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sldIdLst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135"/>
    <a:srgbClr val="001DF2"/>
    <a:srgbClr val="1C3F94"/>
    <a:srgbClr val="223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6422"/>
  </p:normalViewPr>
  <p:slideViewPr>
    <p:cSldViewPr snapToGrid="0" snapToObjects="1">
      <p:cViewPr varScale="1">
        <p:scale>
          <a:sx n="114" d="100"/>
          <a:sy n="114" d="100"/>
        </p:scale>
        <p:origin x="41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3.xml"/><Relationship Id="rId10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CB8E1-76E0-0745-8525-A8F9F5C29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7886" y="702486"/>
            <a:ext cx="7794171" cy="631792"/>
          </a:xfrm>
          <a:effectLst/>
        </p:spPr>
        <p:txBody>
          <a:bodyPr anchor="b">
            <a:normAutofit/>
          </a:bodyPr>
          <a:lstStyle>
            <a:lvl1pPr algn="l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F6330-BE0D-F846-AECF-868AD17B3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7886" y="171725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2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&amp;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5BDD-E5D9-4441-B905-23646479E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91BDF-217D-7347-85ED-8CE177494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456" y="1958359"/>
            <a:ext cx="10507825" cy="39199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4B53F6-B1F3-6E40-95FC-3E2189EBD63C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69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D63E3B-CE50-104D-B46B-04957FF44B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7404" y="480421"/>
            <a:ext cx="10607675" cy="4711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83843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Mark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B33E06F-CFDD-784C-9515-BE1A09302ED4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907404" y="480421"/>
            <a:ext cx="10607675" cy="37118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E5B6C3A2-69BD-8447-8EAB-5CC26713CB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7404" y="4696763"/>
            <a:ext cx="987425" cy="979831"/>
          </a:xfrm>
          <a:prstGeom prst="rect">
            <a:avLst/>
          </a:prstGeom>
          <a:solidFill>
            <a:srgbClr val="EF4135"/>
          </a:solidFill>
          <a:ln w="38100">
            <a:solidFill>
              <a:srgbClr val="EF4135"/>
            </a:solidFill>
          </a:ln>
        </p:spPr>
        <p:txBody>
          <a:bodyPr anchor="ctr"/>
          <a:lstStyle>
            <a:lvl1pPr marL="0" indent="0" algn="ctr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48F1C58-F215-024F-822C-DB591D3F50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95474" y="4697413"/>
            <a:ext cx="8623783" cy="979487"/>
          </a:xfrm>
          <a:prstGeom prst="rect">
            <a:avLst/>
          </a:prstGeom>
          <a:ln w="38100">
            <a:solidFill>
              <a:srgbClr val="EF4135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400"/>
              </a:spcBef>
              <a:buNone/>
              <a:defRPr sz="16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0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990DF59-D760-5C43-8954-9C5F3734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884C2E2D-5703-D347-90EA-88828D411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3F90DCBC-9619-3E48-BC5C-5B1131CF6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9B051D62-AB8A-5A46-B4DF-218D251F67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7FD5186-493A-F742-AEE8-2F14FA3B5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165878F-6316-5E42-A231-E2A9FEE22265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2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9F29DB4-D2DD-BF4F-924F-4F1BAAC6C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875"/>
            <a:ext cx="10515600" cy="1940367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8519559-F12B-4349-98F9-3AD1A6A04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7371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61F2AD6-F0EF-D844-9655-2DF17DE0EAEB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3671672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34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0982AE-63F6-9548-8C28-B969E30C95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14400" y="515235"/>
            <a:ext cx="10500949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E3558E-D696-A346-A64C-C1995A1279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5530850"/>
            <a:ext cx="9055100" cy="420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en-US" dirty="0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60118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430E4-F7C6-BD44-A5FB-9E7B2A114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553" y="519764"/>
            <a:ext cx="5145505" cy="208137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b="1" dirty="0">
                <a:effectLst/>
                <a:latin typeface="Trajan Pro" panose="02020502050506020301" pitchFamily="18" charset="77"/>
              </a:rPr>
              <a:t>Are Science and Religion Compatible?</a:t>
            </a:r>
            <a:endParaRPr lang="en-AU" dirty="0">
              <a:effectLst/>
              <a:latin typeface="Trajan Pro" panose="02020502050506020301" pitchFamily="18" charset="77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459BA8-D9FF-6F4F-8DCF-C169BC0EC6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5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27D110E-E98C-5948-9929-71F5D7FC40B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524930" y="5614135"/>
            <a:ext cx="1390262" cy="10467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28D909-F78A-544E-8A9E-17D2A645B0FF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27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B7F325C-A649-3C48-98B2-0B9CE2FF7279}"/>
              </a:ext>
            </a:extLst>
          </p:cNvPr>
          <p:cNvCxnSpPr/>
          <p:nvPr/>
        </p:nvCxnSpPr>
        <p:spPr>
          <a:xfrm flipH="1">
            <a:off x="2202024" y="3424335"/>
            <a:ext cx="9989976" cy="0"/>
          </a:xfrm>
          <a:prstGeom prst="line">
            <a:avLst/>
          </a:prstGeom>
          <a:ln w="5397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C1EB2F9-7672-F347-9DBD-C0C6A9814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4146" y="721149"/>
            <a:ext cx="5694785" cy="2423268"/>
          </a:xfrm>
          <a:effectLst/>
        </p:spPr>
        <p:txBody>
          <a:bodyPr>
            <a:normAutofit/>
          </a:bodyPr>
          <a:lstStyle/>
          <a:p>
            <a:pPr algn="l"/>
            <a:r>
              <a:rPr lang="en-AU" sz="4800" dirty="0">
                <a:solidFill>
                  <a:srgbClr val="EF4135"/>
                </a:solidFill>
              </a:rPr>
              <a:t>The Creeds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FDC317-D686-0542-A15E-3D6D4B2156C4}"/>
              </a:ext>
            </a:extLst>
          </p:cNvPr>
          <p:cNvSpPr txBox="1"/>
          <p:nvPr/>
        </p:nvSpPr>
        <p:spPr>
          <a:xfrm>
            <a:off x="6354146" y="3788229"/>
            <a:ext cx="4021493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AU" sz="2800" b="1" dirty="0"/>
              <a:t>The Apostles’ Creed</a:t>
            </a:r>
          </a:p>
          <a:p>
            <a:r>
              <a:rPr lang="en-AU" sz="2800" b="1" dirty="0"/>
              <a:t>The Nicene Creed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15399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8A4B1-735F-8B4D-8429-02AC0F272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F4135"/>
                </a:solidFill>
              </a:rPr>
              <a:t>The Apostles'</a:t>
            </a:r>
            <a:r>
              <a:rPr lang="en-US" dirty="0"/>
              <a:t> Creed</a:t>
            </a:r>
            <a:endParaRPr lang="en-US" dirty="0">
              <a:solidFill>
                <a:srgbClr val="EF413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3C4AE-3BB5-5646-9E52-3D9D50275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456" y="1958359"/>
            <a:ext cx="10507825" cy="3919927"/>
          </a:xfrm>
        </p:spPr>
        <p:txBody>
          <a:bodyPr numCol="2" spcCol="1080000"/>
          <a:lstStyle/>
          <a:p>
            <a:pPr marL="0" indent="0">
              <a:buNone/>
            </a:pPr>
            <a:r>
              <a:rPr lang="en-US" sz="1800" dirty="0"/>
              <a:t>I believe in God, the Father almighty,</a:t>
            </a:r>
            <a:br>
              <a:rPr lang="en-US" sz="1800" dirty="0"/>
            </a:br>
            <a:r>
              <a:rPr lang="en-US" sz="1800" dirty="0"/>
              <a:t>creator of heaven and earth.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I believe in Jesus Christ, his only Son, our Lord,</a:t>
            </a:r>
            <a:br>
              <a:rPr lang="en-US" sz="1800" dirty="0"/>
            </a:br>
            <a:r>
              <a:rPr lang="en-US" sz="1800" dirty="0"/>
              <a:t>who was conceived by the Holy Spirit,</a:t>
            </a:r>
            <a:br>
              <a:rPr lang="en-US" sz="1800" dirty="0"/>
            </a:br>
            <a:r>
              <a:rPr lang="en-US" sz="1800" dirty="0"/>
              <a:t>born of the Virgin Mary,</a:t>
            </a:r>
            <a:br>
              <a:rPr lang="en-US" sz="1800" dirty="0"/>
            </a:br>
            <a:r>
              <a:rPr lang="en-US" sz="1800" dirty="0"/>
              <a:t>suffered under Pontius Pilate,</a:t>
            </a:r>
            <a:br>
              <a:rPr lang="en-US" sz="1800" dirty="0"/>
            </a:br>
            <a:r>
              <a:rPr lang="en-US" sz="1800" dirty="0"/>
              <a:t>was crucified, died, and was buried;</a:t>
            </a:r>
            <a:br>
              <a:rPr lang="en-US" sz="1800" dirty="0"/>
            </a:br>
            <a:r>
              <a:rPr lang="en-US" sz="1800" dirty="0"/>
              <a:t>he descended to the dead.</a:t>
            </a:r>
            <a:br>
              <a:rPr lang="en-US" sz="1800" dirty="0"/>
            </a:br>
            <a:r>
              <a:rPr lang="en-US" sz="1800" dirty="0"/>
              <a:t>On the third day he rose again;</a:t>
            </a:r>
            <a:br>
              <a:rPr lang="en-US" sz="1800" dirty="0"/>
            </a:br>
            <a:r>
              <a:rPr lang="en-US" sz="1800" dirty="0"/>
              <a:t>he ascended into heaven,</a:t>
            </a:r>
            <a:br>
              <a:rPr lang="en-US" sz="1800" dirty="0"/>
            </a:br>
            <a:r>
              <a:rPr lang="en-US" sz="1800" dirty="0"/>
              <a:t>he is seated at the right hand of the Father,</a:t>
            </a:r>
            <a:br>
              <a:rPr lang="en-US" sz="1800" dirty="0"/>
            </a:br>
            <a:r>
              <a:rPr lang="en-US" sz="1800" dirty="0"/>
              <a:t>and he will come to judge the living and the dead.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I believe in the Holy Spirit,</a:t>
            </a:r>
            <a:br>
              <a:rPr lang="en-US" sz="1800" dirty="0"/>
            </a:br>
            <a:r>
              <a:rPr lang="en-US" sz="1800" dirty="0"/>
              <a:t>the holy catholic Church,</a:t>
            </a:r>
            <a:br>
              <a:rPr lang="en-US" sz="1800" dirty="0"/>
            </a:br>
            <a:r>
              <a:rPr lang="en-US" sz="1800" dirty="0"/>
              <a:t>the communion of saints,</a:t>
            </a:r>
            <a:br>
              <a:rPr lang="en-US" sz="1800" dirty="0"/>
            </a:br>
            <a:r>
              <a:rPr lang="en-US" sz="1800" dirty="0"/>
              <a:t>the forgiveness of sins,</a:t>
            </a:r>
            <a:br>
              <a:rPr lang="en-US" sz="1800" dirty="0"/>
            </a:br>
            <a:r>
              <a:rPr lang="en-US" sz="1800" dirty="0"/>
              <a:t>the resurrection of the body,</a:t>
            </a:r>
            <a:br>
              <a:rPr lang="en-US" sz="1800" dirty="0"/>
            </a:br>
            <a:r>
              <a:rPr lang="en-US" sz="1800" dirty="0"/>
              <a:t>and the life everlasting.</a:t>
            </a:r>
            <a:br>
              <a:rPr lang="en-US" sz="1800" dirty="0"/>
            </a:br>
            <a:r>
              <a:rPr lang="en-US" sz="1800" dirty="0"/>
              <a:t>Amen.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44B923D-8912-4836-9943-CC497F704B5F}"/>
              </a:ext>
            </a:extLst>
          </p:cNvPr>
          <p:cNvSpPr/>
          <p:nvPr/>
        </p:nvSpPr>
        <p:spPr>
          <a:xfrm>
            <a:off x="10224283" y="2332802"/>
            <a:ext cx="1736521" cy="2768367"/>
          </a:xfrm>
          <a:prstGeom prst="ellipse">
            <a:avLst/>
          </a:prstGeom>
          <a:solidFill>
            <a:srgbClr val="EF41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The earliest</a:t>
            </a:r>
            <a:r>
              <a:rPr lang="en-US" dirty="0"/>
              <a:t> </a:t>
            </a:r>
            <a:r>
              <a:rPr lang="en-US" sz="1400" dirty="0"/>
              <a:t>known mention of the expression "Apostles' Creed" occurs in a letter of AD 390 from a synod in Milan.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370592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931330-04FB-4295-8C0F-D106AEAFF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Nicene Creed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C72FE-1875-49B5-8815-51703C5D1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sz="1400" dirty="0"/>
              <a:t>We Believe in one God,</a:t>
            </a:r>
            <a:br>
              <a:rPr lang="en-US" sz="1400" dirty="0"/>
            </a:br>
            <a:r>
              <a:rPr lang="en-US" sz="1400" dirty="0"/>
              <a:t>the Father, the Almighty,</a:t>
            </a:r>
            <a:br>
              <a:rPr lang="en-US" sz="1400" dirty="0"/>
            </a:br>
            <a:r>
              <a:rPr lang="en-US" sz="1400" dirty="0"/>
              <a:t>maker of heaven and earth,</a:t>
            </a:r>
            <a:br>
              <a:rPr lang="en-US" sz="1400" dirty="0"/>
            </a:br>
            <a:r>
              <a:rPr lang="en-US" sz="1400" dirty="0"/>
              <a:t>of all that is, seen and unseen.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We believe in one Lord, Jesus Christ,</a:t>
            </a:r>
            <a:br>
              <a:rPr lang="en-US" sz="1400" dirty="0"/>
            </a:br>
            <a:r>
              <a:rPr lang="en-US" sz="1400" dirty="0"/>
              <a:t>the only Son of God,</a:t>
            </a:r>
            <a:br>
              <a:rPr lang="en-US" sz="1400" dirty="0"/>
            </a:br>
            <a:r>
              <a:rPr lang="en-US" sz="1400" dirty="0"/>
              <a:t>eternally begotten of the Father,</a:t>
            </a:r>
            <a:br>
              <a:rPr lang="en-US" sz="1400" dirty="0"/>
            </a:br>
            <a:r>
              <a:rPr lang="en-US" sz="1400" dirty="0"/>
              <a:t>God from God, Light from Light,</a:t>
            </a:r>
            <a:br>
              <a:rPr lang="en-US" sz="1400" dirty="0"/>
            </a:br>
            <a:r>
              <a:rPr lang="en-US" sz="1400" dirty="0"/>
              <a:t>true God from true God,</a:t>
            </a:r>
            <a:br>
              <a:rPr lang="en-US" sz="1400" dirty="0"/>
            </a:br>
            <a:r>
              <a:rPr lang="en-US" sz="1400" dirty="0"/>
              <a:t>begotten, not made,</a:t>
            </a:r>
            <a:br>
              <a:rPr lang="en-US" sz="1400" dirty="0"/>
            </a:br>
            <a:r>
              <a:rPr lang="en-US" sz="1400" dirty="0"/>
              <a:t>of one Being with the Father.</a:t>
            </a:r>
            <a:br>
              <a:rPr lang="en-US" sz="1400" dirty="0"/>
            </a:br>
            <a:r>
              <a:rPr lang="en-US" sz="1400" dirty="0"/>
              <a:t>Through him all things were made.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For us and for our salvation</a:t>
            </a:r>
            <a:br>
              <a:rPr lang="en-US" sz="1400" dirty="0"/>
            </a:br>
            <a:r>
              <a:rPr lang="en-US" sz="1400" dirty="0"/>
              <a:t>he came down from heaven:</a:t>
            </a:r>
            <a:br>
              <a:rPr lang="en-US" sz="1400" dirty="0"/>
            </a:br>
            <a:r>
              <a:rPr lang="en-US" sz="1400" dirty="0"/>
              <a:t>by the power of the Holy Spirit</a:t>
            </a:r>
            <a:br>
              <a:rPr lang="en-US" sz="1400" dirty="0"/>
            </a:br>
            <a:r>
              <a:rPr lang="en-US" sz="1400" dirty="0"/>
              <a:t>he became incarnate from the Virgin Mary,</a:t>
            </a:r>
            <a:br>
              <a:rPr lang="en-US" sz="1400" dirty="0"/>
            </a:br>
            <a:r>
              <a:rPr lang="en-US" sz="1400" dirty="0"/>
              <a:t>and was made man.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For our sake he was crucified under Pontius Pilate;</a:t>
            </a:r>
            <a:br>
              <a:rPr lang="en-US" sz="1400" dirty="0"/>
            </a:br>
            <a:r>
              <a:rPr lang="en-US" sz="1400" dirty="0"/>
              <a:t>he suffered death and was buried.</a:t>
            </a:r>
            <a:br>
              <a:rPr lang="en-US" sz="1400" dirty="0"/>
            </a:br>
            <a:r>
              <a:rPr lang="en-US" sz="1400" dirty="0"/>
              <a:t>On the third day he rose again</a:t>
            </a:r>
            <a:br>
              <a:rPr lang="en-US" sz="1400" dirty="0"/>
            </a:br>
            <a:r>
              <a:rPr lang="en-US" sz="1400" dirty="0"/>
              <a:t>in accordance with the Scriptures;</a:t>
            </a:r>
            <a:br>
              <a:rPr lang="en-US" sz="1400" dirty="0"/>
            </a:br>
            <a:r>
              <a:rPr lang="en-US" sz="1400" dirty="0"/>
              <a:t>he ascended into heaven</a:t>
            </a:r>
            <a:br>
              <a:rPr lang="en-US" sz="1400" dirty="0"/>
            </a:br>
            <a:r>
              <a:rPr lang="en-US" sz="1400" dirty="0"/>
              <a:t>and is seated at the right hand of the Father.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He will come again in glory to judge the living and the dead,</a:t>
            </a:r>
            <a:br>
              <a:rPr lang="en-US" sz="1400" dirty="0"/>
            </a:br>
            <a:r>
              <a:rPr lang="en-US" sz="1400" dirty="0"/>
              <a:t>and his kingdom will have no end.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We believe in the Holy Spirit, the Lord, the giver of life,</a:t>
            </a:r>
            <a:br>
              <a:rPr lang="en-US" sz="1400" dirty="0"/>
            </a:br>
            <a:r>
              <a:rPr lang="en-US" sz="1400" dirty="0"/>
              <a:t>who proceeds from the Father and the Son.</a:t>
            </a:r>
            <a:br>
              <a:rPr lang="en-US" sz="1400" dirty="0"/>
            </a:br>
            <a:r>
              <a:rPr lang="en-US" sz="1400" dirty="0"/>
              <a:t>With the Father and the Son he is worshiped and glorified.</a:t>
            </a:r>
            <a:br>
              <a:rPr lang="en-US" sz="1400" dirty="0"/>
            </a:br>
            <a:r>
              <a:rPr lang="en-US" sz="1400" dirty="0"/>
              <a:t>He has spoken through the Prophets.</a:t>
            </a:r>
            <a:br>
              <a:rPr lang="en-US" sz="1400" dirty="0"/>
            </a:br>
            <a:r>
              <a:rPr lang="en-US" sz="1400" dirty="0"/>
              <a:t>We believe in one holy catholic and apostolic Church.</a:t>
            </a:r>
            <a:br>
              <a:rPr lang="en-US" sz="1400" dirty="0"/>
            </a:br>
            <a:r>
              <a:rPr lang="en-US" sz="1400" dirty="0"/>
              <a:t>We acknowledge one baptism for the forgiveness of sins.</a:t>
            </a:r>
            <a:br>
              <a:rPr lang="en-US" sz="1400" dirty="0"/>
            </a:br>
            <a:r>
              <a:rPr lang="en-US" sz="1400" dirty="0"/>
              <a:t>We look for the resurrection of the dead,</a:t>
            </a:r>
            <a:br>
              <a:rPr lang="en-US" sz="1400" dirty="0"/>
            </a:br>
            <a:r>
              <a:rPr lang="en-US" sz="1400" dirty="0"/>
              <a:t>and the life of the world to come.</a:t>
            </a:r>
          </a:p>
          <a:p>
            <a:pPr marL="0" indent="0">
              <a:buNone/>
            </a:pPr>
            <a:r>
              <a:rPr lang="en-US" sz="1400" dirty="0"/>
              <a:t>Amen.</a:t>
            </a:r>
          </a:p>
          <a:p>
            <a:endParaRPr lang="en-AU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7EDDBE5-2B35-413C-A9A4-254297AC1118}"/>
              </a:ext>
            </a:extLst>
          </p:cNvPr>
          <p:cNvSpPr/>
          <p:nvPr/>
        </p:nvSpPr>
        <p:spPr>
          <a:xfrm>
            <a:off x="5771197" y="5763236"/>
            <a:ext cx="4412609" cy="956345"/>
          </a:xfrm>
          <a:prstGeom prst="roundRect">
            <a:avLst/>
          </a:prstGeom>
          <a:solidFill>
            <a:srgbClr val="EF41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original Nicene Creed was first adopted on 19 June 325 at the First Council of Nicaea.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3231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 Powerpoint Template_v2" id="{0C81DBAB-DF2B-4208-9785-A0B34C8F3766}" vid="{6237F6A5-6312-4EAB-9416-DE17434A4B68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 Powerpoint Template_v2" id="{0C81DBAB-DF2B-4208-9785-A0B34C8F3766}" vid="{F86DDBAE-7F06-4BCA-9A80-F111943F4CC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79413594A83546BA42B6C6F078CC76" ma:contentTypeVersion="12" ma:contentTypeDescription="Create a new document." ma:contentTypeScope="" ma:versionID="cc1c0bd1ca1243684168f47105a34472">
  <xsd:schema xmlns:xsd="http://www.w3.org/2001/XMLSchema" xmlns:xs="http://www.w3.org/2001/XMLSchema" xmlns:p="http://schemas.microsoft.com/office/2006/metadata/properties" xmlns:ns2="2fa9b272-7406-4e46-a6f5-fd03470dbfcd" xmlns:ns3="6c476233-1a4c-4345-9bef-eba3c42b71db" targetNamespace="http://schemas.microsoft.com/office/2006/metadata/properties" ma:root="true" ma:fieldsID="4bbca0b2234860f829c60bc44d0138f3" ns2:_="" ns3:_="">
    <xsd:import namespace="2fa9b272-7406-4e46-a6f5-fd03470dbfcd"/>
    <xsd:import namespace="6c476233-1a4c-4345-9bef-eba3c42b71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a9b272-7406-4e46-a6f5-fd03470dbf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476233-1a4c-4345-9bef-eba3c42b71d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7BDCBF-586B-4245-911D-CEB70750B927}"/>
</file>

<file path=customXml/itemProps2.xml><?xml version="1.0" encoding="utf-8"?>
<ds:datastoreItem xmlns:ds="http://schemas.openxmlformats.org/officeDocument/2006/customXml" ds:itemID="{9206E473-595A-4E80-BDE8-427B45FD75C9}"/>
</file>

<file path=customXml/itemProps3.xml><?xml version="1.0" encoding="utf-8"?>
<ds:datastoreItem xmlns:ds="http://schemas.openxmlformats.org/officeDocument/2006/customXml" ds:itemID="{89166EC8-4DAB-4821-87FC-4366FF4A4B68}"/>
</file>

<file path=docProps/app.xml><?xml version="1.0" encoding="utf-8"?>
<Properties xmlns="http://schemas.openxmlformats.org/officeDocument/2006/extended-properties" xmlns:vt="http://schemas.openxmlformats.org/officeDocument/2006/docPropsVTypes">
  <Template>ASC Powerpoint Template_v2</Template>
  <TotalTime>51</TotalTime>
  <Words>62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Trajan Pro</vt:lpstr>
      <vt:lpstr>Office Theme</vt:lpstr>
      <vt:lpstr>1_Office Theme</vt:lpstr>
      <vt:lpstr>The Creeds</vt:lpstr>
      <vt:lpstr>The Apostles' Creed</vt:lpstr>
      <vt:lpstr>The Nicene Creed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Creeds</dc:title>
  <dc:creator>Penelope Russell</dc:creator>
  <cp:lastModifiedBy>Penelope Russell</cp:lastModifiedBy>
  <cp:revision>6</cp:revision>
  <dcterms:created xsi:type="dcterms:W3CDTF">2019-06-12T05:23:30Z</dcterms:created>
  <dcterms:modified xsi:type="dcterms:W3CDTF">2019-07-24T08:18:13Z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0x0101006879413594A83546BA42B6C6F078CC76</vt:lpwstr>
  </property>
</Properties>
</file>