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65" r:id="rId3"/>
    <p:sldId id="256" r:id="rId4"/>
    <p:sldId id="279" r:id="rId5"/>
    <p:sldId id="257" r:id="rId6"/>
    <p:sldId id="270" r:id="rId7"/>
    <p:sldId id="271" r:id="rId8"/>
    <p:sldId id="260" r:id="rId9"/>
    <p:sldId id="261" r:id="rId10"/>
    <p:sldId id="27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1C3F94"/>
    <a:srgbClr val="001DF2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302F-693C-4C45-A64F-B6E592C3A03D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DB26-7C6C-4776-B003-E2B81CE4DD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08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http://www.feva.org/pdf/wv_sum.pdf – good explanation of each world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76670-253A-4D6A-974A-99012094B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4465-2143-4FF1-A8D2-7C336A3F84C1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E646-5EC6-4BF4-936F-78D3CA70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1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96227-EFAD-7C47-9B51-1E48B1C69311}"/>
              </a:ext>
            </a:extLst>
          </p:cNvPr>
          <p:cNvSpPr txBox="1"/>
          <p:nvPr userDrawn="1"/>
        </p:nvSpPr>
        <p:spPr>
          <a:xfrm>
            <a:off x="1082351" y="587828"/>
            <a:ext cx="106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2917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at's the poin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07" y="324765"/>
            <a:ext cx="8116555" cy="60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0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027" y="276447"/>
            <a:ext cx="687572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Christianity (2.1 billion)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Islam (1.3 billion)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Nonreligious (Secular/Agnostic/Atheist) (1.1 billion)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Hinduism (900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Chinese traditional religion (394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Buddhism 376 million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Primal-indigenous (300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African traditional and Diasporic (100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Sikhism (23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Juche (19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Spiritism (15 million)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Judaism (14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Baha'i (7 million)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540" y="453657"/>
            <a:ext cx="363633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AU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world's 12 largest religions and their number of believers: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4027" y="6451662"/>
            <a:ext cx="5351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https://www.theregister.co.uk/</a:t>
            </a:r>
            <a:r>
              <a:rPr lang="en-AU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2006/</a:t>
            </a:r>
            <a:r>
              <a:rPr lang="en-A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10/06/the_odd_body_religion/</a:t>
            </a:r>
          </a:p>
        </p:txBody>
      </p:sp>
    </p:spTree>
    <p:extLst>
      <p:ext uri="{BB962C8B-B14F-4D97-AF65-F5344CB8AC3E}">
        <p14:creationId xmlns:p14="http://schemas.microsoft.com/office/powerpoint/2010/main" val="17294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027" y="276447"/>
            <a:ext cx="687572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Christianity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(2.1 billion) 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2017: 2.3 billion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Islam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1.3 billion) 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2017: 1.8 billion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Nonreligious (Secular/Agnostic/Atheist) (1.1 billion)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Hinduism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(900 million) 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2017: 1.1 billion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Chinese traditional religion (394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Buddhism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376 million 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2017: 0.5 billion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Primal-indigenous (300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African traditional and Diasporic (100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Sikhism (23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Juche (19 million)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Spiritism (15 million)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Judaism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(14 million) </a:t>
            </a:r>
            <a:r>
              <a:rPr lang="en-AU" sz="2000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2017: 0.01 billion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Baha'i (7 million)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540" y="453657"/>
            <a:ext cx="363633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AU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world's 12 largest religions and their number of believers: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4027" y="6451662"/>
            <a:ext cx="5351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https://www.theregister.co.uk/2006/10/06/the_odd_body_religion/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540" y="1287392"/>
            <a:ext cx="3636334" cy="3939540"/>
          </a:xfrm>
          <a:prstGeom prst="rect">
            <a:avLst/>
          </a:prstGeom>
          <a:solidFill>
            <a:srgbClr val="EF4135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en-AU" sz="20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Nearly 75 per cent of the world's population practices one of the five </a:t>
            </a:r>
          </a:p>
          <a:p>
            <a:r>
              <a:rPr lang="en-AU" sz="20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influential religions </a:t>
            </a:r>
          </a:p>
          <a:p>
            <a:r>
              <a:rPr lang="en-AU" sz="20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world: </a:t>
            </a:r>
          </a:p>
          <a:p>
            <a:pPr>
              <a:lnSpc>
                <a:spcPct val="150000"/>
              </a:lnSpc>
            </a:pPr>
            <a:r>
              <a:rPr lang="en-A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Buddhism</a:t>
            </a:r>
          </a:p>
          <a:p>
            <a:pPr>
              <a:lnSpc>
                <a:spcPct val="150000"/>
              </a:lnSpc>
            </a:pPr>
            <a:r>
              <a:rPr lang="en-A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Christianity</a:t>
            </a:r>
          </a:p>
          <a:p>
            <a:pPr>
              <a:lnSpc>
                <a:spcPct val="150000"/>
              </a:lnSpc>
            </a:pPr>
            <a:r>
              <a:rPr lang="en-A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Hinduism</a:t>
            </a:r>
          </a:p>
          <a:p>
            <a:pPr>
              <a:lnSpc>
                <a:spcPct val="150000"/>
              </a:lnSpc>
            </a:pPr>
            <a:r>
              <a:rPr lang="en-A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Islam </a:t>
            </a:r>
          </a:p>
          <a:p>
            <a:pPr>
              <a:lnSpc>
                <a:spcPct val="150000"/>
              </a:lnSpc>
            </a:pPr>
            <a:r>
              <a:rPr lang="en-A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Judaism</a:t>
            </a:r>
            <a:endParaRPr lang="en-A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354" y="793897"/>
            <a:ext cx="88252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Alister McGrath argues that none of our really important beliefs about life can be proved with </a:t>
            </a:r>
            <a:r>
              <a:rPr lang="en-A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certainty.</a:t>
            </a:r>
          </a:p>
          <a:p>
            <a:endParaRPr lang="en-AU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places ethical values, social attitudes and </a:t>
            </a:r>
            <a:r>
              <a:rPr lang="en-A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religious beliefs </a:t>
            </a:r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category.</a:t>
            </a:r>
          </a:p>
          <a:p>
            <a:endParaRPr lang="en-AU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says these beliefs are extremely </a:t>
            </a:r>
            <a:r>
              <a:rPr lang="en-A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</a:t>
            </a:r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the way we choose to live our lives, but that they </a:t>
            </a:r>
            <a:r>
              <a:rPr lang="en-A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 be conclusively proved or disproved</a:t>
            </a:r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AU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argues that </a:t>
            </a:r>
            <a:r>
              <a:rPr lang="en-A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beliefs all require an act of faith</a:t>
            </a:r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32B0C2-7E7E-48D0-839E-ACBD28E4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2" y="333375"/>
            <a:ext cx="1469960" cy="20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8CD71-969F-4B4E-A84E-8209D0E2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E6232-D89C-4354-8567-46DDF0CA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sz="2800" dirty="0"/>
              <a:t>Do you agree with </a:t>
            </a:r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Alister McGrath? Why or why not?</a:t>
            </a:r>
          </a:p>
          <a:p>
            <a:pPr marL="514350" indent="-514350">
              <a:buAutoNum type="arabicPeriod"/>
            </a:pPr>
            <a:r>
              <a:rPr lang="en-AU" sz="2800" dirty="0">
                <a:latin typeface="Open Sans" panose="020B0606030504020204" pitchFamily="34" charset="0"/>
              </a:rPr>
              <a:t>Can you know with certainty that the sun will rise tomorrow? Why or why not?</a:t>
            </a:r>
          </a:p>
          <a:p>
            <a:pPr marL="514350" indent="-514350">
              <a:buAutoNum type="arabicPeriod"/>
            </a:pPr>
            <a:r>
              <a:rPr lang="en-AU" sz="2800" dirty="0">
                <a:latin typeface="Open Sans" panose="020B0606030504020204" pitchFamily="34" charset="0"/>
              </a:rPr>
              <a:t>What beliefs do you hold that can’t be proved or disproved?</a:t>
            </a:r>
          </a:p>
          <a:p>
            <a:pPr marL="514350" indent="-514350">
              <a:buAutoNum type="arabicPeriod"/>
            </a:pPr>
            <a:r>
              <a:rPr lang="en-AU" dirty="0">
                <a:latin typeface="Open Sans" panose="020B0606030504020204" pitchFamily="34" charset="0"/>
              </a:rPr>
              <a:t>Why do you hold these beliefs?</a:t>
            </a:r>
          </a:p>
          <a:p>
            <a:pPr marL="514350" indent="-514350">
              <a:buAutoNum type="arabicPeriod"/>
            </a:pPr>
            <a:r>
              <a:rPr lang="en-AU" sz="2800" dirty="0">
                <a:latin typeface="Open Sans" panose="020B0606030504020204" pitchFamily="34" charset="0"/>
              </a:rPr>
              <a:t>What beliefs would a person who believes in the Big </a:t>
            </a:r>
            <a:r>
              <a:rPr lang="en-AU" dirty="0">
                <a:latin typeface="Open Sans" panose="020B0606030504020204" pitchFamily="34" charset="0"/>
              </a:rPr>
              <a:t>B</a:t>
            </a:r>
            <a:r>
              <a:rPr lang="en-AU" sz="2800" dirty="0">
                <a:latin typeface="Open Sans" panose="020B0606030504020204" pitchFamily="34" charset="0"/>
              </a:rPr>
              <a:t>ang hold that can’t be proved or disproved?</a:t>
            </a:r>
          </a:p>
          <a:p>
            <a:pPr marL="514350" indent="-514350">
              <a:buAutoNum type="arabicPeriod"/>
            </a:pPr>
            <a:endParaRPr lang="en-AU" sz="2800" dirty="0">
              <a:latin typeface="Open Sans" panose="020B0606030504020204" pitchFamily="34" charset="0"/>
            </a:endParaRPr>
          </a:p>
          <a:p>
            <a:pPr marL="514350" indent="-514350">
              <a:buAutoNum type="arabicPeriod"/>
            </a:pPr>
            <a:endParaRPr lang="en-AU" sz="2800" dirty="0">
              <a:latin typeface="Open Sans" panose="020B0606030504020204" pitchFamily="34" charset="0"/>
            </a:endParaRPr>
          </a:p>
          <a:p>
            <a:pPr marL="514350" indent="-514350">
              <a:buAutoNum type="arabicPeriod"/>
            </a:pPr>
            <a:endParaRPr lang="en-AU" sz="2800" dirty="0">
              <a:latin typeface="Open Sans" panose="020B0606030504020204" pitchFamily="34" charset="0"/>
            </a:endParaRPr>
          </a:p>
          <a:p>
            <a:pPr marL="514350" indent="-514350">
              <a:buAutoNum type="arabicPeriod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55609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4060" y="2087020"/>
            <a:ext cx="7823875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chemeClr val="bg1"/>
                </a:solidFill>
                <a:latin typeface="Maiandra GD" panose="020E0502030308020204" pitchFamily="34" charset="0"/>
              </a:rPr>
              <a:t>What you believe about</a:t>
            </a:r>
          </a:p>
        </p:txBody>
      </p:sp>
    </p:spTree>
    <p:extLst>
      <p:ext uri="{BB962C8B-B14F-4D97-AF65-F5344CB8AC3E}">
        <p14:creationId xmlns:p14="http://schemas.microsoft.com/office/powerpoint/2010/main" val="35585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41" y="2013994"/>
            <a:ext cx="4158892" cy="46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67987">
            <a:off x="7499460" y="1752384"/>
            <a:ext cx="442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did the world begin?</a:t>
            </a:r>
          </a:p>
        </p:txBody>
      </p:sp>
      <p:sp>
        <p:nvSpPr>
          <p:cNvPr id="3" name="TextBox 2"/>
          <p:cNvSpPr txBox="1"/>
          <p:nvPr/>
        </p:nvSpPr>
        <p:spPr>
          <a:xfrm rot="272995">
            <a:off x="5556941" y="1280230"/>
            <a:ext cx="408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point of life?</a:t>
            </a:r>
          </a:p>
        </p:txBody>
      </p:sp>
      <p:sp>
        <p:nvSpPr>
          <p:cNvPr id="4" name="TextBox 3"/>
          <p:cNvSpPr txBox="1"/>
          <p:nvPr/>
        </p:nvSpPr>
        <p:spPr>
          <a:xfrm rot="683956">
            <a:off x="8022082" y="1073614"/>
            <a:ext cx="276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there a God?</a:t>
            </a:r>
          </a:p>
        </p:txBody>
      </p:sp>
      <p:sp>
        <p:nvSpPr>
          <p:cNvPr id="5" name="TextBox 4"/>
          <p:cNvSpPr txBox="1"/>
          <p:nvPr/>
        </p:nvSpPr>
        <p:spPr>
          <a:xfrm rot="256653">
            <a:off x="2245051" y="2242772"/>
            <a:ext cx="716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there so much wrong in the world?</a:t>
            </a:r>
          </a:p>
        </p:txBody>
      </p:sp>
      <p:sp>
        <p:nvSpPr>
          <p:cNvPr id="6" name="TextBox 5"/>
          <p:cNvSpPr txBox="1"/>
          <p:nvPr/>
        </p:nvSpPr>
        <p:spPr>
          <a:xfrm rot="21425969">
            <a:off x="856859" y="2958667"/>
            <a:ext cx="7716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most important rules to live by?</a:t>
            </a:r>
          </a:p>
        </p:txBody>
      </p:sp>
      <p:sp>
        <p:nvSpPr>
          <p:cNvPr id="9" name="TextBox 8"/>
          <p:cNvSpPr txBox="1"/>
          <p:nvPr/>
        </p:nvSpPr>
        <p:spPr>
          <a:xfrm rot="275236">
            <a:off x="4883811" y="3419016"/>
            <a:ext cx="421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Revenge or forgiveness?</a:t>
            </a:r>
          </a:p>
        </p:txBody>
      </p:sp>
      <p:sp>
        <p:nvSpPr>
          <p:cNvPr id="10" name="TextBox 9"/>
          <p:cNvSpPr txBox="1"/>
          <p:nvPr/>
        </p:nvSpPr>
        <p:spPr>
          <a:xfrm rot="21350425">
            <a:off x="2586682" y="3782507"/>
            <a:ext cx="338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a ‘good life’?</a:t>
            </a:r>
          </a:p>
        </p:txBody>
      </p:sp>
      <p:sp>
        <p:nvSpPr>
          <p:cNvPr id="11" name="TextBox 10"/>
          <p:cNvSpPr txBox="1"/>
          <p:nvPr/>
        </p:nvSpPr>
        <p:spPr>
          <a:xfrm rot="255022">
            <a:off x="5396898" y="4181113"/>
            <a:ext cx="3070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and wrong?</a:t>
            </a:r>
          </a:p>
        </p:txBody>
      </p:sp>
      <p:sp>
        <p:nvSpPr>
          <p:cNvPr id="12" name="TextBox 11"/>
          <p:cNvSpPr txBox="1"/>
          <p:nvPr/>
        </p:nvSpPr>
        <p:spPr>
          <a:xfrm rot="21182379">
            <a:off x="3152006" y="4810039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after we die?</a:t>
            </a:r>
          </a:p>
        </p:txBody>
      </p:sp>
    </p:spTree>
    <p:extLst>
      <p:ext uri="{BB962C8B-B14F-4D97-AF65-F5344CB8AC3E}">
        <p14:creationId xmlns:p14="http://schemas.microsoft.com/office/powerpoint/2010/main" val="22189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41" y="2013994"/>
            <a:ext cx="4158892" cy="46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9666" y="2248299"/>
            <a:ext cx="442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did the world begin?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9360" y="1758892"/>
            <a:ext cx="408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point of life?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0370" y="1256508"/>
            <a:ext cx="276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there a God?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6819" y="2695988"/>
            <a:ext cx="716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there so much wrong in the world?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3381" y="3170847"/>
            <a:ext cx="7716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most important rules to live by?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5172" y="3628167"/>
            <a:ext cx="421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Revenge or forgiveness?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9867" y="4066135"/>
            <a:ext cx="338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a ‘good life’?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0224" y="4442735"/>
            <a:ext cx="3070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and wrong?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9791" y="4862740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after we die?</a:t>
            </a:r>
          </a:p>
        </p:txBody>
      </p:sp>
      <p:sp>
        <p:nvSpPr>
          <p:cNvPr id="7" name="Oval 6"/>
          <p:cNvSpPr/>
          <p:nvPr/>
        </p:nvSpPr>
        <p:spPr>
          <a:xfrm>
            <a:off x="2134848" y="978196"/>
            <a:ext cx="7824941" cy="4961860"/>
          </a:xfrm>
          <a:prstGeom prst="ellipse">
            <a:avLst/>
          </a:prstGeom>
          <a:noFill/>
          <a:ln w="57150"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780939" y="365473"/>
            <a:ext cx="2769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EF41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 View</a:t>
            </a:r>
          </a:p>
        </p:txBody>
      </p:sp>
    </p:spTree>
    <p:extLst>
      <p:ext uri="{BB962C8B-B14F-4D97-AF65-F5344CB8AC3E}">
        <p14:creationId xmlns:p14="http://schemas.microsoft.com/office/powerpoint/2010/main" val="22027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317D-041C-4781-A0BD-F1EF98CD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What is a world view?</a:t>
            </a:r>
            <a:endParaRPr lang="en-US" sz="3600" dirty="0"/>
          </a:p>
        </p:txBody>
      </p:sp>
      <p:pic>
        <p:nvPicPr>
          <p:cNvPr id="1028" name="Picture 4" descr="Image result for house frame">
            <a:extLst>
              <a:ext uri="{FF2B5EF4-FFF2-40B4-BE49-F238E27FC236}">
                <a16:creationId xmlns:a16="http://schemas.microsoft.com/office/drawing/2014/main" id="{5A505E92-4F6F-40A1-A14A-1C7CEB92A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133" y="4375324"/>
            <a:ext cx="2685617" cy="22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lasses">
            <a:extLst>
              <a:ext uri="{FF2B5EF4-FFF2-40B4-BE49-F238E27FC236}">
                <a16:creationId xmlns:a16="http://schemas.microsoft.com/office/drawing/2014/main" id="{27A489C6-A556-467E-8EEA-76102AB3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08" y="4814755"/>
            <a:ext cx="3656050" cy="16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24BAF-139A-437D-8F92-E1A3432F7D94}"/>
              </a:ext>
            </a:extLst>
          </p:cNvPr>
          <p:cNvSpPr txBox="1"/>
          <p:nvPr/>
        </p:nvSpPr>
        <p:spPr>
          <a:xfrm>
            <a:off x="1006679" y="2038524"/>
            <a:ext cx="7910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way we make sense of the world and our place in it</a:t>
            </a:r>
          </a:p>
          <a:p>
            <a:endParaRPr lang="en-AU" sz="2400" dirty="0"/>
          </a:p>
          <a:p>
            <a:r>
              <a:rPr lang="en-GB" dirty="0"/>
              <a:t>A worldview is a person’s way of understanding, experiencing and responding to the world. It can be described as a philosophy of life or an approach to life. This includes how a person understands the nature of reality and their own place in the world. A person’s worldview is likely to influence and be influenced by their beliefs, values, behaviours, experiences, identities and commitments. (UK Commission on RE Final Report, 2018, p. 8)</a:t>
            </a:r>
            <a:endParaRPr lang="en-AU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0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4F9CB-A2F9-496D-8780-6F58715A7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1" t="12762" r="21035" b="14668"/>
          <a:stretch/>
        </p:blipFill>
        <p:spPr>
          <a:xfrm>
            <a:off x="1156996" y="-74645"/>
            <a:ext cx="10856478" cy="67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7730" y="639655"/>
            <a:ext cx="32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2669" y="1486142"/>
            <a:ext cx="3741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Philosophy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5308" y="4999229"/>
            <a:ext cx="2650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7729" y="3179116"/>
            <a:ext cx="4569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Anthropology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5308" y="4092943"/>
            <a:ext cx="3776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Psychology</a:t>
            </a:r>
          </a:p>
        </p:txBody>
      </p:sp>
      <p:pic>
        <p:nvPicPr>
          <p:cNvPr id="10" name="Picture 2" descr="Image result for world views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4" y="1738578"/>
            <a:ext cx="6521302" cy="32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98428" y="809039"/>
            <a:ext cx="4388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examples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1606" y="2327877"/>
            <a:ext cx="3228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Sociology</a:t>
            </a:r>
          </a:p>
        </p:txBody>
      </p:sp>
    </p:spTree>
    <p:extLst>
      <p:ext uri="{BB962C8B-B14F-4D97-AF65-F5344CB8AC3E}">
        <p14:creationId xmlns:p14="http://schemas.microsoft.com/office/powerpoint/2010/main" val="1310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341B9700-8DCA-49DC-9010-B328F665D1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EC8D171C-1A40-4766-942F-B4F2B6C71D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9413594A83546BA42B6C6F078CC76" ma:contentTypeVersion="12" ma:contentTypeDescription="Create a new document." ma:contentTypeScope="" ma:versionID="cc1c0bd1ca1243684168f47105a34472">
  <xsd:schema xmlns:xsd="http://www.w3.org/2001/XMLSchema" xmlns:xs="http://www.w3.org/2001/XMLSchema" xmlns:p="http://schemas.microsoft.com/office/2006/metadata/properties" xmlns:ns2="2fa9b272-7406-4e46-a6f5-fd03470dbfcd" xmlns:ns3="6c476233-1a4c-4345-9bef-eba3c42b71db" targetNamespace="http://schemas.microsoft.com/office/2006/metadata/properties" ma:root="true" ma:fieldsID="4bbca0b2234860f829c60bc44d0138f3" ns2:_="" ns3:_="">
    <xsd:import namespace="2fa9b272-7406-4e46-a6f5-fd03470dbfcd"/>
    <xsd:import namespace="6c476233-1a4c-4345-9bef-eba3c42b71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9b272-7406-4e46-a6f5-fd03470db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76233-1a4c-4345-9bef-eba3c42b71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9977C6-864F-4C37-8322-322F7F9C35A0}"/>
</file>

<file path=customXml/itemProps2.xml><?xml version="1.0" encoding="utf-8"?>
<ds:datastoreItem xmlns:ds="http://schemas.openxmlformats.org/officeDocument/2006/customXml" ds:itemID="{35607B7D-A83E-4511-BB12-6E9335F44001}"/>
</file>

<file path=customXml/itemProps3.xml><?xml version="1.0" encoding="utf-8"?>
<ds:datastoreItem xmlns:ds="http://schemas.openxmlformats.org/officeDocument/2006/customXml" ds:itemID="{D1872FD7-562E-4097-9F3D-16E0D4F93233}"/>
</file>

<file path=docProps/app.xml><?xml version="1.0" encoding="utf-8"?>
<Properties xmlns="http://schemas.openxmlformats.org/officeDocument/2006/extended-properties" xmlns:vt="http://schemas.openxmlformats.org/officeDocument/2006/docPropsVTypes">
  <Template>Religious Studies Powerpoint Template_v2</Template>
  <TotalTime>69</TotalTime>
  <Words>654</Words>
  <Application>Microsoft Office PowerPoint</Application>
  <PresentationFormat>Widescreen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Maiandra GD</vt:lpstr>
      <vt:lpstr>Open Sans</vt:lpstr>
      <vt:lpstr>Trajan Pro</vt:lpstr>
      <vt:lpstr>Office Theme</vt:lpstr>
      <vt:lpstr>1_Office Theme</vt:lpstr>
      <vt:lpstr>PowerPoint Presentation</vt:lpstr>
      <vt:lpstr>PowerPoint Presentation</vt:lpstr>
      <vt:lpstr>Discussion Questions</vt:lpstr>
      <vt:lpstr>PowerPoint Presentation</vt:lpstr>
      <vt:lpstr>PowerPoint Presentation</vt:lpstr>
      <vt:lpstr>PowerPoint Presentation</vt:lpstr>
      <vt:lpstr>What is a world view?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Russell</dc:creator>
  <cp:lastModifiedBy>Penelope Russell</cp:lastModifiedBy>
  <cp:revision>7</cp:revision>
  <dcterms:created xsi:type="dcterms:W3CDTF">2020-02-11T01:56:58Z</dcterms:created>
  <dcterms:modified xsi:type="dcterms:W3CDTF">2020-05-06T04:08:11Z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0x0101006879413594A83546BA42B6C6F078CC76</vt:lpwstr>
  </property>
</Properties>
</file>