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7"/>
  </p:notesMasterIdLst>
  <p:sldIdLst>
    <p:sldId id="258" r:id="rId3"/>
    <p:sldId id="276" r:id="rId4"/>
    <p:sldId id="275" r:id="rId5"/>
    <p:sldId id="263" r:id="rId6"/>
    <p:sldId id="264" r:id="rId7"/>
    <p:sldId id="261" r:id="rId8"/>
    <p:sldId id="270" r:id="rId9"/>
    <p:sldId id="269" r:id="rId10"/>
    <p:sldId id="273" r:id="rId11"/>
    <p:sldId id="280" r:id="rId12"/>
    <p:sldId id="281" r:id="rId13"/>
    <p:sldId id="283" r:id="rId14"/>
    <p:sldId id="282"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76851" autoAdjust="0"/>
  </p:normalViewPr>
  <p:slideViewPr>
    <p:cSldViewPr snapToGrid="0" snapToObjects="1">
      <p:cViewPr varScale="1">
        <p:scale>
          <a:sx n="87" d="100"/>
          <a:sy n="87" d="100"/>
        </p:scale>
        <p:origin x="138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890C9C-ED67-4CB4-A181-96BD0FB01A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AU"/>
        </a:p>
      </dgm:t>
    </dgm:pt>
    <dgm:pt modelId="{0607B104-7A48-4B8F-BE08-F20EDF58C9FA}">
      <dgm:prSet phldrT="[Text]"/>
      <dgm:spPr/>
      <dgm:t>
        <a:bodyPr/>
        <a:lstStyle/>
        <a:p>
          <a:pPr algn="ctr"/>
          <a:r>
            <a:rPr lang="en-AU" dirty="0"/>
            <a:t>Jesus Christ</a:t>
          </a:r>
        </a:p>
      </dgm:t>
    </dgm:pt>
    <dgm:pt modelId="{C4A9A40B-7309-4D92-BA78-0B43694E0B69}" type="parTrans" cxnId="{712393BB-2B86-4597-83A7-6C707D6ECF45}">
      <dgm:prSet/>
      <dgm:spPr/>
      <dgm:t>
        <a:bodyPr/>
        <a:lstStyle/>
        <a:p>
          <a:pPr algn="ctr"/>
          <a:endParaRPr lang="en-AU"/>
        </a:p>
      </dgm:t>
    </dgm:pt>
    <dgm:pt modelId="{9C0D4DBC-145B-4E67-8135-386B8FD9EAA0}" type="sibTrans" cxnId="{712393BB-2B86-4597-83A7-6C707D6ECF45}">
      <dgm:prSet/>
      <dgm:spPr/>
      <dgm:t>
        <a:bodyPr/>
        <a:lstStyle/>
        <a:p>
          <a:pPr algn="ctr"/>
          <a:endParaRPr lang="en-AU"/>
        </a:p>
      </dgm:t>
    </dgm:pt>
    <dgm:pt modelId="{C2C43824-8786-4292-878B-D870C5C04270}">
      <dgm:prSet phldrT="[Text]" custT="1"/>
      <dgm:spPr/>
      <dgm:t>
        <a:bodyPr/>
        <a:lstStyle/>
        <a:p>
          <a:pPr algn="ctr"/>
          <a:r>
            <a:rPr lang="en-AU" sz="1400" b="1" dirty="0"/>
            <a:t>God's Character</a:t>
          </a:r>
        </a:p>
        <a:p>
          <a:pPr algn="ctr"/>
          <a:r>
            <a:rPr lang="en-AU" sz="1400" b="0" dirty="0"/>
            <a:t>God's justice, mercy and steadfast love are the backbone of his character.</a:t>
          </a:r>
        </a:p>
      </dgm:t>
    </dgm:pt>
    <dgm:pt modelId="{61E89094-1933-43EA-ABC5-AEFE22C78157}" type="parTrans" cxnId="{DA4EAF8C-AFC9-4B5E-8E41-31B7BC11990D}">
      <dgm:prSet/>
      <dgm:spPr/>
      <dgm:t>
        <a:bodyPr/>
        <a:lstStyle/>
        <a:p>
          <a:pPr algn="ctr"/>
          <a:endParaRPr lang="en-AU"/>
        </a:p>
      </dgm:t>
    </dgm:pt>
    <dgm:pt modelId="{8B92BC5E-5D91-43D1-A943-814AB722E4D3}" type="sibTrans" cxnId="{DA4EAF8C-AFC9-4B5E-8E41-31B7BC11990D}">
      <dgm:prSet/>
      <dgm:spPr/>
      <dgm:t>
        <a:bodyPr/>
        <a:lstStyle/>
        <a:p>
          <a:pPr algn="ctr"/>
          <a:endParaRPr lang="en-AU"/>
        </a:p>
      </dgm:t>
    </dgm:pt>
    <dgm:pt modelId="{CB912750-8FA0-486B-B77B-09BDC512D20F}">
      <dgm:prSet phldrT="[Text]" custT="1"/>
      <dgm:spPr/>
      <dgm:t>
        <a:bodyPr/>
        <a:lstStyle/>
        <a:p>
          <a:pPr algn="ctr"/>
          <a:r>
            <a:rPr lang="en-AU" sz="1400" b="1" dirty="0"/>
            <a:t>God's New Future</a:t>
          </a:r>
        </a:p>
        <a:p>
          <a:pPr algn="ctr"/>
          <a:r>
            <a:rPr lang="en-AU" sz="1400" dirty="0"/>
            <a:t>God’s eternal plan for the world.</a:t>
          </a:r>
        </a:p>
      </dgm:t>
    </dgm:pt>
    <dgm:pt modelId="{3D336A5C-E7C3-4D93-9B0D-C7A2EB013A5E}" type="parTrans" cxnId="{EA1B2882-0CB2-4584-8224-38B8EB35090E}">
      <dgm:prSet/>
      <dgm:spPr/>
      <dgm:t>
        <a:bodyPr/>
        <a:lstStyle/>
        <a:p>
          <a:pPr algn="ctr"/>
          <a:endParaRPr lang="en-AU"/>
        </a:p>
      </dgm:t>
    </dgm:pt>
    <dgm:pt modelId="{91B34EAC-F7A6-4605-B003-74D23D7CE717}" type="sibTrans" cxnId="{EA1B2882-0CB2-4584-8224-38B8EB35090E}">
      <dgm:prSet/>
      <dgm:spPr/>
      <dgm:t>
        <a:bodyPr/>
        <a:lstStyle/>
        <a:p>
          <a:pPr algn="ctr"/>
          <a:endParaRPr lang="en-AU"/>
        </a:p>
      </dgm:t>
    </dgm:pt>
    <dgm:pt modelId="{A7BD0AD3-FF2C-4C5D-8D48-E0719D38C7FB}">
      <dgm:prSet phldrT="[Text]" custT="1"/>
      <dgm:spPr/>
      <dgm:t>
        <a:bodyPr/>
        <a:lstStyle/>
        <a:p>
          <a:pPr algn="ctr"/>
          <a:r>
            <a:rPr lang="en-AU" sz="1400" b="1" dirty="0"/>
            <a:t>God's Commands</a:t>
          </a:r>
        </a:p>
        <a:p>
          <a:pPr algn="ctr"/>
          <a:r>
            <a:rPr lang="en-AU" sz="1400" dirty="0"/>
            <a:t>The things God has told us about what matters to him.</a:t>
          </a:r>
        </a:p>
      </dgm:t>
    </dgm:pt>
    <dgm:pt modelId="{D6C8A307-759C-40FE-A01D-47015A5258E8}" type="parTrans" cxnId="{F86BEC86-774C-49BB-A5B5-10403F88A749}">
      <dgm:prSet/>
      <dgm:spPr/>
      <dgm:t>
        <a:bodyPr/>
        <a:lstStyle/>
        <a:p>
          <a:pPr algn="ctr"/>
          <a:endParaRPr lang="en-AU"/>
        </a:p>
      </dgm:t>
    </dgm:pt>
    <dgm:pt modelId="{F46B5266-1BE1-4CA3-81C0-0ED7B4782761}" type="sibTrans" cxnId="{F86BEC86-774C-49BB-A5B5-10403F88A749}">
      <dgm:prSet/>
      <dgm:spPr/>
      <dgm:t>
        <a:bodyPr/>
        <a:lstStyle/>
        <a:p>
          <a:pPr algn="ctr"/>
          <a:endParaRPr lang="en-AU"/>
        </a:p>
      </dgm:t>
    </dgm:pt>
    <dgm:pt modelId="{7402ED0E-7A4E-482E-A79B-8A316EE917A9}">
      <dgm:prSet phldrT="[Text]" custT="1"/>
      <dgm:spPr/>
      <dgm:t>
        <a:bodyPr/>
        <a:lstStyle/>
        <a:p>
          <a:pPr algn="ctr"/>
          <a:r>
            <a:rPr lang="en-AU" sz="1400" b="1" dirty="0"/>
            <a:t>God's Creation</a:t>
          </a:r>
        </a:p>
        <a:p>
          <a:pPr algn="ctr"/>
          <a:r>
            <a:rPr lang="en-AU" sz="1400" b="0" dirty="0"/>
            <a:t>The world belongs to God because he made it.</a:t>
          </a:r>
        </a:p>
      </dgm:t>
    </dgm:pt>
    <dgm:pt modelId="{608BC3CE-A588-430D-9501-C69C39C19776}" type="parTrans" cxnId="{23D7F10C-36C3-4717-A006-FB71C3A42877}">
      <dgm:prSet/>
      <dgm:spPr/>
      <dgm:t>
        <a:bodyPr/>
        <a:lstStyle/>
        <a:p>
          <a:pPr algn="ctr"/>
          <a:endParaRPr lang="en-AU"/>
        </a:p>
      </dgm:t>
    </dgm:pt>
    <dgm:pt modelId="{488848DA-5D0B-4C73-9689-A95054A69DFF}" type="sibTrans" cxnId="{23D7F10C-36C3-4717-A006-FB71C3A42877}">
      <dgm:prSet/>
      <dgm:spPr/>
      <dgm:t>
        <a:bodyPr/>
        <a:lstStyle/>
        <a:p>
          <a:pPr algn="ctr"/>
          <a:endParaRPr lang="en-AU"/>
        </a:p>
      </dgm:t>
    </dgm:pt>
    <dgm:pt modelId="{B3DA05A1-F614-45E5-94CF-B2A22784DF46}" type="pres">
      <dgm:prSet presAssocID="{AB890C9C-ED67-4CB4-A181-96BD0FB01A74}" presName="cycle" presStyleCnt="0">
        <dgm:presLayoutVars>
          <dgm:chMax val="1"/>
          <dgm:dir/>
          <dgm:animLvl val="ctr"/>
          <dgm:resizeHandles val="exact"/>
        </dgm:presLayoutVars>
      </dgm:prSet>
      <dgm:spPr/>
    </dgm:pt>
    <dgm:pt modelId="{B9CCF6F8-7DA9-4FB2-B3D1-9A61FB98D4C5}" type="pres">
      <dgm:prSet presAssocID="{0607B104-7A48-4B8F-BE08-F20EDF58C9FA}" presName="centerShape" presStyleLbl="node0" presStyleIdx="0" presStyleCnt="1" custScaleX="162212" custScaleY="155819" custLinFactNeighborX="-121" custLinFactNeighborY="9744"/>
      <dgm:spPr/>
    </dgm:pt>
    <dgm:pt modelId="{C02BB889-FECB-47D9-9DF1-263775F7F34E}" type="pres">
      <dgm:prSet presAssocID="{61E89094-1933-43EA-ABC5-AEFE22C78157}" presName="Name9" presStyleLbl="parChTrans1D2" presStyleIdx="0" presStyleCnt="4"/>
      <dgm:spPr/>
    </dgm:pt>
    <dgm:pt modelId="{AA27056D-3CDD-42A2-A4D7-6F42A26317D2}" type="pres">
      <dgm:prSet presAssocID="{61E89094-1933-43EA-ABC5-AEFE22C78157}" presName="connTx" presStyleLbl="parChTrans1D2" presStyleIdx="0" presStyleCnt="4"/>
      <dgm:spPr/>
    </dgm:pt>
    <dgm:pt modelId="{9CD949C3-7CCA-44CF-87BF-4CFBACB3C905}" type="pres">
      <dgm:prSet presAssocID="{C2C43824-8786-4292-878B-D870C5C04270}" presName="node" presStyleLbl="node1" presStyleIdx="0" presStyleCnt="4" custScaleX="145553" custScaleY="140509" custRadScaleRad="111660" custRadScaleInc="-127330">
        <dgm:presLayoutVars>
          <dgm:bulletEnabled val="1"/>
        </dgm:presLayoutVars>
      </dgm:prSet>
      <dgm:spPr/>
    </dgm:pt>
    <dgm:pt modelId="{CD676664-165C-4463-A74D-4C908B8E2BC7}" type="pres">
      <dgm:prSet presAssocID="{3D336A5C-E7C3-4D93-9B0D-C7A2EB013A5E}" presName="Name9" presStyleLbl="parChTrans1D2" presStyleIdx="1" presStyleCnt="4"/>
      <dgm:spPr/>
    </dgm:pt>
    <dgm:pt modelId="{5A25865D-F41E-4626-9382-E18EDBF92548}" type="pres">
      <dgm:prSet presAssocID="{3D336A5C-E7C3-4D93-9B0D-C7A2EB013A5E}" presName="connTx" presStyleLbl="parChTrans1D2" presStyleIdx="1" presStyleCnt="4"/>
      <dgm:spPr/>
    </dgm:pt>
    <dgm:pt modelId="{9DE91832-E0B3-4673-83ED-77D639F539A4}" type="pres">
      <dgm:prSet presAssocID="{CB912750-8FA0-486B-B77B-09BDC512D20F}" presName="node" presStyleLbl="node1" presStyleIdx="1" presStyleCnt="4" custScaleX="144683" custScaleY="162730" custRadScaleRad="113497" custRadScaleInc="-83007">
        <dgm:presLayoutVars>
          <dgm:bulletEnabled val="1"/>
        </dgm:presLayoutVars>
      </dgm:prSet>
      <dgm:spPr/>
    </dgm:pt>
    <dgm:pt modelId="{5B548367-F4E5-46E3-B5FE-2047E32A98E0}" type="pres">
      <dgm:prSet presAssocID="{D6C8A307-759C-40FE-A01D-47015A5258E8}" presName="Name9" presStyleLbl="parChTrans1D2" presStyleIdx="2" presStyleCnt="4"/>
      <dgm:spPr/>
    </dgm:pt>
    <dgm:pt modelId="{C5E7CD95-23D0-47D8-AD71-6DFD83939C36}" type="pres">
      <dgm:prSet presAssocID="{D6C8A307-759C-40FE-A01D-47015A5258E8}" presName="connTx" presStyleLbl="parChTrans1D2" presStyleIdx="2" presStyleCnt="4"/>
      <dgm:spPr/>
    </dgm:pt>
    <dgm:pt modelId="{80BCAE39-87CD-458B-98F4-918C504C522B}" type="pres">
      <dgm:prSet presAssocID="{A7BD0AD3-FF2C-4C5D-8D48-E0719D38C7FB}" presName="node" presStyleLbl="node1" presStyleIdx="2" presStyleCnt="4" custScaleX="154150" custScaleY="165889" custRadScaleRad="146397" custRadScaleInc="-113024">
        <dgm:presLayoutVars>
          <dgm:bulletEnabled val="1"/>
        </dgm:presLayoutVars>
      </dgm:prSet>
      <dgm:spPr/>
    </dgm:pt>
    <dgm:pt modelId="{DE949B57-8FDD-4687-B912-8B5849C0E208}" type="pres">
      <dgm:prSet presAssocID="{608BC3CE-A588-430D-9501-C69C39C19776}" presName="Name9" presStyleLbl="parChTrans1D2" presStyleIdx="3" presStyleCnt="4"/>
      <dgm:spPr/>
    </dgm:pt>
    <dgm:pt modelId="{EB864EAB-BB68-4659-8A95-8D42F05847F0}" type="pres">
      <dgm:prSet presAssocID="{608BC3CE-A588-430D-9501-C69C39C19776}" presName="connTx" presStyleLbl="parChTrans1D2" presStyleIdx="3" presStyleCnt="4"/>
      <dgm:spPr/>
    </dgm:pt>
    <dgm:pt modelId="{48693D47-D920-4293-BC00-84189B39138C}" type="pres">
      <dgm:prSet presAssocID="{7402ED0E-7A4E-482E-A79B-8A316EE917A9}" presName="node" presStyleLbl="node1" presStyleIdx="3" presStyleCnt="4" custScaleX="144784" custScaleY="162086" custRadScaleRad="151068" custRadScaleInc="-78320">
        <dgm:presLayoutVars>
          <dgm:bulletEnabled val="1"/>
        </dgm:presLayoutVars>
      </dgm:prSet>
      <dgm:spPr/>
    </dgm:pt>
  </dgm:ptLst>
  <dgm:cxnLst>
    <dgm:cxn modelId="{23D7F10C-36C3-4717-A006-FB71C3A42877}" srcId="{0607B104-7A48-4B8F-BE08-F20EDF58C9FA}" destId="{7402ED0E-7A4E-482E-A79B-8A316EE917A9}" srcOrd="3" destOrd="0" parTransId="{608BC3CE-A588-430D-9501-C69C39C19776}" sibTransId="{488848DA-5D0B-4C73-9689-A95054A69DFF}"/>
    <dgm:cxn modelId="{7DA6E733-0878-4AEC-90EE-7D05A4E689E8}" type="presOf" srcId="{C2C43824-8786-4292-878B-D870C5C04270}" destId="{9CD949C3-7CCA-44CF-87BF-4CFBACB3C905}" srcOrd="0" destOrd="0" presId="urn:microsoft.com/office/officeart/2005/8/layout/radial1"/>
    <dgm:cxn modelId="{7FF41A34-3698-4526-AA93-DCF44BA580D2}" type="presOf" srcId="{61E89094-1933-43EA-ABC5-AEFE22C78157}" destId="{AA27056D-3CDD-42A2-A4D7-6F42A26317D2}" srcOrd="1" destOrd="0" presId="urn:microsoft.com/office/officeart/2005/8/layout/radial1"/>
    <dgm:cxn modelId="{8213CD3F-847C-4D58-A696-DDA30D31672D}" type="presOf" srcId="{D6C8A307-759C-40FE-A01D-47015A5258E8}" destId="{5B548367-F4E5-46E3-B5FE-2047E32A98E0}" srcOrd="0" destOrd="0" presId="urn:microsoft.com/office/officeart/2005/8/layout/radial1"/>
    <dgm:cxn modelId="{EA46B46B-CEAB-4693-8103-209D77E022C7}" type="presOf" srcId="{D6C8A307-759C-40FE-A01D-47015A5258E8}" destId="{C5E7CD95-23D0-47D8-AD71-6DFD83939C36}" srcOrd="1" destOrd="0" presId="urn:microsoft.com/office/officeart/2005/8/layout/radial1"/>
    <dgm:cxn modelId="{869AC350-0803-47B5-9EAC-82E28F3CE152}" type="presOf" srcId="{608BC3CE-A588-430D-9501-C69C39C19776}" destId="{EB864EAB-BB68-4659-8A95-8D42F05847F0}" srcOrd="1" destOrd="0" presId="urn:microsoft.com/office/officeart/2005/8/layout/radial1"/>
    <dgm:cxn modelId="{D1BCA77F-04CD-4103-80A6-7251F7041A3F}" type="presOf" srcId="{608BC3CE-A588-430D-9501-C69C39C19776}" destId="{DE949B57-8FDD-4687-B912-8B5849C0E208}" srcOrd="0" destOrd="0" presId="urn:microsoft.com/office/officeart/2005/8/layout/radial1"/>
    <dgm:cxn modelId="{EA1B2882-0CB2-4584-8224-38B8EB35090E}" srcId="{0607B104-7A48-4B8F-BE08-F20EDF58C9FA}" destId="{CB912750-8FA0-486B-B77B-09BDC512D20F}" srcOrd="1" destOrd="0" parTransId="{3D336A5C-E7C3-4D93-9B0D-C7A2EB013A5E}" sibTransId="{91B34EAC-F7A6-4605-B003-74D23D7CE717}"/>
    <dgm:cxn modelId="{A38DA885-57AD-422A-9F5D-97A39815E058}" type="presOf" srcId="{7402ED0E-7A4E-482E-A79B-8A316EE917A9}" destId="{48693D47-D920-4293-BC00-84189B39138C}" srcOrd="0" destOrd="0" presId="urn:microsoft.com/office/officeart/2005/8/layout/radial1"/>
    <dgm:cxn modelId="{F86BEC86-774C-49BB-A5B5-10403F88A749}" srcId="{0607B104-7A48-4B8F-BE08-F20EDF58C9FA}" destId="{A7BD0AD3-FF2C-4C5D-8D48-E0719D38C7FB}" srcOrd="2" destOrd="0" parTransId="{D6C8A307-759C-40FE-A01D-47015A5258E8}" sibTransId="{F46B5266-1BE1-4CA3-81C0-0ED7B4782761}"/>
    <dgm:cxn modelId="{E84CE78B-88C1-4C7D-8CB9-57CFAEF44A70}" type="presOf" srcId="{3D336A5C-E7C3-4D93-9B0D-C7A2EB013A5E}" destId="{5A25865D-F41E-4626-9382-E18EDBF92548}" srcOrd="1" destOrd="0" presId="urn:microsoft.com/office/officeart/2005/8/layout/radial1"/>
    <dgm:cxn modelId="{DA4EAF8C-AFC9-4B5E-8E41-31B7BC11990D}" srcId="{0607B104-7A48-4B8F-BE08-F20EDF58C9FA}" destId="{C2C43824-8786-4292-878B-D870C5C04270}" srcOrd="0" destOrd="0" parTransId="{61E89094-1933-43EA-ABC5-AEFE22C78157}" sibTransId="{8B92BC5E-5D91-43D1-A943-814AB722E4D3}"/>
    <dgm:cxn modelId="{60B6DF94-C9E1-4E29-823C-F000C31ED6EF}" type="presOf" srcId="{A7BD0AD3-FF2C-4C5D-8D48-E0719D38C7FB}" destId="{80BCAE39-87CD-458B-98F4-918C504C522B}" srcOrd="0" destOrd="0" presId="urn:microsoft.com/office/officeart/2005/8/layout/radial1"/>
    <dgm:cxn modelId="{6D7729AE-4BA1-4888-A53C-B2AA9C043638}" type="presOf" srcId="{61E89094-1933-43EA-ABC5-AEFE22C78157}" destId="{C02BB889-FECB-47D9-9DF1-263775F7F34E}" srcOrd="0" destOrd="0" presId="urn:microsoft.com/office/officeart/2005/8/layout/radial1"/>
    <dgm:cxn modelId="{712393BB-2B86-4597-83A7-6C707D6ECF45}" srcId="{AB890C9C-ED67-4CB4-A181-96BD0FB01A74}" destId="{0607B104-7A48-4B8F-BE08-F20EDF58C9FA}" srcOrd="0" destOrd="0" parTransId="{C4A9A40B-7309-4D92-BA78-0B43694E0B69}" sibTransId="{9C0D4DBC-145B-4E67-8135-386B8FD9EAA0}"/>
    <dgm:cxn modelId="{008785CE-DF7A-46B3-8ADF-ED10D9E3ACDE}" type="presOf" srcId="{3D336A5C-E7C3-4D93-9B0D-C7A2EB013A5E}" destId="{CD676664-165C-4463-A74D-4C908B8E2BC7}" srcOrd="0" destOrd="0" presId="urn:microsoft.com/office/officeart/2005/8/layout/radial1"/>
    <dgm:cxn modelId="{5BD0BFD5-1F98-4589-A982-0DD195F8B5FE}" type="presOf" srcId="{0607B104-7A48-4B8F-BE08-F20EDF58C9FA}" destId="{B9CCF6F8-7DA9-4FB2-B3D1-9A61FB98D4C5}" srcOrd="0" destOrd="0" presId="urn:microsoft.com/office/officeart/2005/8/layout/radial1"/>
    <dgm:cxn modelId="{8B6227E1-216B-465F-822F-8FDEC078B065}" type="presOf" srcId="{CB912750-8FA0-486B-B77B-09BDC512D20F}" destId="{9DE91832-E0B3-4673-83ED-77D639F539A4}" srcOrd="0" destOrd="0" presId="urn:microsoft.com/office/officeart/2005/8/layout/radial1"/>
    <dgm:cxn modelId="{A9FCD3F8-9E02-4ABE-82F1-E148DDE18D57}" type="presOf" srcId="{AB890C9C-ED67-4CB4-A181-96BD0FB01A74}" destId="{B3DA05A1-F614-45E5-94CF-B2A22784DF46}" srcOrd="0" destOrd="0" presId="urn:microsoft.com/office/officeart/2005/8/layout/radial1"/>
    <dgm:cxn modelId="{697305D9-C98A-42C1-9AF9-C3A818638DE6}" type="presParOf" srcId="{B3DA05A1-F614-45E5-94CF-B2A22784DF46}" destId="{B9CCF6F8-7DA9-4FB2-B3D1-9A61FB98D4C5}" srcOrd="0" destOrd="0" presId="urn:microsoft.com/office/officeart/2005/8/layout/radial1"/>
    <dgm:cxn modelId="{F03CC169-1AC2-41F6-8684-9C98E9EAABE9}" type="presParOf" srcId="{B3DA05A1-F614-45E5-94CF-B2A22784DF46}" destId="{C02BB889-FECB-47D9-9DF1-263775F7F34E}" srcOrd="1" destOrd="0" presId="urn:microsoft.com/office/officeart/2005/8/layout/radial1"/>
    <dgm:cxn modelId="{4FA7DFC7-BC99-4F46-AE12-C14171FFE5C5}" type="presParOf" srcId="{C02BB889-FECB-47D9-9DF1-263775F7F34E}" destId="{AA27056D-3CDD-42A2-A4D7-6F42A26317D2}" srcOrd="0" destOrd="0" presId="urn:microsoft.com/office/officeart/2005/8/layout/radial1"/>
    <dgm:cxn modelId="{B7AC8EAA-6F1D-4B96-9E4B-B7B89758EBA0}" type="presParOf" srcId="{B3DA05A1-F614-45E5-94CF-B2A22784DF46}" destId="{9CD949C3-7CCA-44CF-87BF-4CFBACB3C905}" srcOrd="2" destOrd="0" presId="urn:microsoft.com/office/officeart/2005/8/layout/radial1"/>
    <dgm:cxn modelId="{540EE550-02B3-4476-9038-17E5156C40F8}" type="presParOf" srcId="{B3DA05A1-F614-45E5-94CF-B2A22784DF46}" destId="{CD676664-165C-4463-A74D-4C908B8E2BC7}" srcOrd="3" destOrd="0" presId="urn:microsoft.com/office/officeart/2005/8/layout/radial1"/>
    <dgm:cxn modelId="{5E4837EB-8819-4566-B9E2-ADBB5FBEF057}" type="presParOf" srcId="{CD676664-165C-4463-A74D-4C908B8E2BC7}" destId="{5A25865D-F41E-4626-9382-E18EDBF92548}" srcOrd="0" destOrd="0" presId="urn:microsoft.com/office/officeart/2005/8/layout/radial1"/>
    <dgm:cxn modelId="{DAE33DED-7D57-4674-AAD3-2716B75F8A18}" type="presParOf" srcId="{B3DA05A1-F614-45E5-94CF-B2A22784DF46}" destId="{9DE91832-E0B3-4673-83ED-77D639F539A4}" srcOrd="4" destOrd="0" presId="urn:microsoft.com/office/officeart/2005/8/layout/radial1"/>
    <dgm:cxn modelId="{D6134505-E23C-41E4-A755-60EDB31A902A}" type="presParOf" srcId="{B3DA05A1-F614-45E5-94CF-B2A22784DF46}" destId="{5B548367-F4E5-46E3-B5FE-2047E32A98E0}" srcOrd="5" destOrd="0" presId="urn:microsoft.com/office/officeart/2005/8/layout/radial1"/>
    <dgm:cxn modelId="{DB522189-69B8-42AB-BEE4-BB6ABBC7EF6B}" type="presParOf" srcId="{5B548367-F4E5-46E3-B5FE-2047E32A98E0}" destId="{C5E7CD95-23D0-47D8-AD71-6DFD83939C36}" srcOrd="0" destOrd="0" presId="urn:microsoft.com/office/officeart/2005/8/layout/radial1"/>
    <dgm:cxn modelId="{CE24CEC2-F5CB-4E3C-81B7-E2FA50BC1253}" type="presParOf" srcId="{B3DA05A1-F614-45E5-94CF-B2A22784DF46}" destId="{80BCAE39-87CD-458B-98F4-918C504C522B}" srcOrd="6" destOrd="0" presId="urn:microsoft.com/office/officeart/2005/8/layout/radial1"/>
    <dgm:cxn modelId="{9E30199E-502C-4B04-A3AA-FB45FDE562FD}" type="presParOf" srcId="{B3DA05A1-F614-45E5-94CF-B2A22784DF46}" destId="{DE949B57-8FDD-4687-B912-8B5849C0E208}" srcOrd="7" destOrd="0" presId="urn:microsoft.com/office/officeart/2005/8/layout/radial1"/>
    <dgm:cxn modelId="{312DCA8E-A8ED-448F-A8B9-6546C1DB8437}" type="presParOf" srcId="{DE949B57-8FDD-4687-B912-8B5849C0E208}" destId="{EB864EAB-BB68-4659-8A95-8D42F05847F0}" srcOrd="0" destOrd="0" presId="urn:microsoft.com/office/officeart/2005/8/layout/radial1"/>
    <dgm:cxn modelId="{9C01F3FF-664E-491F-BC5B-A452D7B02C02}" type="presParOf" srcId="{B3DA05A1-F614-45E5-94CF-B2A22784DF46}" destId="{48693D47-D920-4293-BC00-84189B39138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CF6F8-7DA9-4FB2-B3D1-9A61FB98D4C5}">
      <dsp:nvSpPr>
        <dsp:cNvPr id="0" name=""/>
        <dsp:cNvSpPr/>
      </dsp:nvSpPr>
      <dsp:spPr>
        <a:xfrm>
          <a:off x="1928809" y="1785968"/>
          <a:ext cx="2361269" cy="22682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L="0" lvl="0" indent="0" algn="ctr" defTabSz="2355850">
            <a:lnSpc>
              <a:spcPct val="90000"/>
            </a:lnSpc>
            <a:spcBef>
              <a:spcPct val="0"/>
            </a:spcBef>
            <a:spcAft>
              <a:spcPct val="35000"/>
            </a:spcAft>
            <a:buNone/>
          </a:pPr>
          <a:r>
            <a:rPr lang="en-AU" sz="5300" kern="1200" dirty="0"/>
            <a:t>Jesus Christ</a:t>
          </a:r>
        </a:p>
      </dsp:txBody>
      <dsp:txXfrm>
        <a:off x="2274609" y="2118139"/>
        <a:ext cx="1669669" cy="1603866"/>
      </dsp:txXfrm>
    </dsp:sp>
    <dsp:sp modelId="{C02BB889-FECB-47D9-9DF1-263775F7F34E}">
      <dsp:nvSpPr>
        <dsp:cNvPr id="0" name=""/>
        <dsp:cNvSpPr/>
      </dsp:nvSpPr>
      <dsp:spPr>
        <a:xfrm rot="13225109">
          <a:off x="2112889" y="2105040"/>
          <a:ext cx="128446" cy="42075"/>
        </a:xfrm>
        <a:custGeom>
          <a:avLst/>
          <a:gdLst/>
          <a:ahLst/>
          <a:cxnLst/>
          <a:rect l="0" t="0" r="0" b="0"/>
          <a:pathLst>
            <a:path>
              <a:moveTo>
                <a:pt x="0" y="21037"/>
              </a:moveTo>
              <a:lnTo>
                <a:pt x="128446"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2173901" y="2122866"/>
        <a:ext cx="6422" cy="6422"/>
      </dsp:txXfrm>
    </dsp:sp>
    <dsp:sp modelId="{9CD949C3-7CCA-44CF-87BF-4CFBACB3C905}">
      <dsp:nvSpPr>
        <dsp:cNvPr id="0" name=""/>
        <dsp:cNvSpPr/>
      </dsp:nvSpPr>
      <dsp:spPr>
        <a:xfrm>
          <a:off x="274403" y="385211"/>
          <a:ext cx="2118769" cy="20453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Character</a:t>
          </a:r>
        </a:p>
        <a:p>
          <a:pPr marL="0" lvl="0" indent="0" algn="ctr" defTabSz="622300">
            <a:lnSpc>
              <a:spcPct val="90000"/>
            </a:lnSpc>
            <a:spcBef>
              <a:spcPct val="0"/>
            </a:spcBef>
            <a:spcAft>
              <a:spcPct val="35000"/>
            </a:spcAft>
            <a:buNone/>
          </a:pPr>
          <a:r>
            <a:rPr lang="en-AU" sz="1400" b="0" kern="1200" dirty="0"/>
            <a:t>God's justice, mercy and steadfast love are the backbone of his character.</a:t>
          </a:r>
        </a:p>
      </dsp:txBody>
      <dsp:txXfrm>
        <a:off x="584690" y="684745"/>
        <a:ext cx="1498195" cy="1446277"/>
      </dsp:txXfrm>
    </dsp:sp>
    <dsp:sp modelId="{CD676664-165C-4463-A74D-4C908B8E2BC7}">
      <dsp:nvSpPr>
        <dsp:cNvPr id="0" name=""/>
        <dsp:cNvSpPr/>
      </dsp:nvSpPr>
      <dsp:spPr>
        <a:xfrm rot="18940611">
          <a:off x="3919243" y="2046079"/>
          <a:ext cx="127100" cy="42075"/>
        </a:xfrm>
        <a:custGeom>
          <a:avLst/>
          <a:gdLst/>
          <a:ahLst/>
          <a:cxnLst/>
          <a:rect l="0" t="0" r="0" b="0"/>
          <a:pathLst>
            <a:path>
              <a:moveTo>
                <a:pt x="0" y="21037"/>
              </a:moveTo>
              <a:lnTo>
                <a:pt x="127100"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979616" y="2063939"/>
        <a:ext cx="6355" cy="6355"/>
      </dsp:txXfrm>
    </dsp:sp>
    <dsp:sp modelId="{9DE91832-E0B3-4673-83ED-77D639F539A4}">
      <dsp:nvSpPr>
        <dsp:cNvPr id="0" name=""/>
        <dsp:cNvSpPr/>
      </dsp:nvSpPr>
      <dsp:spPr>
        <a:xfrm>
          <a:off x="3770328" y="61753"/>
          <a:ext cx="2106104" cy="23688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New Future</a:t>
          </a:r>
        </a:p>
        <a:p>
          <a:pPr marL="0" lvl="0" indent="0" algn="ctr" defTabSz="622300">
            <a:lnSpc>
              <a:spcPct val="90000"/>
            </a:lnSpc>
            <a:spcBef>
              <a:spcPct val="0"/>
            </a:spcBef>
            <a:spcAft>
              <a:spcPct val="35000"/>
            </a:spcAft>
            <a:buNone/>
          </a:pPr>
          <a:r>
            <a:rPr lang="en-AU" sz="1400" kern="1200" dirty="0"/>
            <a:t>God’s eternal plan for the world.</a:t>
          </a:r>
        </a:p>
      </dsp:txBody>
      <dsp:txXfrm>
        <a:off x="4078760" y="408657"/>
        <a:ext cx="1489240" cy="1675001"/>
      </dsp:txXfrm>
    </dsp:sp>
    <dsp:sp modelId="{5B548367-F4E5-46E3-B5FE-2047E32A98E0}">
      <dsp:nvSpPr>
        <dsp:cNvPr id="0" name=""/>
        <dsp:cNvSpPr/>
      </dsp:nvSpPr>
      <dsp:spPr>
        <a:xfrm rot="2081432">
          <a:off x="4057092" y="3594741"/>
          <a:ext cx="114867" cy="42075"/>
        </a:xfrm>
        <a:custGeom>
          <a:avLst/>
          <a:gdLst/>
          <a:ahLst/>
          <a:cxnLst/>
          <a:rect l="0" t="0" r="0" b="0"/>
          <a:pathLst>
            <a:path>
              <a:moveTo>
                <a:pt x="0" y="21037"/>
              </a:moveTo>
              <a:lnTo>
                <a:pt x="114867"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4111654" y="3612907"/>
        <a:ext cx="5743" cy="5743"/>
      </dsp:txXfrm>
    </dsp:sp>
    <dsp:sp modelId="{80BCAE39-87CD-458B-98F4-918C504C522B}">
      <dsp:nvSpPr>
        <dsp:cNvPr id="0" name=""/>
        <dsp:cNvSpPr/>
      </dsp:nvSpPr>
      <dsp:spPr>
        <a:xfrm>
          <a:off x="3983409" y="3094230"/>
          <a:ext cx="2243913" cy="241479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Commands</a:t>
          </a:r>
        </a:p>
        <a:p>
          <a:pPr marL="0" lvl="0" indent="0" algn="ctr" defTabSz="622300">
            <a:lnSpc>
              <a:spcPct val="90000"/>
            </a:lnSpc>
            <a:spcBef>
              <a:spcPct val="0"/>
            </a:spcBef>
            <a:spcAft>
              <a:spcPct val="35000"/>
            </a:spcAft>
            <a:buNone/>
          </a:pPr>
          <a:r>
            <a:rPr lang="en-AU" sz="1400" kern="1200" dirty="0"/>
            <a:t>The things God has told us about what matters to him.</a:t>
          </a:r>
        </a:p>
      </dsp:txBody>
      <dsp:txXfrm>
        <a:off x="4312022" y="3447868"/>
        <a:ext cx="1586687" cy="1707518"/>
      </dsp:txXfrm>
    </dsp:sp>
    <dsp:sp modelId="{DE949B57-8FDD-4687-B912-8B5849C0E208}">
      <dsp:nvSpPr>
        <dsp:cNvPr id="0" name=""/>
        <dsp:cNvSpPr/>
      </dsp:nvSpPr>
      <dsp:spPr>
        <a:xfrm rot="9000266">
          <a:off x="1982116" y="3514096"/>
          <a:ext cx="123637" cy="42075"/>
        </a:xfrm>
        <a:custGeom>
          <a:avLst/>
          <a:gdLst/>
          <a:ahLst/>
          <a:cxnLst/>
          <a:rect l="0" t="0" r="0" b="0"/>
          <a:pathLst>
            <a:path>
              <a:moveTo>
                <a:pt x="0" y="21037"/>
              </a:moveTo>
              <a:lnTo>
                <a:pt x="123637" y="210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2040844" y="3532043"/>
        <a:ext cx="6181" cy="6181"/>
      </dsp:txXfrm>
    </dsp:sp>
    <dsp:sp modelId="{48693D47-D920-4293-BC00-84189B39138C}">
      <dsp:nvSpPr>
        <dsp:cNvPr id="0" name=""/>
        <dsp:cNvSpPr/>
      </dsp:nvSpPr>
      <dsp:spPr>
        <a:xfrm>
          <a:off x="0" y="2926977"/>
          <a:ext cx="2107575" cy="235943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God's Creation</a:t>
          </a:r>
        </a:p>
        <a:p>
          <a:pPr marL="0" lvl="0" indent="0" algn="ctr" defTabSz="622300">
            <a:lnSpc>
              <a:spcPct val="90000"/>
            </a:lnSpc>
            <a:spcBef>
              <a:spcPct val="0"/>
            </a:spcBef>
            <a:spcAft>
              <a:spcPct val="35000"/>
            </a:spcAft>
            <a:buNone/>
          </a:pPr>
          <a:r>
            <a:rPr lang="en-AU" sz="1400" b="0" kern="1200" dirty="0"/>
            <a:t>The world belongs to God because he made it.</a:t>
          </a:r>
        </a:p>
      </dsp:txBody>
      <dsp:txXfrm>
        <a:off x="308647" y="3272508"/>
        <a:ext cx="1490281" cy="166837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4563A-93A6-4534-A0E4-59849E447102}" type="datetimeFigureOut">
              <a:rPr lang="en-AU" smtClean="0"/>
              <a:t>26/05/2020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61F31-FE41-4879-A8BF-5FFEF4E7E342}" type="slidenum">
              <a:rPr lang="en-AU" smtClean="0"/>
              <a:t>‹#›</a:t>
            </a:fld>
            <a:endParaRPr lang="en-AU"/>
          </a:p>
        </p:txBody>
      </p:sp>
    </p:spTree>
    <p:extLst>
      <p:ext uri="{BB962C8B-B14F-4D97-AF65-F5344CB8AC3E}">
        <p14:creationId xmlns:p14="http://schemas.microsoft.com/office/powerpoint/2010/main" val="263777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 world view is a person’s way of understanding, experiencing and responding to the world. It can be described as an approach to life. This includes how a person understands their own place in the world. A person’s world view is likely to influence and be influenced by their beliefs, values, behaviours, experiences, identities and commitments. </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43976670-253A-4D6A-974A-99012094B983}" type="slidenum">
              <a:rPr lang="en-US" smtClean="0"/>
              <a:t>4</a:t>
            </a:fld>
            <a:endParaRPr lang="en-US"/>
          </a:p>
        </p:txBody>
      </p:sp>
    </p:spTree>
    <p:extLst>
      <p:ext uri="{BB962C8B-B14F-4D97-AF65-F5344CB8AC3E}">
        <p14:creationId xmlns:p14="http://schemas.microsoft.com/office/powerpoint/2010/main" val="203675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need to print this out depending on the size of </a:t>
            </a:r>
            <a:r>
              <a:rPr lang="en-US"/>
              <a:t>your screen. </a:t>
            </a:r>
            <a:endParaRPr lang="en-US" dirty="0"/>
          </a:p>
        </p:txBody>
      </p:sp>
      <p:sp>
        <p:nvSpPr>
          <p:cNvPr id="4" name="Slide Number Placeholder 3"/>
          <p:cNvSpPr>
            <a:spLocks noGrp="1"/>
          </p:cNvSpPr>
          <p:nvPr>
            <p:ph type="sldNum" sz="quarter" idx="10"/>
          </p:nvPr>
        </p:nvSpPr>
        <p:spPr/>
        <p:txBody>
          <a:bodyPr/>
          <a:lstStyle/>
          <a:p>
            <a:fld id="{43976670-253A-4D6A-974A-99012094B983}" type="slidenum">
              <a:rPr lang="en-US" smtClean="0"/>
              <a:t>6</a:t>
            </a:fld>
            <a:endParaRPr lang="en-US"/>
          </a:p>
        </p:txBody>
      </p:sp>
    </p:spTree>
    <p:extLst>
      <p:ext uri="{BB962C8B-B14F-4D97-AF65-F5344CB8AC3E}">
        <p14:creationId xmlns:p14="http://schemas.microsoft.com/office/powerpoint/2010/main" val="3351257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**TEACHER NOTES**</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How do Christian’s make ethical decisions?</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DEONTOLOGY </a:t>
            </a:r>
            <a:r>
              <a:rPr lang="en-AU" sz="1200" kern="1200" dirty="0">
                <a:solidFill>
                  <a:schemeClr val="tx1"/>
                </a:solidFill>
                <a:effectLst/>
                <a:latin typeface="+mn-lt"/>
                <a:ea typeface="+mn-ea"/>
                <a:cs typeface="+mn-cs"/>
              </a:rPr>
              <a:t>– following rules?</a:t>
            </a:r>
          </a:p>
          <a:p>
            <a:r>
              <a:rPr lang="en-AU" sz="1200" b="1" kern="1200" dirty="0">
                <a:solidFill>
                  <a:schemeClr val="tx1"/>
                </a:solidFill>
                <a:effectLst/>
                <a:latin typeface="+mn-lt"/>
                <a:ea typeface="+mn-ea"/>
                <a:cs typeface="+mn-cs"/>
              </a:rPr>
              <a:t>CONSEQUENTIALISM</a:t>
            </a:r>
            <a:r>
              <a:rPr lang="en-AU" sz="1200" kern="1200" dirty="0">
                <a:solidFill>
                  <a:schemeClr val="tx1"/>
                </a:solidFill>
                <a:effectLst/>
                <a:latin typeface="+mn-lt"/>
                <a:ea typeface="+mn-ea"/>
                <a:cs typeface="+mn-cs"/>
              </a:rPr>
              <a:t> – looking at the consequences for ourselves and others?</a:t>
            </a:r>
          </a:p>
          <a:p>
            <a:r>
              <a:rPr lang="en-AU" sz="1200" b="1" kern="1200" dirty="0">
                <a:solidFill>
                  <a:schemeClr val="tx1"/>
                </a:solidFill>
                <a:effectLst/>
                <a:latin typeface="+mn-lt"/>
                <a:ea typeface="+mn-ea"/>
                <a:cs typeface="+mn-cs"/>
              </a:rPr>
              <a:t>CHARACTER ETHICS </a:t>
            </a:r>
            <a:r>
              <a:rPr lang="en-AU" sz="1200" kern="1200" dirty="0">
                <a:solidFill>
                  <a:schemeClr val="tx1"/>
                </a:solidFill>
                <a:effectLst/>
                <a:latin typeface="+mn-lt"/>
                <a:ea typeface="+mn-ea"/>
                <a:cs typeface="+mn-cs"/>
              </a:rPr>
              <a:t>– trying to be a good person and act in a loving way?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some ways the answer is </a:t>
            </a:r>
            <a:r>
              <a:rPr lang="en-AU" sz="1200" i="1" kern="1200" dirty="0">
                <a:solidFill>
                  <a:schemeClr val="tx1"/>
                </a:solidFill>
                <a:effectLst/>
                <a:latin typeface="+mn-lt"/>
                <a:ea typeface="+mn-ea"/>
                <a:cs typeface="+mn-cs"/>
              </a:rPr>
              <a:t>yes</a:t>
            </a:r>
            <a:r>
              <a:rPr lang="en-AU" sz="1200" kern="1200" dirty="0">
                <a:solidFill>
                  <a:schemeClr val="tx1"/>
                </a:solidFill>
                <a:effectLst/>
                <a:latin typeface="+mn-lt"/>
                <a:ea typeface="+mn-ea"/>
                <a:cs typeface="+mn-cs"/>
              </a:rPr>
              <a:t> to all three, but to truly answer the question we need to step back and see a much bigger picture…</a:t>
            </a:r>
          </a:p>
          <a:p>
            <a:r>
              <a:rPr lang="en-AU" sz="1200" kern="1200" dirty="0">
                <a:solidFill>
                  <a:schemeClr val="tx1"/>
                </a:solidFill>
                <a:effectLst/>
                <a:latin typeface="+mn-lt"/>
                <a:ea typeface="+mn-ea"/>
                <a:cs typeface="+mn-cs"/>
              </a:rPr>
              <a:t> </a:t>
            </a:r>
          </a:p>
          <a:p>
            <a:r>
              <a:rPr lang="en-AU" sz="1200" b="1" kern="1200" cap="small" dirty="0">
                <a:solidFill>
                  <a:schemeClr val="tx1"/>
                </a:solidFill>
                <a:effectLst/>
                <a:latin typeface="+mn-lt"/>
                <a:ea typeface="+mn-ea"/>
                <a:cs typeface="+mn-cs"/>
              </a:rPr>
              <a:t>1. ETHICS COME FROM JESUS…</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Christians believe that </a:t>
            </a:r>
            <a:r>
              <a:rPr lang="en-AU" sz="1200" b="1" kern="1200" dirty="0">
                <a:solidFill>
                  <a:schemeClr val="tx1"/>
                </a:solidFill>
                <a:effectLst/>
                <a:latin typeface="+mn-lt"/>
                <a:ea typeface="+mn-ea"/>
                <a:cs typeface="+mn-cs"/>
              </a:rPr>
              <a:t>Jesus is God’s Word</a:t>
            </a:r>
            <a:r>
              <a:rPr lang="en-AU" sz="1200" kern="1200" dirty="0">
                <a:solidFill>
                  <a:schemeClr val="tx1"/>
                </a:solidFill>
                <a:effectLst/>
                <a:latin typeface="+mn-lt"/>
                <a:ea typeface="+mn-ea"/>
                <a:cs typeface="+mn-cs"/>
              </a:rPr>
              <a:t> as a human being (John 1:14), and believe that a truly Christian approach to ethics should be modelled on his example, but what that actually means for the way they interpret and understand particular parts of the Bible may differ. </a:t>
            </a:r>
          </a:p>
          <a:p>
            <a:r>
              <a:rPr lang="en-AU" sz="1200" kern="1200" dirty="0">
                <a:solidFill>
                  <a:schemeClr val="tx1"/>
                </a:solidFill>
                <a:effectLst/>
                <a:latin typeface="+mn-lt"/>
                <a:ea typeface="+mn-ea"/>
                <a:cs typeface="+mn-cs"/>
              </a:rPr>
              <a:t> </a:t>
            </a:r>
          </a:p>
          <a:p>
            <a:r>
              <a:rPr lang="en-AU" sz="1200" kern="1200" cap="small" dirty="0">
                <a:solidFill>
                  <a:schemeClr val="tx1"/>
                </a:solidFill>
                <a:effectLst/>
                <a:latin typeface="+mn-lt"/>
                <a:ea typeface="+mn-ea"/>
                <a:cs typeface="+mn-cs"/>
              </a:rPr>
              <a:t>…BUT SOMETIMES THE OLD TESTAMENT SEEMS TO CONFLICT WITH JESUS’ ATTITUDES AND VALUES!</a:t>
            </a:r>
            <a:endParaRPr lang="en-AU" sz="1200" kern="1200" dirty="0">
              <a:solidFill>
                <a:schemeClr val="tx1"/>
              </a:solidFill>
              <a:effectLst/>
              <a:latin typeface="+mn-lt"/>
              <a:ea typeface="+mn-ea"/>
              <a:cs typeface="+mn-cs"/>
            </a:endParaRPr>
          </a:p>
          <a:p>
            <a:r>
              <a:rPr lang="en-AU" sz="1200"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So how important are Old Testament rules, and what happens when these ideas do seem to conflict with the teaching and example of Jesus? What are Christians supposed to do? How can ethics come from Jesus if parts of the Bible that predate him also contribute to our understanding of what matters to God?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big story of the Bible helps us answer this question, because the way God has shown himself and his values to human beings throughout history has been to interact with people’s real lives - our human story.</a:t>
            </a:r>
          </a:p>
          <a:p>
            <a:r>
              <a:rPr lang="en-AU" sz="1200" b="1"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cap="small" dirty="0">
                <a:solidFill>
                  <a:schemeClr val="tx1"/>
                </a:solidFill>
                <a:effectLst/>
                <a:latin typeface="+mn-lt"/>
                <a:ea typeface="+mn-ea"/>
                <a:cs typeface="+mn-cs"/>
              </a:rPr>
              <a:t> 2. THE STORY ARC OF THE BIBLE</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Each book of the Bible is like an individual episode, with its own details, plots and themes, but the books add together to create an overall plot: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1.</a:t>
            </a:r>
            <a:r>
              <a:rPr lang="en-AU" sz="1200" kern="1200" dirty="0">
                <a:solidFill>
                  <a:schemeClr val="tx1"/>
                </a:solidFill>
                <a:effectLst/>
                <a:latin typeface="+mn-lt"/>
                <a:ea typeface="+mn-ea"/>
                <a:cs typeface="+mn-cs"/>
              </a:rPr>
              <a:t> God creates the world and has a perfect vision for it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2.</a:t>
            </a:r>
            <a:r>
              <a:rPr lang="en-AU" sz="1200" kern="1200" dirty="0">
                <a:solidFill>
                  <a:schemeClr val="tx1"/>
                </a:solidFill>
                <a:effectLst/>
                <a:latin typeface="+mn-lt"/>
                <a:ea typeface="+mn-ea"/>
                <a:cs typeface="+mn-cs"/>
              </a:rPr>
              <a:t> People reject God’s vision, distort society and wreck the environment</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3.</a:t>
            </a:r>
            <a:r>
              <a:rPr lang="en-AU" sz="1200" kern="1200" dirty="0">
                <a:solidFill>
                  <a:schemeClr val="tx1"/>
                </a:solidFill>
                <a:effectLst/>
                <a:latin typeface="+mn-lt"/>
                <a:ea typeface="+mn-ea"/>
                <a:cs typeface="+mn-cs"/>
              </a:rPr>
              <a:t> God commits to rescuing the world, beginning with one group of people - the nation of Israel. They are to live out their special relationship with God so that all the nations will eventually come to know and love him as well. </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4.</a:t>
            </a:r>
            <a:r>
              <a:rPr lang="en-AU" sz="1200" kern="1200" dirty="0">
                <a:solidFill>
                  <a:schemeClr val="tx1"/>
                </a:solidFill>
                <a:effectLst/>
                <a:latin typeface="+mn-lt"/>
                <a:ea typeface="+mn-ea"/>
                <a:cs typeface="+mn-cs"/>
              </a:rPr>
              <a:t> God continues to be committed in love to his people (Israel), but they regularly choose to ignore him and make their own rules. Despite this, God gives them a homeland and maintains his commitment to them. He promises a saviour-king who will make things right once and for all.</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5.</a:t>
            </a:r>
            <a:r>
              <a:rPr lang="en-AU" sz="1200" kern="1200" dirty="0">
                <a:solidFill>
                  <a:schemeClr val="tx1"/>
                </a:solidFill>
                <a:effectLst/>
                <a:latin typeface="+mn-lt"/>
                <a:ea typeface="+mn-ea"/>
                <a:cs typeface="+mn-cs"/>
              </a:rPr>
              <a:t> God allows Israel’s land to be invaded and the people to be exiled because of their continued refusal to love him and live as his people. Although some eventually return, things are still not right with God.</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6.</a:t>
            </a:r>
            <a:r>
              <a:rPr lang="en-AU" sz="1200" kern="1200" dirty="0">
                <a:solidFill>
                  <a:schemeClr val="tx1"/>
                </a:solidFill>
                <a:effectLst/>
                <a:latin typeface="+mn-lt"/>
                <a:ea typeface="+mn-ea"/>
                <a:cs typeface="+mn-cs"/>
              </a:rPr>
              <a:t> Jesus appears on the scene. He is the ultimate solution to humanity’s exile from God - the promised saviour-king. Through his life, death and resurrection he brings a paradigm shift: a chance for human beings to have their broken relationship with God restored through him. When this happens, they become part of the new people of God, learning a new way of living out God’s values in the world.</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7.</a:t>
            </a:r>
            <a:r>
              <a:rPr lang="en-AU" sz="1200" kern="1200" dirty="0">
                <a:solidFill>
                  <a:schemeClr val="tx1"/>
                </a:solidFill>
                <a:effectLst/>
                <a:latin typeface="+mn-lt"/>
                <a:ea typeface="+mn-ea"/>
                <a:cs typeface="+mn-cs"/>
              </a:rPr>
              <a:t> New Testament writers spell out in more detail what this new way of life looks like, and as the Bible closes it looks forward to the end of history and the restoration of God’s original vision to be complete.</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THE LENS:</a:t>
            </a:r>
            <a:r>
              <a:rPr lang="en-AU" sz="1200" kern="1200" dirty="0">
                <a:solidFill>
                  <a:schemeClr val="tx1"/>
                </a:solidFill>
                <a:effectLst/>
                <a:latin typeface="+mn-lt"/>
                <a:ea typeface="+mn-ea"/>
                <a:cs typeface="+mn-cs"/>
              </a:rPr>
              <a:t> Jesus’ life, death and resurrection reframe our understanding of the Old Testament and its laws. For Christians, Jesus becomes a lens through which the whole Bible is read and understood – he is the focus of ethical thinking, but the whole Bible (read thoughtfully and carefully) is the context.</a:t>
            </a:r>
          </a:p>
          <a:p>
            <a:r>
              <a:rPr lang="en-AU" sz="1200" b="1" kern="1200" cap="small"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cap="small" dirty="0">
                <a:solidFill>
                  <a:schemeClr val="tx1"/>
                </a:solidFill>
                <a:effectLst/>
                <a:latin typeface="+mn-lt"/>
                <a:ea typeface="+mn-ea"/>
                <a:cs typeface="+mn-cs"/>
              </a:rPr>
              <a:t>3. FIVE THINGS THAT MATTER</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Andrew Cameron argues that a Christian understanding of ethics is built on five big Bible ideas. Although, of course, many things about the world have changed since the Bible was first written, Christians believe these fundamental ideas have lasting relevance. Across the whole story arc of the Bible, these five ideas remain consistent and act like poles or boundaries for the things that really matter.</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5"/>
          </p:nvPr>
        </p:nvSpPr>
        <p:spPr/>
        <p:txBody>
          <a:bodyPr/>
          <a:lstStyle/>
          <a:p>
            <a:fld id="{EE461F31-FE41-4879-A8BF-5FFEF4E7E342}" type="slidenum">
              <a:rPr lang="en-AU" smtClean="0"/>
              <a:t>9</a:t>
            </a:fld>
            <a:endParaRPr lang="en-AU"/>
          </a:p>
        </p:txBody>
      </p:sp>
    </p:spTree>
    <p:extLst>
      <p:ext uri="{BB962C8B-B14F-4D97-AF65-F5344CB8AC3E}">
        <p14:creationId xmlns:p14="http://schemas.microsoft.com/office/powerpoint/2010/main" val="3367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A6B66-4A52-4664-9A5D-0687B5F17949}" type="datetimeFigureOut">
              <a:rPr lang="en-US" smtClean="0"/>
              <a:pPr/>
              <a:t>5/26/2020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038B67-094F-481B-ACA8-B70CCB22AEFB}" type="slidenum">
              <a:rPr lang="en-AU" smtClean="0"/>
              <a:pPr/>
              <a:t>‹#›</a:t>
            </a:fld>
            <a:endParaRPr lang="en-AU"/>
          </a:p>
        </p:txBody>
      </p:sp>
    </p:spTree>
    <p:extLst>
      <p:ext uri="{BB962C8B-B14F-4D97-AF65-F5344CB8AC3E}">
        <p14:creationId xmlns:p14="http://schemas.microsoft.com/office/powerpoint/2010/main" val="65014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227-EFAD-7C47-9B51-1E48B1C69311}"/>
              </a:ext>
            </a:extLst>
          </p:cNvPr>
          <p:cNvSpPr txBox="1"/>
          <p:nvPr userDrawn="1"/>
        </p:nvSpPr>
        <p:spPr>
          <a:xfrm>
            <a:off x="1082351" y="587828"/>
            <a:ext cx="10636898" cy="338554"/>
          </a:xfrm>
          <a:prstGeom prst="rect">
            <a:avLst/>
          </a:prstGeom>
          <a:noFill/>
        </p:spPr>
        <p:txBody>
          <a:bodyPr wrap="square" rtlCol="0">
            <a:spAutoFit/>
          </a:bodyPr>
          <a:lstStyle/>
          <a:p>
            <a:r>
              <a:rPr lang="en-US" sz="1600" dirty="0"/>
              <a:t>Text goes here</a:t>
            </a:r>
          </a:p>
        </p:txBody>
      </p:sp>
    </p:spTree>
    <p:extLst>
      <p:ext uri="{BB962C8B-B14F-4D97-AF65-F5344CB8AC3E}">
        <p14:creationId xmlns:p14="http://schemas.microsoft.com/office/powerpoint/2010/main" val="3885397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image" Target="../media/image2.emf"/><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10"/>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1"/>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The Christian Ethic</a:t>
            </a:r>
          </a:p>
        </p:txBody>
      </p:sp>
      <p:sp>
        <p:nvSpPr>
          <p:cNvPr id="8" name="TextBox 7">
            <a:extLst>
              <a:ext uri="{FF2B5EF4-FFF2-40B4-BE49-F238E27FC236}">
                <a16:creationId xmlns:a16="http://schemas.microsoft.com/office/drawing/2014/main" id="{B5FDC317-D686-0542-A15E-3D6D4B2156C4}"/>
              </a:ext>
            </a:extLst>
          </p:cNvPr>
          <p:cNvSpPr txBox="1"/>
          <p:nvPr/>
        </p:nvSpPr>
        <p:spPr>
          <a:xfrm>
            <a:off x="6354146" y="3788229"/>
            <a:ext cx="4021493" cy="1815882"/>
          </a:xfrm>
          <a:prstGeom prst="rect">
            <a:avLst/>
          </a:prstGeom>
          <a:noFill/>
          <a:effectLst/>
        </p:spPr>
        <p:txBody>
          <a:bodyPr wrap="square" rtlCol="0">
            <a:spAutoFit/>
          </a:bodyPr>
          <a:lstStyle/>
          <a:p>
            <a:r>
              <a:rPr lang="en-AU" sz="2800" b="1" dirty="0"/>
              <a:t>What is ethics?</a:t>
            </a:r>
          </a:p>
          <a:p>
            <a:r>
              <a:rPr lang="en-AU" sz="2800" b="1" dirty="0"/>
              <a:t>What things influence the choices we make?</a:t>
            </a:r>
          </a:p>
          <a:p>
            <a:r>
              <a:rPr lang="en-AU" sz="2800" b="1" dirty="0"/>
              <a:t>What is a Christian ethic?</a:t>
            </a:r>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96B1-DFC6-4A17-8C9E-81E9FC988845}"/>
              </a:ext>
            </a:extLst>
          </p:cNvPr>
          <p:cNvSpPr>
            <a:spLocks noGrp="1"/>
          </p:cNvSpPr>
          <p:nvPr>
            <p:ph type="title"/>
          </p:nvPr>
        </p:nvSpPr>
        <p:spPr/>
        <p:txBody>
          <a:bodyPr/>
          <a:lstStyle/>
          <a:p>
            <a:r>
              <a:rPr lang="en-AU" dirty="0"/>
              <a:t>The Great Banquet</a:t>
            </a:r>
          </a:p>
        </p:txBody>
      </p:sp>
      <p:sp>
        <p:nvSpPr>
          <p:cNvPr id="3" name="Text Placeholder 2">
            <a:extLst>
              <a:ext uri="{FF2B5EF4-FFF2-40B4-BE49-F238E27FC236}">
                <a16:creationId xmlns:a16="http://schemas.microsoft.com/office/drawing/2014/main" id="{A5286E7E-7734-42D7-A591-4D7053A37685}"/>
              </a:ext>
            </a:extLst>
          </p:cNvPr>
          <p:cNvSpPr>
            <a:spLocks noGrp="1"/>
          </p:cNvSpPr>
          <p:nvPr>
            <p:ph type="body" idx="1"/>
          </p:nvPr>
        </p:nvSpPr>
        <p:spPr/>
        <p:txBody>
          <a:bodyPr/>
          <a:lstStyle/>
          <a:p>
            <a:r>
              <a:rPr lang="en-AU" dirty="0"/>
              <a:t>An Example of the Christian Ethic</a:t>
            </a:r>
          </a:p>
        </p:txBody>
      </p:sp>
    </p:spTree>
    <p:extLst>
      <p:ext uri="{BB962C8B-B14F-4D97-AF65-F5344CB8AC3E}">
        <p14:creationId xmlns:p14="http://schemas.microsoft.com/office/powerpoint/2010/main" val="911856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77AC968-0780-457B-8A36-FF640921BA1E}"/>
              </a:ext>
            </a:extLst>
          </p:cNvPr>
          <p:cNvSpPr>
            <a:spLocks noGrp="1"/>
          </p:cNvSpPr>
          <p:nvPr>
            <p:ph type="body" sz="quarter" idx="10"/>
          </p:nvPr>
        </p:nvSpPr>
        <p:spPr>
          <a:xfrm>
            <a:off x="907404" y="766859"/>
            <a:ext cx="10607675" cy="4711700"/>
          </a:xfrm>
        </p:spPr>
        <p:txBody>
          <a:bodyPr/>
          <a:lstStyle/>
          <a:p>
            <a:r>
              <a:rPr lang="en-US" sz="3600" b="1" dirty="0"/>
              <a:t>Luke 14:12-24  (NRSV)</a:t>
            </a:r>
          </a:p>
          <a:p>
            <a:r>
              <a:rPr lang="en-US" sz="3600" b="1" baseline="30000" dirty="0"/>
              <a:t>12 </a:t>
            </a:r>
            <a:r>
              <a:rPr lang="en-US" sz="3600" dirty="0"/>
              <a:t>He said also to the one who had invited him, “When you give a luncheon or a dinner, do not invite your friends or your brothers or your relatives or rich neighbors, in case they may invite you in return, and you would be repaid. </a:t>
            </a:r>
            <a:r>
              <a:rPr lang="en-US" sz="3600" b="1" baseline="30000" dirty="0"/>
              <a:t>13 </a:t>
            </a:r>
            <a:r>
              <a:rPr lang="en-US" sz="3600" dirty="0"/>
              <a:t>But when you give a banquet, invite the poor, the crippled, the lame, and the blind. </a:t>
            </a:r>
            <a:r>
              <a:rPr lang="en-US" sz="3600" b="1" baseline="30000" dirty="0"/>
              <a:t>14 </a:t>
            </a:r>
            <a:r>
              <a:rPr lang="en-US" sz="3600" dirty="0"/>
              <a:t>And you will be blessed, because they cannot repay you, for you will be repaid at the resurrection of the righteous.”</a:t>
            </a:r>
            <a:endParaRPr lang="en-US" sz="3600" b="1" dirty="0"/>
          </a:p>
          <a:p>
            <a:endParaRPr lang="en-AU" dirty="0"/>
          </a:p>
        </p:txBody>
      </p:sp>
    </p:spTree>
    <p:extLst>
      <p:ext uri="{BB962C8B-B14F-4D97-AF65-F5344CB8AC3E}">
        <p14:creationId xmlns:p14="http://schemas.microsoft.com/office/powerpoint/2010/main" val="3470146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EB8DC0-2579-4059-8FBF-682695DC1D23}"/>
              </a:ext>
            </a:extLst>
          </p:cNvPr>
          <p:cNvSpPr>
            <a:spLocks noGrp="1"/>
          </p:cNvSpPr>
          <p:nvPr>
            <p:ph type="body" sz="quarter" idx="10"/>
          </p:nvPr>
        </p:nvSpPr>
        <p:spPr/>
        <p:txBody>
          <a:bodyPr/>
          <a:lstStyle/>
          <a:p>
            <a:r>
              <a:rPr lang="en-US" sz="2400" b="1" baseline="30000" dirty="0"/>
              <a:t>15 </a:t>
            </a:r>
            <a:r>
              <a:rPr lang="en-US" sz="2400" dirty="0"/>
              <a:t>One of the dinner guests, on hearing this, said to him, “Blessed is anyone who will eat bread in the kingdom of God!” </a:t>
            </a:r>
            <a:r>
              <a:rPr lang="en-US" sz="2400" b="1" baseline="30000" dirty="0"/>
              <a:t>16 </a:t>
            </a:r>
            <a:r>
              <a:rPr lang="en-US" sz="2400" dirty="0"/>
              <a:t>Then Jesus said to him, “Someone gave a great dinner and invited many. </a:t>
            </a:r>
            <a:r>
              <a:rPr lang="en-US" sz="2400" b="1" baseline="30000" dirty="0"/>
              <a:t>17 </a:t>
            </a:r>
            <a:r>
              <a:rPr lang="en-US" sz="2400" dirty="0"/>
              <a:t>At the time for the dinner he sent his slave to say to those who had been invited, ‘Come; for everything is ready now.’ </a:t>
            </a:r>
            <a:r>
              <a:rPr lang="en-US" sz="2400" b="1" baseline="30000" dirty="0"/>
              <a:t>18 </a:t>
            </a:r>
            <a:r>
              <a:rPr lang="en-US" sz="2400" dirty="0"/>
              <a:t>But they all alike began to make excuses. The first said to him, ‘I have bought a piece of land, and I must go out and see it; please accept my regrets.’ </a:t>
            </a:r>
            <a:r>
              <a:rPr lang="en-US" sz="2400" b="1" baseline="30000" dirty="0"/>
              <a:t>19 </a:t>
            </a:r>
            <a:r>
              <a:rPr lang="en-US" sz="2400" dirty="0"/>
              <a:t>Another said, ‘I have bought five yoke of oxen, and I am going to try them out; please accept my regrets.’ </a:t>
            </a:r>
            <a:r>
              <a:rPr lang="en-US" sz="2400" b="1" baseline="30000" dirty="0"/>
              <a:t>20 </a:t>
            </a:r>
            <a:r>
              <a:rPr lang="en-US" sz="2400" dirty="0"/>
              <a:t>Another said, ‘I have just been married, and therefore I cannot come.’ </a:t>
            </a:r>
            <a:r>
              <a:rPr lang="en-US" sz="2400" b="1" baseline="30000" dirty="0"/>
              <a:t>21 </a:t>
            </a:r>
            <a:r>
              <a:rPr lang="en-US" sz="2400" dirty="0"/>
              <a:t>So the slave returned and reported this to his master. Then the owner of the house became angry and said to his slave, ‘Go out at once into the streets and lanes of the town and bring in the poor, the crippled, the blind, and the lame.’ </a:t>
            </a:r>
            <a:r>
              <a:rPr lang="en-US" sz="2400" b="1" baseline="30000" dirty="0"/>
              <a:t>22 </a:t>
            </a:r>
            <a:r>
              <a:rPr lang="en-US" sz="2400" dirty="0"/>
              <a:t>And the slave said, ‘Sir, what you ordered has been done, and there is still room.’ </a:t>
            </a:r>
            <a:r>
              <a:rPr lang="en-US" sz="2400" b="1" baseline="30000" dirty="0"/>
              <a:t>23 </a:t>
            </a:r>
            <a:r>
              <a:rPr lang="en-US" sz="2400" dirty="0"/>
              <a:t>Then the master said to the slave, ‘Go out into the roads and lanes, and compel people to come in, so that my house may be filled. </a:t>
            </a:r>
            <a:r>
              <a:rPr lang="en-US" sz="2400" b="1" baseline="30000" dirty="0"/>
              <a:t>24 </a:t>
            </a:r>
            <a:r>
              <a:rPr lang="en-US" sz="2400" dirty="0"/>
              <a:t>For I tell you,</a:t>
            </a:r>
            <a:r>
              <a:rPr lang="en-US" sz="2400" baseline="30000" dirty="0"/>
              <a:t> </a:t>
            </a:r>
            <a:r>
              <a:rPr lang="en-US" sz="2400" dirty="0"/>
              <a:t>none of those who were invited will taste my dinner.’”</a:t>
            </a:r>
            <a:endParaRPr lang="en-AU" sz="2400" dirty="0"/>
          </a:p>
        </p:txBody>
      </p:sp>
    </p:spTree>
    <p:extLst>
      <p:ext uri="{BB962C8B-B14F-4D97-AF65-F5344CB8AC3E}">
        <p14:creationId xmlns:p14="http://schemas.microsoft.com/office/powerpoint/2010/main" val="71928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7A5F484-02FD-48C5-99DA-9DEC33642959}"/>
              </a:ext>
            </a:extLst>
          </p:cNvPr>
          <p:cNvSpPr>
            <a:spLocks noGrp="1"/>
          </p:cNvSpPr>
          <p:nvPr>
            <p:ph type="title"/>
          </p:nvPr>
        </p:nvSpPr>
        <p:spPr/>
        <p:txBody>
          <a:bodyPr>
            <a:normAutofit fontScale="90000"/>
          </a:bodyPr>
          <a:lstStyle/>
          <a:p>
            <a:br>
              <a:rPr lang="en-AU" dirty="0"/>
            </a:br>
            <a:r>
              <a:rPr lang="en-AU" dirty="0"/>
              <a:t>Questions</a:t>
            </a:r>
          </a:p>
        </p:txBody>
      </p:sp>
      <p:sp>
        <p:nvSpPr>
          <p:cNvPr id="8" name="Content Placeholder 7">
            <a:extLst>
              <a:ext uri="{FF2B5EF4-FFF2-40B4-BE49-F238E27FC236}">
                <a16:creationId xmlns:a16="http://schemas.microsoft.com/office/drawing/2014/main" id="{F85D5B32-F47F-430E-912B-520DC6804EBD}"/>
              </a:ext>
            </a:extLst>
          </p:cNvPr>
          <p:cNvSpPr>
            <a:spLocks noGrp="1"/>
          </p:cNvSpPr>
          <p:nvPr>
            <p:ph idx="1"/>
          </p:nvPr>
        </p:nvSpPr>
        <p:spPr/>
        <p:txBody>
          <a:bodyPr/>
          <a:lstStyle/>
          <a:p>
            <a:pPr marL="514350" indent="-514350">
              <a:buAutoNum type="arabicPeriod"/>
            </a:pPr>
            <a:r>
              <a:rPr lang="en-AU" dirty="0"/>
              <a:t>What is this story about?</a:t>
            </a:r>
          </a:p>
          <a:p>
            <a:pPr marL="514350" indent="-514350">
              <a:buAutoNum type="arabicPeriod"/>
            </a:pPr>
            <a:r>
              <a:rPr lang="en-AU" dirty="0"/>
              <a:t>What do we learn about Jesus and his response to the poor from this story?</a:t>
            </a:r>
          </a:p>
          <a:p>
            <a:pPr marL="514350" indent="-514350">
              <a:buAutoNum type="arabicPeriod"/>
            </a:pPr>
            <a:r>
              <a:rPr lang="en-AU" dirty="0"/>
              <a:t>Re-tell the story using situations, characters and experiences appropriate for our context.</a:t>
            </a:r>
          </a:p>
        </p:txBody>
      </p:sp>
    </p:spTree>
    <p:extLst>
      <p:ext uri="{BB962C8B-B14F-4D97-AF65-F5344CB8AC3E}">
        <p14:creationId xmlns:p14="http://schemas.microsoft.com/office/powerpoint/2010/main" val="195211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952596" y="1357298"/>
            <a:ext cx="8286808" cy="36433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AU" sz="2400" b="1" dirty="0">
                <a:latin typeface="Calibri" pitchFamily="34" charset="0"/>
                <a:cs typeface="Arial" pitchFamily="34" charset="0"/>
              </a:rPr>
              <a:t>MAKING ETHICAL DECISIONS: A CHRISTIAN STARTING POINT</a:t>
            </a:r>
            <a:endParaRPr lang="en-AU" sz="2400" b="1" dirty="0">
              <a:latin typeface="Times New Roman" pitchFamily="18" charset="0"/>
              <a:cs typeface="Arial" pitchFamily="34" charset="0"/>
            </a:endParaRPr>
          </a:p>
          <a:p>
            <a:pPr algn="r" fontAlgn="base">
              <a:spcBef>
                <a:spcPct val="0"/>
              </a:spcBef>
              <a:spcAft>
                <a:spcPct val="0"/>
              </a:spcAft>
            </a:pPr>
            <a:endParaRPr lang="en-AU" sz="800" dirty="0">
              <a:latin typeface="Times New Roman" pitchFamily="18"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Be guided by what matters to God: </a:t>
            </a:r>
            <a:r>
              <a:rPr lang="en-AU" sz="2000" dirty="0">
                <a:latin typeface="Calibri" pitchFamily="34" charset="0"/>
                <a:cs typeface="Arial" pitchFamily="34" charset="0"/>
              </a:rPr>
              <a:t>Loving him and loving others</a:t>
            </a:r>
          </a:p>
          <a:p>
            <a:pPr fontAlgn="base">
              <a:spcBef>
                <a:spcPct val="0"/>
              </a:spcBef>
              <a:spcAft>
                <a:spcPct val="0"/>
              </a:spcAft>
              <a:buFont typeface="Symbol" pitchFamily="18" charset="2"/>
              <a:buChar char="·"/>
            </a:pPr>
            <a:endParaRPr lang="en-AU" sz="1200" b="1"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Think about what will happen</a:t>
            </a:r>
            <a:r>
              <a:rPr lang="en-AU" sz="2000" dirty="0">
                <a:latin typeface="Calibri" pitchFamily="34" charset="0"/>
                <a:cs typeface="Arial" pitchFamily="34" charset="0"/>
              </a:rPr>
              <a:t> (…but sometimes you can’t control that!)</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Learn to think and act more like Jesus</a:t>
            </a:r>
            <a:r>
              <a:rPr lang="en-AU" sz="2000" dirty="0">
                <a:latin typeface="Calibri" pitchFamily="34" charset="0"/>
                <a:cs typeface="Arial" pitchFamily="34" charset="0"/>
              </a:rPr>
              <a:t> by reading the Bible and learning from other Christians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Pray that God will help you</a:t>
            </a:r>
            <a:r>
              <a:rPr lang="en-AU" sz="2000" dirty="0">
                <a:latin typeface="Calibri" pitchFamily="34" charset="0"/>
                <a:cs typeface="Arial" pitchFamily="34" charset="0"/>
              </a:rPr>
              <a:t> make good choices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Remember you’re not God!  </a:t>
            </a:r>
            <a:r>
              <a:rPr lang="en-AU" sz="2000" dirty="0">
                <a:latin typeface="Calibri" pitchFamily="34" charset="0"/>
                <a:cs typeface="Arial" pitchFamily="34" charset="0"/>
              </a:rPr>
              <a:t>He’s the only one who knows what’s really right all the time - situations can be complicated, and we all make mistakes.</a:t>
            </a:r>
            <a:endParaRPr lang="en-AU" sz="2000" b="1" dirty="0">
              <a:latin typeface="Calibri" pitchFamily="34" charset="0"/>
              <a:cs typeface="Arial" pitchFamily="34" charset="0"/>
            </a:endParaRPr>
          </a:p>
          <a:p>
            <a:pPr fontAlgn="base">
              <a:spcBef>
                <a:spcPct val="0"/>
              </a:spcBef>
              <a:spcAft>
                <a:spcPct val="0"/>
              </a:spcAft>
            </a:pPr>
            <a:endParaRPr lang="en-US" dirty="0">
              <a:latin typeface="Arial" pitchFamily="34" charset="0"/>
              <a:cs typeface="Arial" pitchFamily="34" charset="0"/>
            </a:endParaRPr>
          </a:p>
        </p:txBody>
      </p:sp>
    </p:spTree>
    <p:extLst>
      <p:ext uri="{BB962C8B-B14F-4D97-AF65-F5344CB8AC3E}">
        <p14:creationId xmlns:p14="http://schemas.microsoft.com/office/powerpoint/2010/main" val="12235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3CE929-8719-44BE-98C9-BAF0B00B3673}"/>
              </a:ext>
            </a:extLst>
          </p:cNvPr>
          <p:cNvSpPr>
            <a:spLocks noGrp="1"/>
          </p:cNvSpPr>
          <p:nvPr>
            <p:ph type="title"/>
          </p:nvPr>
        </p:nvSpPr>
        <p:spPr/>
        <p:txBody>
          <a:bodyPr/>
          <a:lstStyle/>
          <a:p>
            <a:r>
              <a:rPr lang="en-AU" dirty="0"/>
              <a:t>What Would You Decide to Do?</a:t>
            </a:r>
          </a:p>
        </p:txBody>
      </p:sp>
      <p:sp>
        <p:nvSpPr>
          <p:cNvPr id="5" name="Content Placeholder 4">
            <a:extLst>
              <a:ext uri="{FF2B5EF4-FFF2-40B4-BE49-F238E27FC236}">
                <a16:creationId xmlns:a16="http://schemas.microsoft.com/office/drawing/2014/main" id="{7AE39CCD-8C90-4D77-8972-7622C446997C}"/>
              </a:ext>
            </a:extLst>
          </p:cNvPr>
          <p:cNvSpPr>
            <a:spLocks noGrp="1"/>
          </p:cNvSpPr>
          <p:nvPr>
            <p:ph idx="1"/>
          </p:nvPr>
        </p:nvSpPr>
        <p:spPr/>
        <p:txBody>
          <a:bodyPr/>
          <a:lstStyle/>
          <a:p>
            <a:r>
              <a:rPr lang="en-AU" dirty="0"/>
              <a:t>Do your homework or watch TV?</a:t>
            </a:r>
          </a:p>
          <a:p>
            <a:r>
              <a:rPr lang="en-AU" dirty="0"/>
              <a:t>Eat fruit or lollies?</a:t>
            </a:r>
          </a:p>
          <a:p>
            <a:r>
              <a:rPr lang="en-AU" dirty="0"/>
              <a:t>Help your friend or win the race?</a:t>
            </a:r>
          </a:p>
          <a:p>
            <a:r>
              <a:rPr lang="en-AU" dirty="0"/>
              <a:t>Save your money or give it all away to the poor?</a:t>
            </a:r>
          </a:p>
          <a:p>
            <a:endParaRPr lang="en-AU" dirty="0"/>
          </a:p>
        </p:txBody>
      </p:sp>
    </p:spTree>
    <p:extLst>
      <p:ext uri="{BB962C8B-B14F-4D97-AF65-F5344CB8AC3E}">
        <p14:creationId xmlns:p14="http://schemas.microsoft.com/office/powerpoint/2010/main" val="94468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A9842A-9A85-4F7A-8D73-FB805C90D589}"/>
              </a:ext>
            </a:extLst>
          </p:cNvPr>
          <p:cNvSpPr>
            <a:spLocks noGrp="1"/>
          </p:cNvSpPr>
          <p:nvPr>
            <p:ph type="title"/>
          </p:nvPr>
        </p:nvSpPr>
        <p:spPr/>
        <p:txBody>
          <a:bodyPr/>
          <a:lstStyle/>
          <a:p>
            <a:r>
              <a:rPr lang="en-AU" dirty="0"/>
              <a:t>What is Ethics?</a:t>
            </a:r>
          </a:p>
        </p:txBody>
      </p:sp>
      <p:sp>
        <p:nvSpPr>
          <p:cNvPr id="5" name="Content Placeholder 4">
            <a:extLst>
              <a:ext uri="{FF2B5EF4-FFF2-40B4-BE49-F238E27FC236}">
                <a16:creationId xmlns:a16="http://schemas.microsoft.com/office/drawing/2014/main" id="{77D0E8DC-7898-449C-A22D-97F6BCD0A060}"/>
              </a:ext>
            </a:extLst>
          </p:cNvPr>
          <p:cNvSpPr>
            <a:spLocks noGrp="1"/>
          </p:cNvSpPr>
          <p:nvPr>
            <p:ph idx="1"/>
          </p:nvPr>
        </p:nvSpPr>
        <p:spPr>
          <a:xfrm>
            <a:off x="1025639" y="2119393"/>
            <a:ext cx="10507825" cy="3919927"/>
          </a:xfrm>
        </p:spPr>
        <p:txBody>
          <a:bodyPr/>
          <a:lstStyle/>
          <a:p>
            <a:pPr marL="0" indent="0" algn="ctr">
              <a:buNone/>
            </a:pPr>
            <a:r>
              <a:rPr lang="en-AU" dirty="0"/>
              <a:t>Ethics is about how we decide what is good and bad</a:t>
            </a:r>
          </a:p>
          <a:p>
            <a:pPr marL="0" indent="0" algn="ctr">
              <a:buNone/>
            </a:pPr>
            <a:endParaRPr lang="en-AU" dirty="0"/>
          </a:p>
          <a:p>
            <a:pPr marL="0" indent="0" algn="ctr">
              <a:buNone/>
            </a:pPr>
            <a:endParaRPr lang="en-AU" dirty="0"/>
          </a:p>
        </p:txBody>
      </p:sp>
      <p:pic>
        <p:nvPicPr>
          <p:cNvPr id="1026" name="Picture 2" descr="Image result for ethics stick figures definition">
            <a:extLst>
              <a:ext uri="{FF2B5EF4-FFF2-40B4-BE49-F238E27FC236}">
                <a16:creationId xmlns:a16="http://schemas.microsoft.com/office/drawing/2014/main" id="{66A2A4C2-3A12-4AA1-AE8B-C7F76E56CEE0}"/>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74676" y="3149597"/>
            <a:ext cx="1809750"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317D-041C-4781-A0BD-F1EF98CD8EBB}"/>
              </a:ext>
            </a:extLst>
          </p:cNvPr>
          <p:cNvSpPr>
            <a:spLocks noGrp="1"/>
          </p:cNvSpPr>
          <p:nvPr>
            <p:ph type="title"/>
          </p:nvPr>
        </p:nvSpPr>
        <p:spPr>
          <a:xfrm>
            <a:off x="457200" y="638637"/>
            <a:ext cx="11150082" cy="659811"/>
          </a:xfrm>
        </p:spPr>
        <p:txBody>
          <a:bodyPr>
            <a:normAutofit/>
          </a:bodyPr>
          <a:lstStyle/>
          <a:p>
            <a:r>
              <a:rPr lang="en-US" sz="4000" dirty="0"/>
              <a:t>Our Worldview</a:t>
            </a:r>
          </a:p>
        </p:txBody>
      </p:sp>
      <p:pic>
        <p:nvPicPr>
          <p:cNvPr id="1028" name="Picture 4" descr="Image result for house frame">
            <a:extLst>
              <a:ext uri="{FF2B5EF4-FFF2-40B4-BE49-F238E27FC236}">
                <a16:creationId xmlns:a16="http://schemas.microsoft.com/office/drawing/2014/main" id="{5A505E92-4F6F-40A1-A14A-1C7CEB92AD89}"/>
              </a:ext>
            </a:extLst>
          </p:cNvPr>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8412865" y="2407001"/>
            <a:ext cx="2685617" cy="22471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0824BAF-139A-437D-8F92-E1A3432F7D94}"/>
              </a:ext>
            </a:extLst>
          </p:cNvPr>
          <p:cNvSpPr txBox="1"/>
          <p:nvPr/>
        </p:nvSpPr>
        <p:spPr>
          <a:xfrm>
            <a:off x="1360451" y="2453823"/>
            <a:ext cx="5976783" cy="2308324"/>
          </a:xfrm>
          <a:prstGeom prst="rect">
            <a:avLst/>
          </a:prstGeom>
          <a:noFill/>
        </p:spPr>
        <p:txBody>
          <a:bodyPr wrap="square" rtlCol="0">
            <a:spAutoFit/>
          </a:bodyPr>
          <a:lstStyle/>
          <a:p>
            <a:pPr lvl="0">
              <a:defRPr/>
            </a:pPr>
            <a:r>
              <a:rPr lang="en-AU" sz="2400" dirty="0"/>
              <a:t>Our decisions about right and wrong are influenced by our worldview.</a:t>
            </a:r>
            <a:endParaRPr kumimoji="0" lang="en-AU"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Calibri" panose="020F0502020204030204"/>
                <a:ea typeface="+mn-ea"/>
                <a:cs typeface="+mn-cs"/>
              </a:rPr>
              <a:t>Our worldview is the way we make sense of the world and our place in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10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CC75-B99D-44B2-AF96-93E33ACB66FF}"/>
              </a:ext>
            </a:extLst>
          </p:cNvPr>
          <p:cNvSpPr>
            <a:spLocks noGrp="1"/>
          </p:cNvSpPr>
          <p:nvPr>
            <p:ph type="title"/>
          </p:nvPr>
        </p:nvSpPr>
        <p:spPr/>
        <p:txBody>
          <a:bodyPr>
            <a:normAutofit fontScale="90000"/>
          </a:bodyPr>
          <a:lstStyle/>
          <a:p>
            <a:br>
              <a:rPr lang="en-AU" dirty="0"/>
            </a:br>
            <a:r>
              <a:rPr lang="en-AU" sz="4000" dirty="0"/>
              <a:t>Examples of World Views</a:t>
            </a:r>
          </a:p>
        </p:txBody>
      </p:sp>
      <p:sp>
        <p:nvSpPr>
          <p:cNvPr id="3" name="Content Placeholder 2">
            <a:extLst>
              <a:ext uri="{FF2B5EF4-FFF2-40B4-BE49-F238E27FC236}">
                <a16:creationId xmlns:a16="http://schemas.microsoft.com/office/drawing/2014/main" id="{1FED38B1-38EF-459A-BE2C-D4CAE4464CF6}"/>
              </a:ext>
            </a:extLst>
          </p:cNvPr>
          <p:cNvSpPr>
            <a:spLocks noGrp="1"/>
          </p:cNvSpPr>
          <p:nvPr>
            <p:ph idx="1"/>
          </p:nvPr>
        </p:nvSpPr>
        <p:spPr/>
        <p:txBody>
          <a:bodyPr/>
          <a:lstStyle/>
          <a:p>
            <a:pPr marL="0" indent="0">
              <a:buNone/>
            </a:pPr>
            <a:r>
              <a:rPr lang="en-AU" b="1" dirty="0"/>
              <a:t>Agnostic </a:t>
            </a:r>
            <a:r>
              <a:rPr lang="en-AU" dirty="0"/>
              <a:t>= believes it is impossible to know whether or not God exists.</a:t>
            </a:r>
          </a:p>
          <a:p>
            <a:pPr marL="0" indent="0">
              <a:buNone/>
            </a:pPr>
            <a:r>
              <a:rPr lang="en-AU" b="1" dirty="0"/>
              <a:t>Atheist </a:t>
            </a:r>
            <a:r>
              <a:rPr lang="en-AU" dirty="0"/>
              <a:t>= believes there are no gods.</a:t>
            </a:r>
          </a:p>
          <a:p>
            <a:pPr marL="0" indent="0">
              <a:buNone/>
            </a:pPr>
            <a:r>
              <a:rPr lang="en-AU" b="1" dirty="0"/>
              <a:t>Christian Theist </a:t>
            </a:r>
            <a:r>
              <a:rPr lang="en-AU" dirty="0"/>
              <a:t>= believes that there is one true God, Jesus Christ.</a:t>
            </a:r>
          </a:p>
          <a:p>
            <a:pPr marL="0" indent="0">
              <a:buNone/>
            </a:pPr>
            <a:r>
              <a:rPr lang="en-AU" b="1" dirty="0"/>
              <a:t>Deist </a:t>
            </a:r>
            <a:r>
              <a:rPr lang="en-AU" dirty="0"/>
              <a:t>= believes that God created the universe but remains apart from it. God cannot be known by human beings.</a:t>
            </a:r>
          </a:p>
          <a:p>
            <a:pPr marL="0" indent="0">
              <a:buNone/>
            </a:pPr>
            <a:r>
              <a:rPr lang="en-AU" b="1" dirty="0"/>
              <a:t>Humanist </a:t>
            </a:r>
            <a:r>
              <a:rPr lang="en-AU" dirty="0"/>
              <a:t>= believes that human beings have the right and responsibility to give meaning and shape to their own lives without the need for religion. </a:t>
            </a:r>
          </a:p>
        </p:txBody>
      </p:sp>
    </p:spTree>
    <p:extLst>
      <p:ext uri="{BB962C8B-B14F-4D97-AF65-F5344CB8AC3E}">
        <p14:creationId xmlns:p14="http://schemas.microsoft.com/office/powerpoint/2010/main" val="148200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84F9CB-A2F9-496D-8780-6F58715A7981}"/>
              </a:ext>
            </a:extLst>
          </p:cNvPr>
          <p:cNvPicPr>
            <a:picLocks noChangeAspect="1"/>
          </p:cNvPicPr>
          <p:nvPr/>
        </p:nvPicPr>
        <p:blipFill rotWithShape="1">
          <a:blip r:embed="rId3"/>
          <a:srcRect l="21001" t="12762" r="21035" b="14668"/>
          <a:stretch/>
        </p:blipFill>
        <p:spPr>
          <a:xfrm>
            <a:off x="1156996" y="-74645"/>
            <a:ext cx="10856478" cy="6783355"/>
          </a:xfrm>
          <a:prstGeom prst="rect">
            <a:avLst/>
          </a:prstGeom>
        </p:spPr>
      </p:pic>
    </p:spTree>
    <p:extLst>
      <p:ext uri="{BB962C8B-B14F-4D97-AF65-F5344CB8AC3E}">
        <p14:creationId xmlns:p14="http://schemas.microsoft.com/office/powerpoint/2010/main" val="188775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809718" y="857232"/>
          <a:ext cx="8572564" cy="5786478"/>
        </p:xfrm>
        <a:graphic>
          <a:graphicData uri="http://schemas.openxmlformats.org/drawingml/2006/table">
            <a:tbl>
              <a:tblPr/>
              <a:tblGrid>
                <a:gridCol w="1251543">
                  <a:extLst>
                    <a:ext uri="{9D8B030D-6E8A-4147-A177-3AD203B41FA5}">
                      <a16:colId xmlns:a16="http://schemas.microsoft.com/office/drawing/2014/main" val="20000"/>
                    </a:ext>
                  </a:extLst>
                </a:gridCol>
                <a:gridCol w="1251543">
                  <a:extLst>
                    <a:ext uri="{9D8B030D-6E8A-4147-A177-3AD203B41FA5}">
                      <a16:colId xmlns:a16="http://schemas.microsoft.com/office/drawing/2014/main" val="20001"/>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953876">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277068">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5534">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2595539" y="357166"/>
            <a:ext cx="669856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indent="-342900" fontAlgn="base">
              <a:spcBef>
                <a:spcPct val="0"/>
              </a:spcBef>
              <a:spcAft>
                <a:spcPct val="0"/>
              </a:spcAft>
            </a:pPr>
            <a:r>
              <a:rPr lang="en-AU" sz="2000" b="1" dirty="0">
                <a:latin typeface="Calibri" pitchFamily="34" charset="0"/>
                <a:ea typeface="Calibri" pitchFamily="34" charset="0"/>
                <a:cs typeface="Times New Roman" pitchFamily="18" charset="0"/>
              </a:rPr>
              <a:t>AN INTRODUCTION TO SOME IMPORTANT ETHICAL THEORIES</a:t>
            </a:r>
            <a:endParaRPr lang="en-AU" sz="2000" dirty="0">
              <a:latin typeface="Arial" pitchFamily="34" charset="0"/>
              <a:cs typeface="Arial" pitchFamily="34" charset="0"/>
            </a:endParaRPr>
          </a:p>
        </p:txBody>
      </p:sp>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2095472" y="1500175"/>
            <a:ext cx="2043252" cy="646331"/>
          </a:xfrm>
          <a:prstGeom prst="rect">
            <a:avLst/>
          </a:prstGeom>
          <a:noFill/>
        </p:spPr>
        <p:txBody>
          <a:bodyPr wrap="none" rtlCol="0">
            <a:spAutoFit/>
          </a:bodyPr>
          <a:lstStyle/>
          <a:p>
            <a:r>
              <a:rPr lang="en-AU" sz="1200" dirty="0">
                <a:ea typeface="Calibri"/>
                <a:cs typeface="Times New Roman"/>
              </a:rPr>
              <a:t>We can decide between right </a:t>
            </a:r>
          </a:p>
          <a:p>
            <a:r>
              <a:rPr lang="en-AU" sz="1200" dirty="0">
                <a:ea typeface="Calibri"/>
                <a:cs typeface="Times New Roman"/>
              </a:rPr>
              <a:t>and wrong by following</a:t>
            </a:r>
          </a:p>
          <a:p>
            <a:r>
              <a:rPr lang="en-AU" sz="1200" dirty="0">
                <a:ea typeface="Calibri"/>
                <a:cs typeface="Times New Roman"/>
              </a:rPr>
              <a:t> a set of </a:t>
            </a:r>
            <a:r>
              <a:rPr lang="en-AU" sz="1200" b="1" dirty="0">
                <a:ea typeface="Calibri"/>
                <a:cs typeface="Times New Roman"/>
              </a:rPr>
              <a:t>rules</a:t>
            </a:r>
            <a:endParaRPr lang="en-AU" sz="2400" b="1" dirty="0"/>
          </a:p>
        </p:txBody>
      </p:sp>
      <p:sp>
        <p:nvSpPr>
          <p:cNvPr id="8" name="TextBox 7"/>
          <p:cNvSpPr txBox="1"/>
          <p:nvPr/>
        </p:nvSpPr>
        <p:spPr>
          <a:xfrm>
            <a:off x="4667240" y="1428736"/>
            <a:ext cx="3000396" cy="729430"/>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examining their </a:t>
            </a:r>
            <a:r>
              <a:rPr lang="en-AU" sz="1200" b="1" dirty="0">
                <a:ea typeface="Calibri"/>
                <a:cs typeface="Times New Roman"/>
              </a:rPr>
              <a:t>consequences</a:t>
            </a:r>
            <a:r>
              <a:rPr lang="en-AU" sz="1200" dirty="0">
                <a:ea typeface="Calibri"/>
                <a:cs typeface="Times New Roman"/>
              </a:rPr>
              <a:t>. If something has good consequences, it is right.</a:t>
            </a:r>
            <a:endParaRPr lang="en-AU" sz="2400" dirty="0"/>
          </a:p>
        </p:txBody>
      </p:sp>
      <p:sp>
        <p:nvSpPr>
          <p:cNvPr id="9" name="TextBox 8"/>
          <p:cNvSpPr txBox="1"/>
          <p:nvPr/>
        </p:nvSpPr>
        <p:spPr>
          <a:xfrm>
            <a:off x="8239140" y="1357298"/>
            <a:ext cx="2000264" cy="1366528"/>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focusing on </a:t>
            </a:r>
            <a:r>
              <a:rPr lang="en-AU" sz="1200" b="1" dirty="0">
                <a:ea typeface="Calibri"/>
                <a:cs typeface="Times New Roman"/>
              </a:rPr>
              <a:t>ourselves and our motivations</a:t>
            </a:r>
            <a:r>
              <a:rPr lang="en-AU" sz="1200" dirty="0">
                <a:ea typeface="Calibri"/>
                <a:cs typeface="Times New Roman"/>
              </a:rPr>
              <a:t>. If we are the right kind of people we will make the right decisions.</a:t>
            </a:r>
          </a:p>
        </p:txBody>
      </p:sp>
      <p:sp>
        <p:nvSpPr>
          <p:cNvPr id="10" name="TextBox 9"/>
          <p:cNvSpPr txBox="1"/>
          <p:nvPr/>
        </p:nvSpPr>
        <p:spPr>
          <a:xfrm>
            <a:off x="5062069" y="1071546"/>
            <a:ext cx="1671098"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2040065" y="2857496"/>
            <a:ext cx="779381"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RELIGIOUS</a:t>
            </a:r>
            <a:endParaRPr lang="en-AU" sz="1100" dirty="0">
              <a:latin typeface="+mj-lt"/>
              <a:ea typeface="Calibri"/>
              <a:cs typeface="Times New Roman"/>
            </a:endParaRPr>
          </a:p>
        </p:txBody>
      </p:sp>
      <p:sp>
        <p:nvSpPr>
          <p:cNvPr id="14" name="TextBox 13"/>
          <p:cNvSpPr txBox="1"/>
          <p:nvPr/>
        </p:nvSpPr>
        <p:spPr>
          <a:xfrm>
            <a:off x="3119649" y="2857496"/>
            <a:ext cx="1088760"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NON-RELIGIOUS</a:t>
            </a:r>
            <a:endParaRPr lang="en-AU" sz="1100" dirty="0">
              <a:latin typeface="+mj-lt"/>
              <a:ea typeface="Calibri"/>
              <a:cs typeface="Times New Roman"/>
            </a:endParaRPr>
          </a:p>
        </p:txBody>
      </p:sp>
      <p:sp>
        <p:nvSpPr>
          <p:cNvPr id="15" name="TextBox 14"/>
          <p:cNvSpPr txBox="1"/>
          <p:nvPr/>
        </p:nvSpPr>
        <p:spPr>
          <a:xfrm>
            <a:off x="4470560" y="2857496"/>
            <a:ext cx="81304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HEDONISM</a:t>
            </a:r>
            <a:endParaRPr lang="en-AU" sz="1100" dirty="0">
              <a:latin typeface="+mj-lt"/>
              <a:ea typeface="Calibri"/>
              <a:cs typeface="Times New Roman"/>
            </a:endParaRPr>
          </a:p>
        </p:txBody>
      </p:sp>
      <p:sp>
        <p:nvSpPr>
          <p:cNvPr id="16" name="TextBox 15"/>
          <p:cNvSpPr txBox="1"/>
          <p:nvPr/>
        </p:nvSpPr>
        <p:spPr>
          <a:xfrm>
            <a:off x="5619179" y="2857496"/>
            <a:ext cx="113845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ETHICAL EGOISM</a:t>
            </a:r>
            <a:endParaRPr lang="en-AU" sz="1100" dirty="0">
              <a:latin typeface="+mj-lt"/>
              <a:ea typeface="Calibri"/>
              <a:cs typeface="Times New Roman"/>
            </a:endParaRPr>
          </a:p>
        </p:txBody>
      </p:sp>
      <p:sp>
        <p:nvSpPr>
          <p:cNvPr id="17" name="TextBox 16"/>
          <p:cNvSpPr txBox="1"/>
          <p:nvPr/>
        </p:nvSpPr>
        <p:spPr>
          <a:xfrm>
            <a:off x="6840035" y="2857496"/>
            <a:ext cx="1098378"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UTILITARIANISM</a:t>
            </a:r>
            <a:endParaRPr lang="en-AU" sz="1100" dirty="0">
              <a:latin typeface="+mj-lt"/>
              <a:ea typeface="Calibri"/>
              <a:cs typeface="Times New Roman"/>
            </a:endParaRPr>
          </a:p>
        </p:txBody>
      </p:sp>
      <p:sp>
        <p:nvSpPr>
          <p:cNvPr id="18" name="TextBox 17"/>
          <p:cNvSpPr txBox="1"/>
          <p:nvPr/>
        </p:nvSpPr>
        <p:spPr>
          <a:xfrm>
            <a:off x="8117905" y="2857496"/>
            <a:ext cx="1013419"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VIRTUE ETHICS</a:t>
            </a:r>
            <a:endParaRPr lang="en-AU" sz="1100" dirty="0">
              <a:latin typeface="+mj-lt"/>
              <a:ea typeface="Calibri"/>
              <a:cs typeface="Times New Roman"/>
            </a:endParaRPr>
          </a:p>
        </p:txBody>
      </p:sp>
      <p:sp>
        <p:nvSpPr>
          <p:cNvPr id="19" name="TextBox 18"/>
          <p:cNvSpPr txBox="1"/>
          <p:nvPr/>
        </p:nvSpPr>
        <p:spPr>
          <a:xfrm>
            <a:off x="9195886" y="2857496"/>
            <a:ext cx="1217000"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SITUATION ETHICS</a:t>
            </a:r>
            <a:endParaRPr lang="en-AU" sz="1100" dirty="0">
              <a:latin typeface="+mj-lt"/>
              <a:ea typeface="Calibri"/>
              <a:cs typeface="Times New Roman"/>
            </a:endParaRPr>
          </a:p>
        </p:txBody>
      </p:sp>
      <p:sp>
        <p:nvSpPr>
          <p:cNvPr id="20" name="TextBox 19"/>
          <p:cNvSpPr txBox="1"/>
          <p:nvPr/>
        </p:nvSpPr>
        <p:spPr>
          <a:xfrm>
            <a:off x="1881158" y="3214686"/>
            <a:ext cx="1285884" cy="2027606"/>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Sets of rules such as the Ten Commandments (Jewish/ Christian) or the Five Precepts (Buddhist) show us what is right and wrong in every situation</a:t>
            </a:r>
          </a:p>
        </p:txBody>
      </p:sp>
      <p:sp>
        <p:nvSpPr>
          <p:cNvPr id="21" name="TextBox 20"/>
          <p:cNvSpPr txBox="1"/>
          <p:nvPr/>
        </p:nvSpPr>
        <p:spPr>
          <a:xfrm>
            <a:off x="3095604" y="3286125"/>
            <a:ext cx="1143008" cy="1638269"/>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Using science and logic we can work out a set of rules which will show us what is right and wrong in every situation.</a:t>
            </a:r>
          </a:p>
        </p:txBody>
      </p:sp>
      <p:sp>
        <p:nvSpPr>
          <p:cNvPr id="22" name="TextBox 21"/>
          <p:cNvSpPr txBox="1"/>
          <p:nvPr/>
        </p:nvSpPr>
        <p:spPr>
          <a:xfrm>
            <a:off x="4381488" y="3286125"/>
            <a:ext cx="1143008" cy="247875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If something brings pleasure (physical, emotional or spiritual) then it is right.</a:t>
            </a:r>
          </a:p>
          <a:p>
            <a:pPr>
              <a:lnSpc>
                <a:spcPct val="115000"/>
              </a:lnSpc>
              <a:spcAft>
                <a:spcPts val="1000"/>
              </a:spcAft>
            </a:pPr>
            <a:r>
              <a:rPr lang="en-AU" sz="1100" dirty="0">
                <a:ea typeface="Calibri"/>
                <a:cs typeface="Times New Roman"/>
              </a:rPr>
              <a:t>If something causes pain, then it is wrong.</a:t>
            </a:r>
          </a:p>
          <a:p>
            <a:pPr>
              <a:lnSpc>
                <a:spcPct val="115000"/>
              </a:lnSpc>
              <a:spcAft>
                <a:spcPts val="1000"/>
              </a:spcAft>
            </a:pPr>
            <a:r>
              <a:rPr lang="en-AU" sz="1100" dirty="0">
                <a:ea typeface="Calibri"/>
                <a:cs typeface="Times New Roman"/>
              </a:rPr>
              <a:t>So, ‘if it feels good – do it!’</a:t>
            </a:r>
          </a:p>
        </p:txBody>
      </p:sp>
      <p:sp>
        <p:nvSpPr>
          <p:cNvPr id="23" name="TextBox 22"/>
          <p:cNvSpPr txBox="1"/>
          <p:nvPr/>
        </p:nvSpPr>
        <p:spPr>
          <a:xfrm>
            <a:off x="5595934" y="3286125"/>
            <a:ext cx="1071570" cy="2155847"/>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best thing for each individual is also the right thing for them.</a:t>
            </a:r>
          </a:p>
          <a:p>
            <a:pPr>
              <a:lnSpc>
                <a:spcPct val="115000"/>
              </a:lnSpc>
              <a:spcAft>
                <a:spcPts val="1000"/>
              </a:spcAft>
            </a:pPr>
            <a:r>
              <a:rPr lang="en-AU" sz="1100" dirty="0">
                <a:ea typeface="Calibri"/>
                <a:cs typeface="Times New Roman"/>
              </a:rPr>
              <a:t>A person’s only moral obligation is to do what is best for them.</a:t>
            </a:r>
          </a:p>
        </p:txBody>
      </p:sp>
      <p:sp>
        <p:nvSpPr>
          <p:cNvPr id="24" name="TextBox 23"/>
          <p:cNvSpPr txBox="1"/>
          <p:nvPr/>
        </p:nvSpPr>
        <p:spPr>
          <a:xfrm>
            <a:off x="6881818" y="3286125"/>
            <a:ext cx="1143008" cy="235051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right decision is whatever brings ‘the greatest good for the greatest number’ of people.</a:t>
            </a:r>
          </a:p>
          <a:p>
            <a:pPr>
              <a:lnSpc>
                <a:spcPct val="115000"/>
              </a:lnSpc>
              <a:spcAft>
                <a:spcPts val="1000"/>
              </a:spcAft>
            </a:pPr>
            <a:r>
              <a:rPr lang="en-AU" sz="1100" dirty="0">
                <a:ea typeface="Calibri"/>
                <a:cs typeface="Times New Roman"/>
              </a:rPr>
              <a:t>Whatever is best for the majority is right.</a:t>
            </a:r>
          </a:p>
        </p:txBody>
      </p:sp>
      <p:sp>
        <p:nvSpPr>
          <p:cNvPr id="25" name="TextBox 24"/>
          <p:cNvSpPr txBox="1"/>
          <p:nvPr/>
        </p:nvSpPr>
        <p:spPr>
          <a:xfrm>
            <a:off x="8096264" y="3214687"/>
            <a:ext cx="1143008" cy="3012363"/>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It is not so much what you do but who you are that is important.         A good person will always do the right thing.     We should concentrate on becoming better people rather than on right and wrong decisions.</a:t>
            </a:r>
          </a:p>
        </p:txBody>
      </p:sp>
      <p:sp>
        <p:nvSpPr>
          <p:cNvPr id="26" name="TextBox 25"/>
          <p:cNvSpPr txBox="1"/>
          <p:nvPr/>
        </p:nvSpPr>
        <p:spPr>
          <a:xfrm>
            <a:off x="9239272" y="3286124"/>
            <a:ext cx="1143008" cy="1961178"/>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In each situation we need to work out what is most loving.</a:t>
            </a:r>
          </a:p>
          <a:p>
            <a:pPr>
              <a:lnSpc>
                <a:spcPct val="115000"/>
              </a:lnSpc>
              <a:spcAft>
                <a:spcPts val="1000"/>
              </a:spcAft>
            </a:pPr>
            <a:r>
              <a:rPr lang="en-AU" sz="1100" dirty="0">
                <a:ea typeface="Calibri"/>
                <a:cs typeface="Times New Roman"/>
              </a:rPr>
              <a:t>If we act in love towards others, then what we do will always be right.</a:t>
            </a:r>
          </a:p>
        </p:txBody>
      </p:sp>
    </p:spTree>
    <p:extLst>
      <p:ext uri="{BB962C8B-B14F-4D97-AF65-F5344CB8AC3E}">
        <p14:creationId xmlns:p14="http://schemas.microsoft.com/office/powerpoint/2010/main" val="193552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809718" y="857232"/>
          <a:ext cx="8572564" cy="4830532"/>
        </p:xfrm>
        <a:graphic>
          <a:graphicData uri="http://schemas.openxmlformats.org/drawingml/2006/table">
            <a:tbl>
              <a:tblPr/>
              <a:tblGrid>
                <a:gridCol w="1251543">
                  <a:extLst>
                    <a:ext uri="{9D8B030D-6E8A-4147-A177-3AD203B41FA5}">
                      <a16:colId xmlns:a16="http://schemas.microsoft.com/office/drawing/2014/main" val="20000"/>
                    </a:ext>
                  </a:extLst>
                </a:gridCol>
                <a:gridCol w="1251543">
                  <a:extLst>
                    <a:ext uri="{9D8B030D-6E8A-4147-A177-3AD203B41FA5}">
                      <a16:colId xmlns:a16="http://schemas.microsoft.com/office/drawing/2014/main" val="20001"/>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516063">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555639">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8830">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1524000" y="28572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fontAlgn="base">
              <a:spcBef>
                <a:spcPct val="0"/>
              </a:spcBef>
              <a:spcAft>
                <a:spcPct val="0"/>
              </a:spcAft>
            </a:pPr>
            <a:r>
              <a:rPr lang="en-AU" sz="2800" b="1" dirty="0">
                <a:latin typeface="Calibri" pitchFamily="34" charset="0"/>
                <a:cs typeface="Times New Roman" pitchFamily="18" charset="0"/>
              </a:rPr>
              <a:t>HOW DO YOU </a:t>
            </a:r>
            <a:r>
              <a:rPr lang="en-AU" sz="2800" b="1" dirty="0">
                <a:solidFill>
                  <a:srgbClr val="C00000"/>
                </a:solidFill>
                <a:latin typeface="Calibri" pitchFamily="34" charset="0"/>
                <a:cs typeface="Times New Roman" pitchFamily="18" charset="0"/>
              </a:rPr>
              <a:t>ACTUALLY</a:t>
            </a:r>
            <a:r>
              <a:rPr lang="en-AU" sz="2800" b="1" dirty="0">
                <a:latin typeface="Calibri" pitchFamily="34" charset="0"/>
                <a:cs typeface="Times New Roman" pitchFamily="18" charset="0"/>
              </a:rPr>
              <a:t> DECIDE?</a:t>
            </a:r>
            <a:endParaRPr lang="en-AU" sz="2800" dirty="0">
              <a:latin typeface="Arial" pitchFamily="34" charset="0"/>
              <a:cs typeface="Arial" pitchFamily="34" charset="0"/>
            </a:endParaRPr>
          </a:p>
        </p:txBody>
      </p:sp>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1881158" y="1714489"/>
            <a:ext cx="2428892" cy="584775"/>
          </a:xfrm>
          <a:prstGeom prst="rect">
            <a:avLst/>
          </a:prstGeom>
          <a:noFill/>
        </p:spPr>
        <p:txBody>
          <a:bodyPr wrap="square" rtlCol="0">
            <a:spAutoFit/>
          </a:bodyPr>
          <a:lstStyle/>
          <a:p>
            <a:pPr algn="ctr"/>
            <a:r>
              <a:rPr lang="en-AU" sz="3200" dirty="0">
                <a:ea typeface="Calibri"/>
                <a:cs typeface="Times New Roman"/>
              </a:rPr>
              <a:t>RULES</a:t>
            </a:r>
            <a:endParaRPr lang="en-AU" sz="3200" b="1" dirty="0"/>
          </a:p>
        </p:txBody>
      </p:sp>
      <p:sp>
        <p:nvSpPr>
          <p:cNvPr id="10" name="TextBox 9"/>
          <p:cNvSpPr txBox="1"/>
          <p:nvPr/>
        </p:nvSpPr>
        <p:spPr>
          <a:xfrm>
            <a:off x="4310050" y="1071546"/>
            <a:ext cx="3786214" cy="325538"/>
          </a:xfrm>
          <a:prstGeom prst="rect">
            <a:avLst/>
          </a:prstGeom>
          <a:noFill/>
        </p:spPr>
        <p:txBody>
          <a:bodyPr wrap="squar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1971833" y="2500306"/>
            <a:ext cx="944489"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RELIGIOUS</a:t>
            </a:r>
            <a:endParaRPr lang="en-AU" sz="1400" dirty="0">
              <a:latin typeface="+mj-lt"/>
              <a:ea typeface="Calibri"/>
              <a:cs typeface="Times New Roman"/>
            </a:endParaRPr>
          </a:p>
        </p:txBody>
      </p:sp>
      <p:sp>
        <p:nvSpPr>
          <p:cNvPr id="14" name="TextBox 13"/>
          <p:cNvSpPr txBox="1"/>
          <p:nvPr/>
        </p:nvSpPr>
        <p:spPr>
          <a:xfrm>
            <a:off x="3186279" y="2357430"/>
            <a:ext cx="944489" cy="540982"/>
          </a:xfrm>
          <a:prstGeom prst="rect">
            <a:avLst/>
          </a:prstGeom>
          <a:noFill/>
        </p:spPr>
        <p:txBody>
          <a:bodyPr wrap="none" rtlCol="0">
            <a:spAutoFit/>
          </a:bodyPr>
          <a:lstStyle/>
          <a:p>
            <a:pPr algn="ctr"/>
            <a:r>
              <a:rPr lang="en-AU" sz="1400" b="1" dirty="0">
                <a:latin typeface="+mj-lt"/>
                <a:ea typeface="Calibri"/>
                <a:cs typeface="Tahoma"/>
              </a:rPr>
              <a:t>NON</a:t>
            </a:r>
          </a:p>
          <a:p>
            <a:pPr algn="ctr">
              <a:lnSpc>
                <a:spcPct val="115000"/>
              </a:lnSpc>
            </a:pPr>
            <a:r>
              <a:rPr lang="en-AU" sz="1400" b="1" dirty="0">
                <a:latin typeface="+mj-lt"/>
                <a:ea typeface="Calibri"/>
                <a:cs typeface="Tahoma"/>
              </a:rPr>
              <a:t>RELIGIOUS</a:t>
            </a:r>
            <a:endParaRPr lang="en-AU" sz="1400" dirty="0">
              <a:latin typeface="+mj-lt"/>
              <a:ea typeface="Calibri"/>
              <a:cs typeface="Times New Roman"/>
            </a:endParaRPr>
          </a:p>
        </p:txBody>
      </p:sp>
      <p:sp>
        <p:nvSpPr>
          <p:cNvPr id="15" name="TextBox 14"/>
          <p:cNvSpPr txBox="1"/>
          <p:nvPr/>
        </p:nvSpPr>
        <p:spPr>
          <a:xfrm>
            <a:off x="4474567" y="2500306"/>
            <a:ext cx="987771"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HEDONISM</a:t>
            </a:r>
            <a:endParaRPr lang="en-AU" sz="1400" dirty="0">
              <a:latin typeface="+mj-lt"/>
              <a:ea typeface="Calibri"/>
              <a:cs typeface="Times New Roman"/>
            </a:endParaRPr>
          </a:p>
        </p:txBody>
      </p:sp>
      <p:sp>
        <p:nvSpPr>
          <p:cNvPr id="16" name="TextBox 15"/>
          <p:cNvSpPr txBox="1"/>
          <p:nvPr/>
        </p:nvSpPr>
        <p:spPr>
          <a:xfrm>
            <a:off x="5810249" y="2357430"/>
            <a:ext cx="84189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ETHICAL </a:t>
            </a:r>
          </a:p>
          <a:p>
            <a:pPr algn="ctr">
              <a:lnSpc>
                <a:spcPct val="115000"/>
              </a:lnSpc>
            </a:pPr>
            <a:r>
              <a:rPr lang="en-AU" sz="1400" b="1" dirty="0">
                <a:latin typeface="+mj-lt"/>
                <a:ea typeface="Calibri"/>
                <a:cs typeface="Tahoma"/>
              </a:rPr>
              <a:t>EGOISM</a:t>
            </a:r>
            <a:endParaRPr lang="en-AU" sz="1400" dirty="0">
              <a:latin typeface="+mj-lt"/>
              <a:ea typeface="Calibri"/>
              <a:cs typeface="Times New Roman"/>
            </a:endParaRPr>
          </a:p>
        </p:txBody>
      </p:sp>
      <p:sp>
        <p:nvSpPr>
          <p:cNvPr id="17" name="TextBox 16"/>
          <p:cNvSpPr txBox="1"/>
          <p:nvPr/>
        </p:nvSpPr>
        <p:spPr>
          <a:xfrm>
            <a:off x="6777383" y="2500306"/>
            <a:ext cx="1334403"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UTILITARIANISM</a:t>
            </a:r>
            <a:endParaRPr lang="en-AU" sz="1400" dirty="0">
              <a:latin typeface="+mj-lt"/>
              <a:ea typeface="Calibri"/>
              <a:cs typeface="Times New Roman"/>
            </a:endParaRPr>
          </a:p>
        </p:txBody>
      </p:sp>
      <p:sp>
        <p:nvSpPr>
          <p:cNvPr id="18" name="TextBox 17"/>
          <p:cNvSpPr txBox="1"/>
          <p:nvPr/>
        </p:nvSpPr>
        <p:spPr>
          <a:xfrm>
            <a:off x="8310579" y="2357430"/>
            <a:ext cx="77123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VIRTUE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19" name="TextBox 18"/>
          <p:cNvSpPr txBox="1"/>
          <p:nvPr/>
        </p:nvSpPr>
        <p:spPr>
          <a:xfrm>
            <a:off x="9334115" y="2357430"/>
            <a:ext cx="983025"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SITUATION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22" name="TextBox 21"/>
          <p:cNvSpPr txBox="1"/>
          <p:nvPr/>
        </p:nvSpPr>
        <p:spPr>
          <a:xfrm>
            <a:off x="4310050" y="3429001"/>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It feels good</a:t>
            </a:r>
          </a:p>
        </p:txBody>
      </p:sp>
      <p:sp>
        <p:nvSpPr>
          <p:cNvPr id="23" name="TextBox 22"/>
          <p:cNvSpPr txBox="1"/>
          <p:nvPr/>
        </p:nvSpPr>
        <p:spPr>
          <a:xfrm>
            <a:off x="5667372" y="3429001"/>
            <a:ext cx="1071570"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Best for ME</a:t>
            </a:r>
          </a:p>
        </p:txBody>
      </p:sp>
      <p:sp>
        <p:nvSpPr>
          <p:cNvPr id="24" name="TextBox 23"/>
          <p:cNvSpPr txBox="1"/>
          <p:nvPr/>
        </p:nvSpPr>
        <p:spPr>
          <a:xfrm>
            <a:off x="6881818" y="3429001"/>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Best for majority</a:t>
            </a:r>
          </a:p>
        </p:txBody>
      </p:sp>
      <p:sp>
        <p:nvSpPr>
          <p:cNvPr id="25" name="TextBox 24"/>
          <p:cNvSpPr txBox="1"/>
          <p:nvPr/>
        </p:nvSpPr>
        <p:spPr>
          <a:xfrm>
            <a:off x="8096264" y="3429001"/>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 a good person</a:t>
            </a:r>
          </a:p>
        </p:txBody>
      </p:sp>
      <p:sp>
        <p:nvSpPr>
          <p:cNvPr id="26" name="TextBox 25"/>
          <p:cNvSpPr txBox="1"/>
          <p:nvPr/>
        </p:nvSpPr>
        <p:spPr>
          <a:xfrm>
            <a:off x="9239272" y="3429001"/>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What’s loving</a:t>
            </a:r>
          </a:p>
        </p:txBody>
      </p:sp>
      <p:sp>
        <p:nvSpPr>
          <p:cNvPr id="27" name="TextBox 26"/>
          <p:cNvSpPr txBox="1"/>
          <p:nvPr/>
        </p:nvSpPr>
        <p:spPr>
          <a:xfrm>
            <a:off x="4310051" y="1714489"/>
            <a:ext cx="3726279" cy="584775"/>
          </a:xfrm>
          <a:prstGeom prst="rect">
            <a:avLst/>
          </a:prstGeom>
          <a:noFill/>
        </p:spPr>
        <p:txBody>
          <a:bodyPr wrap="square" rtlCol="0">
            <a:spAutoFit/>
          </a:bodyPr>
          <a:lstStyle/>
          <a:p>
            <a:pPr algn="ctr"/>
            <a:r>
              <a:rPr lang="en-AU" sz="3200" dirty="0">
                <a:ea typeface="Calibri"/>
                <a:cs typeface="Times New Roman"/>
              </a:rPr>
              <a:t>CONSEQUENCES</a:t>
            </a:r>
            <a:endParaRPr lang="en-AU" sz="3200" b="1" dirty="0"/>
          </a:p>
        </p:txBody>
      </p:sp>
      <p:sp>
        <p:nvSpPr>
          <p:cNvPr id="28" name="TextBox 27"/>
          <p:cNvSpPr txBox="1"/>
          <p:nvPr/>
        </p:nvSpPr>
        <p:spPr>
          <a:xfrm>
            <a:off x="8096264" y="1714489"/>
            <a:ext cx="2286016" cy="584775"/>
          </a:xfrm>
          <a:prstGeom prst="rect">
            <a:avLst/>
          </a:prstGeom>
          <a:noFill/>
        </p:spPr>
        <p:txBody>
          <a:bodyPr wrap="square" rtlCol="0">
            <a:spAutoFit/>
          </a:bodyPr>
          <a:lstStyle/>
          <a:p>
            <a:pPr algn="ctr"/>
            <a:r>
              <a:rPr lang="en-AU" sz="3200" dirty="0">
                <a:ea typeface="Calibri"/>
                <a:cs typeface="Times New Roman"/>
              </a:rPr>
              <a:t>CHARACTER</a:t>
            </a:r>
            <a:endParaRPr lang="en-AU" sz="3200" b="1" dirty="0"/>
          </a:p>
        </p:txBody>
      </p:sp>
      <p:sp>
        <p:nvSpPr>
          <p:cNvPr id="29" name="TextBox 28"/>
          <p:cNvSpPr txBox="1"/>
          <p:nvPr/>
        </p:nvSpPr>
        <p:spPr>
          <a:xfrm>
            <a:off x="2101609" y="5805399"/>
            <a:ext cx="7786742" cy="954107"/>
          </a:xfrm>
          <a:prstGeom prst="rect">
            <a:avLst/>
          </a:prstGeom>
          <a:noFill/>
        </p:spPr>
        <p:txBody>
          <a:bodyPr wrap="square" rtlCol="0">
            <a:spAutoFit/>
          </a:bodyPr>
          <a:lstStyle/>
          <a:p>
            <a:pPr algn="ctr"/>
            <a:r>
              <a:rPr lang="en-AU" sz="2800" b="1" dirty="0">
                <a:solidFill>
                  <a:srgbClr val="C00000"/>
                </a:solidFill>
                <a:latin typeface="Segoe Print" pitchFamily="2" charset="0"/>
              </a:rPr>
              <a:t>How can the Christian faith help us make decisions?</a:t>
            </a:r>
            <a:endParaRPr lang="en-AU" sz="2800" dirty="0">
              <a:solidFill>
                <a:srgbClr val="C00000"/>
              </a:solidFill>
              <a:latin typeface="Segoe Print" pitchFamily="2" charset="0"/>
            </a:endParaRPr>
          </a:p>
        </p:txBody>
      </p:sp>
    </p:spTree>
    <p:extLst>
      <p:ext uri="{BB962C8B-B14F-4D97-AF65-F5344CB8AC3E}">
        <p14:creationId xmlns:p14="http://schemas.microsoft.com/office/powerpoint/2010/main" val="139344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2000" fill="hold"/>
                                        <p:tgtEl>
                                          <p:spTgt spid="29"/>
                                        </p:tgtEl>
                                        <p:attrNameLst>
                                          <p:attrName>ppt_x</p:attrName>
                                        </p:attrNameLst>
                                      </p:cBhvr>
                                      <p:tavLst>
                                        <p:tav tm="0">
                                          <p:val>
                                            <p:strVal val="0-#ppt_w/2"/>
                                          </p:val>
                                        </p:tav>
                                        <p:tav tm="100000">
                                          <p:val>
                                            <p:strVal val="#ppt_x"/>
                                          </p:val>
                                        </p:tav>
                                      </p:tavLst>
                                    </p:anim>
                                    <p:anim calcmode="lin" valueType="num">
                                      <p:cBhvr additive="base">
                                        <p:cTn id="8" dur="20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4315" y="6161912"/>
            <a:ext cx="7421647" cy="584775"/>
          </a:xfrm>
          <a:prstGeom prst="rect">
            <a:avLst/>
          </a:prstGeom>
          <a:noFill/>
        </p:spPr>
        <p:txBody>
          <a:bodyPr wrap="none" rtlCol="0">
            <a:spAutoFit/>
          </a:bodyPr>
          <a:lstStyle/>
          <a:p>
            <a:r>
              <a:rPr lang="en-AU" sz="3200" b="1" dirty="0"/>
              <a:t>Five Things that Matter to a Christian Ethic</a:t>
            </a:r>
          </a:p>
        </p:txBody>
      </p:sp>
      <p:graphicFrame>
        <p:nvGraphicFramePr>
          <p:cNvPr id="4" name="Diagram 3"/>
          <p:cNvGraphicFramePr/>
          <p:nvPr>
            <p:extLst>
              <p:ext uri="{D42A27DB-BD31-4B8C-83A1-F6EECF244321}">
                <p14:modId xmlns:p14="http://schemas.microsoft.com/office/powerpoint/2010/main" val="915599731"/>
              </p:ext>
            </p:extLst>
          </p:nvPr>
        </p:nvGraphicFramePr>
        <p:xfrm>
          <a:off x="2738415" y="500042"/>
          <a:ext cx="6227323"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4E3A1A30-2EC9-4132-8C22-6AB7E5446876}"/>
              </a:ext>
            </a:extLst>
          </p:cNvPr>
          <p:cNvSpPr txBox="1"/>
          <p:nvPr/>
        </p:nvSpPr>
        <p:spPr>
          <a:xfrm>
            <a:off x="9773174" y="427839"/>
            <a:ext cx="2273417" cy="400110"/>
          </a:xfrm>
          <a:prstGeom prst="rect">
            <a:avLst/>
          </a:prstGeom>
          <a:noFill/>
        </p:spPr>
        <p:txBody>
          <a:bodyPr wrap="square" rtlCol="0">
            <a:spAutoFit/>
          </a:bodyPr>
          <a:lstStyle/>
          <a:p>
            <a:r>
              <a:rPr lang="en-US" sz="1000" dirty="0"/>
              <a:t>Source: A Joined-Up Life by Andrew Cameron</a:t>
            </a:r>
          </a:p>
        </p:txBody>
      </p:sp>
    </p:spTree>
    <p:extLst>
      <p:ext uri="{BB962C8B-B14F-4D97-AF65-F5344CB8AC3E}">
        <p14:creationId xmlns:p14="http://schemas.microsoft.com/office/powerpoint/2010/main" val="26854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F823EB3B-3391-4BBC-AE81-1E159133546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3808295A-E58F-464D-BF70-7B0CBD481C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954B83-83EF-4DE6-AF7E-1D9220115AEC}"/>
</file>

<file path=customXml/itemProps2.xml><?xml version="1.0" encoding="utf-8"?>
<ds:datastoreItem xmlns:ds="http://schemas.openxmlformats.org/officeDocument/2006/customXml" ds:itemID="{29869591-5B69-4778-9F0B-7FDE08F0E3DE}"/>
</file>

<file path=customXml/itemProps3.xml><?xml version="1.0" encoding="utf-8"?>
<ds:datastoreItem xmlns:ds="http://schemas.openxmlformats.org/officeDocument/2006/customXml" ds:itemID="{A546F879-CC62-4F32-BE25-0F3CA55891B5}"/>
</file>

<file path=docProps/app.xml><?xml version="1.0" encoding="utf-8"?>
<Properties xmlns="http://schemas.openxmlformats.org/officeDocument/2006/extended-properties" xmlns:vt="http://schemas.openxmlformats.org/officeDocument/2006/docPropsVTypes">
  <Template>Religious Studies Powerpoint Template_v2</Template>
  <TotalTime>149</TotalTime>
  <Words>1961</Words>
  <Application>Microsoft Office PowerPoint</Application>
  <PresentationFormat>Widescreen</PresentationFormat>
  <Paragraphs>150</Paragraphs>
  <Slides>14</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Segoe Print</vt:lpstr>
      <vt:lpstr>Symbol</vt:lpstr>
      <vt:lpstr>Tahoma</vt:lpstr>
      <vt:lpstr>Times New Roman</vt:lpstr>
      <vt:lpstr>Trajan Pro</vt:lpstr>
      <vt:lpstr>Office Theme</vt:lpstr>
      <vt:lpstr>1_Office Theme</vt:lpstr>
      <vt:lpstr>The Christian Ethic</vt:lpstr>
      <vt:lpstr>What Would You Decide to Do?</vt:lpstr>
      <vt:lpstr>What is Ethics?</vt:lpstr>
      <vt:lpstr>Our Worldview</vt:lpstr>
      <vt:lpstr> Examples of World Views</vt:lpstr>
      <vt:lpstr>PowerPoint Presentation</vt:lpstr>
      <vt:lpstr>PowerPoint Presentation</vt:lpstr>
      <vt:lpstr>PowerPoint Presentation</vt:lpstr>
      <vt:lpstr>PowerPoint Presentation</vt:lpstr>
      <vt:lpstr>The Great Banquet</vt:lpstr>
      <vt:lpstr>PowerPoint Presentation</vt:lpstr>
      <vt:lpstr>PowerPoint Presentation</vt:lpstr>
      <vt:lpstr>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Decisions</dc:title>
  <dc:creator>Penelope Russell</dc:creator>
  <cp:lastModifiedBy>Penelope Russell</cp:lastModifiedBy>
  <cp:revision>14</cp:revision>
  <dcterms:created xsi:type="dcterms:W3CDTF">2019-05-20T05:34:10Z</dcterms:created>
  <dcterms:modified xsi:type="dcterms:W3CDTF">2020-05-26T03:46:07Z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