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59" r:id="rId5"/>
    <p:sldId id="261" r:id="rId6"/>
    <p:sldId id="257" r:id="rId7"/>
    <p:sldId id="258" r:id="rId8"/>
    <p:sldId id="260" r:id="rId9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418" autoAdjust="0"/>
  </p:normalViewPr>
  <p:slideViewPr>
    <p:cSldViewPr snapToGrid="0">
      <p:cViewPr varScale="1">
        <p:scale>
          <a:sx n="56" d="100"/>
          <a:sy n="56" d="100"/>
        </p:scale>
        <p:origin x="14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482A7-3065-41FE-BAD0-9C89FCD85DE1}" type="datetimeFigureOut">
              <a:rPr lang="en-AU" smtClean="0"/>
              <a:t>27/05/2020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B1815-F792-41FD-8821-8E262A0855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30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1815-F792-41FD-8821-8E262A08558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885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1815-F792-41FD-8821-8E262A08558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688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B14E-F1A7-4396-9649-D494BA63D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56563-3DF5-4CF1-8AE8-88550627B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04BE9-CFC3-4223-899A-9A8CF25D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A862-E93E-49A2-8F1A-65A518D4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6160E-4F0A-4368-A8D5-EC5FE0E2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8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A9F7-02B2-4217-9DC1-E361A2CC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1E530-3AAA-436D-A95F-DDC359681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621B9-C16F-4B75-B6CD-86B6C9F5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FCDB-3D62-4D3E-B2A7-FC28A4EE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FAADF-0555-4869-88B1-0D2D0155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08A13D-9C6B-4701-B2D9-5FACEC4A1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C897-F5CF-400E-86EF-411F796A3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D3E3A-9DC8-4F30-BE60-25278404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99600-D76F-4F58-B311-3F663DB6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08540-3694-4C7E-94F9-59F53B3A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9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7261-950E-4796-A83E-12C81C3E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F7FE4-5CF1-4D11-BA61-1226CC770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895E3-F864-4E4D-9D4E-4BB18852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8256C-4A6E-47E9-9D1D-993D21B6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48705-2C9C-4A4F-863A-97119B4F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3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6C09-B855-4B3C-8E27-E0F72820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FBEFC-70FB-4EB4-82C5-982C85C0C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48D-1433-43ED-9AA9-89D9D427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8369B-ED32-439D-A826-A0C71886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47EFB-7580-4AFB-9C7D-0EF86CBE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B36D-1A56-470A-8ABF-953A8877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09956-EE3F-4A95-97F4-F4101BBB1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DB8AB-BE78-4911-84E0-558CE6A54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57361-4B1D-4D2C-84CC-B0710E57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6DDC9-77BD-4236-BF23-861F8DB4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94521-B955-4125-8D16-0E3B7103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5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683B-2266-4AD9-8F4A-E13B6025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BBCCE-7F61-4C18-B9B8-61857CB0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19500-D96F-4BF3-94F9-64A7961E7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240FD-58FD-4463-B37B-A82F85DC8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A5637-FA44-46C6-8C02-FE344A793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F732A-6A69-41B5-BBF5-69C99583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71A81E-A3DB-49D4-86AD-6BF63302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C4177-FEBC-4898-90F6-FAD786C4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CB1C-602A-4F3D-9CF9-00DB9173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FD50B-55E2-454B-BD25-740C3947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72355-2665-48E4-BA9C-DD861EBE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15EF2-A352-4175-87C2-ECDCC95C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3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D1592-DEC3-4DFA-BBD7-0025EEC6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B86FA-E079-46D9-8A44-D8E9DD83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0FCD2-8266-41A6-A355-5C609F9F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2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0256-5F51-408B-86C9-CB9B7F56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0EDF-36FB-462B-9960-85E225168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C141C-5316-4B1D-88CC-B4517BF05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9C93C-5DF8-4858-A88D-485EEC1A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67E07-124E-449C-9612-0FDB7A6E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0689C-794F-440F-98A0-65F50461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2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092BC-C0E4-4ED5-B1BF-D2D36008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7A7B-3EA3-4379-870B-3BF4F84C9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3D86A-438D-4388-B0AA-148CD467A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DB6C7-24B6-4947-84A2-EFDAC88A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59652-37CD-4F22-87C0-32DBFEB9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79843-720B-4D65-89BC-DEF686ED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CC5BC-517B-4A04-BA3C-7D699FA2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7EEA1-F017-4AC1-83C3-27CB6C1AF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0A6C-2626-44A0-BE7B-AA4F65A08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AA92B-EE33-47DB-A04A-AFA68C6D8D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D9BC5-8194-4F35-B6D7-360028D6E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0422A-2381-4FEE-BB6C-934BD595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C6C05-70C7-40C9-AA24-91457D3F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D95E-55D1-4181-829A-083813235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409" y="867746"/>
            <a:ext cx="9408367" cy="1233294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POVERTY IN AUSTRALIA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F9D2E-9880-4F01-BF2E-D3D3F64AA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3" t="4315" r="7122" b="5837"/>
          <a:stretch/>
        </p:blipFill>
        <p:spPr>
          <a:xfrm>
            <a:off x="3918857" y="2472612"/>
            <a:ext cx="3937519" cy="33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5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B2651-AF4B-47BB-9453-393C692A3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88" y="183114"/>
            <a:ext cx="487680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70D34E-877C-423F-89B5-4CF0F9372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843" y="281085"/>
            <a:ext cx="48768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A7714F-21A6-4EF2-B390-651C9EA30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860" y="3508311"/>
            <a:ext cx="6410766" cy="3068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90E745-AC72-4985-B457-A089F6831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88" y="3322535"/>
            <a:ext cx="4383445" cy="32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6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F2B5E-74E5-4FF2-A8B2-963A1DB7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11" y="3274734"/>
            <a:ext cx="4929027" cy="3290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BBE6CA-6986-4D7A-990F-2FAA18932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7144"/>
            <a:ext cx="5152320" cy="2692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805E4A-474F-43C7-8DC7-5FEBED841D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09" r="7212"/>
          <a:stretch/>
        </p:blipFill>
        <p:spPr>
          <a:xfrm>
            <a:off x="6224256" y="3274734"/>
            <a:ext cx="5024064" cy="3306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8E166-C2EA-4663-9CCE-44365154BB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902" r="32608"/>
          <a:stretch/>
        </p:blipFill>
        <p:spPr>
          <a:xfrm>
            <a:off x="13137115" y="2380665"/>
            <a:ext cx="2542527" cy="2958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69F0E5-6EEB-4584-8C7D-F8E807FCB1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334"/>
          <a:stretch/>
        </p:blipFill>
        <p:spPr>
          <a:xfrm>
            <a:off x="828911" y="135139"/>
            <a:ext cx="4929027" cy="29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4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E0454C-615E-4FE4-846B-680CC604EDD0}"/>
              </a:ext>
            </a:extLst>
          </p:cNvPr>
          <p:cNvSpPr/>
          <p:nvPr/>
        </p:nvSpPr>
        <p:spPr>
          <a:xfrm>
            <a:off x="0" y="1466499"/>
            <a:ext cx="12192000" cy="4236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29DB1-B15B-4602-AD51-D570D3E5FB69}"/>
              </a:ext>
            </a:extLst>
          </p:cNvPr>
          <p:cNvSpPr txBox="1"/>
          <p:nvPr/>
        </p:nvSpPr>
        <p:spPr>
          <a:xfrm>
            <a:off x="7301388" y="254394"/>
            <a:ext cx="4144162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Poverty line for a single adult : </a:t>
            </a:r>
            <a:r>
              <a:rPr lang="en-US" sz="1400" b="1" dirty="0">
                <a:solidFill>
                  <a:schemeClr val="bg1"/>
                </a:solidFill>
              </a:rPr>
              <a:t>$433 </a:t>
            </a:r>
            <a:r>
              <a:rPr lang="en-US" sz="1400" dirty="0">
                <a:solidFill>
                  <a:schemeClr val="bg1"/>
                </a:solidFill>
              </a:rPr>
              <a:t>per week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For a couple with two children: </a:t>
            </a:r>
            <a:r>
              <a:rPr lang="en-US" sz="1400" b="1" dirty="0">
                <a:solidFill>
                  <a:schemeClr val="bg1"/>
                </a:solidFill>
              </a:rPr>
              <a:t>$909 </a:t>
            </a:r>
            <a:r>
              <a:rPr lang="en-US" sz="1400" dirty="0">
                <a:solidFill>
                  <a:schemeClr val="bg1"/>
                </a:solidFill>
              </a:rPr>
              <a:t>per week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</a:rPr>
              <a:t>(Based on 50% of the median Australian income)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F9A38-791B-4582-865E-9514874D1BE9}"/>
              </a:ext>
            </a:extLst>
          </p:cNvPr>
          <p:cNvSpPr txBox="1"/>
          <p:nvPr/>
        </p:nvSpPr>
        <p:spPr>
          <a:xfrm>
            <a:off x="306355" y="311762"/>
            <a:ext cx="62530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the 2018 Poverty in Australia report (ACOSS/UNSW)</a:t>
            </a:r>
          </a:p>
          <a:p>
            <a:r>
              <a:rPr lang="en-AU" sz="1050" dirty="0"/>
              <a:t>Davidson, P., Saunders, P., Bradbury, B. and Wong, M. (2018), Poverty in Australia, 2018. ACOSS/UNSW Poverty and Inequality Partnership Report No. 2, Sydney: ACOSS. </a:t>
            </a:r>
            <a:r>
              <a:rPr lang="en-US" sz="1050" dirty="0"/>
              <a:t> </a:t>
            </a:r>
            <a:endParaRPr lang="en-US" sz="105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71E21-9A5E-47E8-8181-3F6DD318573A}"/>
              </a:ext>
            </a:extLst>
          </p:cNvPr>
          <p:cNvSpPr txBox="1"/>
          <p:nvPr/>
        </p:nvSpPr>
        <p:spPr>
          <a:xfrm>
            <a:off x="306355" y="3255822"/>
            <a:ext cx="17536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3.2 million people 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(13.2% of all Australians) 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live below the poverty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D8B2E-D4C7-4BE3-AE20-CD12596A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0" y="1670304"/>
            <a:ext cx="1587151" cy="1412563"/>
          </a:xfrm>
          <a:prstGeom prst="rect">
            <a:avLst/>
          </a:prstGeom>
        </p:spPr>
      </p:pic>
      <p:pic>
        <p:nvPicPr>
          <p:cNvPr id="1026" name="Picture 2" descr="Image result for a child symbol">
            <a:extLst>
              <a:ext uri="{FF2B5EF4-FFF2-40B4-BE49-F238E27FC236}">
                <a16:creationId xmlns:a16="http://schemas.microsoft.com/office/drawing/2014/main" id="{8A594D43-DF84-4ECB-BD15-B20C7D42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91" y="1650670"/>
            <a:ext cx="1450748" cy="14507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F61BD-BA78-4C6B-AFCF-F43644F35C56}"/>
              </a:ext>
            </a:extLst>
          </p:cNvPr>
          <p:cNvSpPr txBox="1"/>
          <p:nvPr/>
        </p:nvSpPr>
        <p:spPr>
          <a:xfrm>
            <a:off x="2423867" y="3333402"/>
            <a:ext cx="1614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739,000 children </a:t>
            </a:r>
            <a:r>
              <a:rPr lang="en-US" dirty="0">
                <a:latin typeface="Arial Black" panose="020B0A04020102020204" pitchFamily="34" charset="0"/>
              </a:rPr>
              <a:t>(17.3%) 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live below the poverty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EA6B35-EBF6-4F51-874C-9834DDC44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001" y="1670304"/>
            <a:ext cx="1450749" cy="1450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08939A-EC04-4C36-BFDE-8DCD419441C3}"/>
              </a:ext>
            </a:extLst>
          </p:cNvPr>
          <p:cNvSpPr txBox="1"/>
          <p:nvPr/>
        </p:nvSpPr>
        <p:spPr>
          <a:xfrm>
            <a:off x="4520411" y="3333402"/>
            <a:ext cx="18839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The poverty gap average is </a:t>
            </a:r>
            <a:r>
              <a:rPr lang="en-US" b="1" dirty="0">
                <a:latin typeface="Arial Black" panose="020B0A04020102020204" pitchFamily="34" charset="0"/>
              </a:rPr>
              <a:t>$135  </a:t>
            </a:r>
            <a:r>
              <a:rPr lang="en-US" sz="1400" i="1" dirty="0">
                <a:solidFill>
                  <a:schemeClr val="bg1"/>
                </a:solidFill>
                <a:latin typeface="Arial Black" panose="020B0A04020102020204" pitchFamily="34" charset="0"/>
              </a:rPr>
              <a:t>(The average amount below the poverty line that people in poverty have to live on )</a:t>
            </a:r>
            <a:endParaRPr lang="en-US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9B35B9-CD10-42FC-90CF-7704FE371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12" y="1650670"/>
            <a:ext cx="1413722" cy="14507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0BCC23-8C8D-485D-BB8E-E9C2FFDC4ECC}"/>
              </a:ext>
            </a:extLst>
          </p:cNvPr>
          <p:cNvSpPr txBox="1"/>
          <p:nvPr/>
        </p:nvSpPr>
        <p:spPr>
          <a:xfrm>
            <a:off x="6837649" y="3368281"/>
            <a:ext cx="1968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32%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of single parent families live below the poverty 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813B62-DEE7-4813-9B85-D6F436D4B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2796" y="1650670"/>
            <a:ext cx="2205574" cy="14703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3E1F1A-C039-4916-B4FD-3E546A8B1C40}"/>
              </a:ext>
            </a:extLst>
          </p:cNvPr>
          <p:cNvSpPr txBox="1"/>
          <p:nvPr/>
        </p:nvSpPr>
        <p:spPr>
          <a:xfrm>
            <a:off x="9394371" y="3368281"/>
            <a:ext cx="2491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The median weekly income for indigenous Australians is around </a:t>
            </a:r>
            <a:r>
              <a:rPr lang="en-US" b="1" dirty="0">
                <a:latin typeface="Arial Black" panose="020B0A04020102020204" pitchFamily="34" charset="0"/>
              </a:rPr>
              <a:t>$300 less 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than non-indigenous Australians</a:t>
            </a:r>
          </a:p>
        </p:txBody>
      </p:sp>
    </p:spTree>
    <p:extLst>
      <p:ext uri="{BB962C8B-B14F-4D97-AF65-F5344CB8AC3E}">
        <p14:creationId xmlns:p14="http://schemas.microsoft.com/office/powerpoint/2010/main" val="27717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9B6E65-E0DB-4DB0-94EA-6400A2F39DA9}"/>
              </a:ext>
            </a:extLst>
          </p:cNvPr>
          <p:cNvSpPr txBox="1"/>
          <p:nvPr/>
        </p:nvSpPr>
        <p:spPr>
          <a:xfrm>
            <a:off x="2332652" y="1679510"/>
            <a:ext cx="8061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Rounded MT Bold" panose="020F0704030504030204" pitchFamily="34" charset="0"/>
              </a:rPr>
              <a:t>POVERTY IN</a:t>
            </a:r>
          </a:p>
          <a:p>
            <a:pPr algn="ctr"/>
            <a:r>
              <a:rPr lang="en-US" sz="6000" b="1" dirty="0">
                <a:latin typeface="Arial Rounded MT Bold" panose="020F0704030504030204" pitchFamily="34" charset="0"/>
              </a:rPr>
              <a:t>WESTERN AUSTRALIA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F758F-AB85-423A-BC22-05F8338BE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16" y="1751979"/>
            <a:ext cx="2789853" cy="27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5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823AAE-49FB-4000-A5C4-0D256985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812"/>
            <a:ext cx="12192000" cy="34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883A2-17C1-468E-9696-5D1D9CA1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5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D6E429-A99D-4AC9-9FB8-BC68F56F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83" y="0"/>
            <a:ext cx="8005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5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9413594A83546BA42B6C6F078CC76" ma:contentTypeVersion="12" ma:contentTypeDescription="Create a new document." ma:contentTypeScope="" ma:versionID="cc1c0bd1ca1243684168f47105a34472">
  <xsd:schema xmlns:xsd="http://www.w3.org/2001/XMLSchema" xmlns:xs="http://www.w3.org/2001/XMLSchema" xmlns:p="http://schemas.microsoft.com/office/2006/metadata/properties" xmlns:ns2="2fa9b272-7406-4e46-a6f5-fd03470dbfcd" xmlns:ns3="6c476233-1a4c-4345-9bef-eba3c42b71db" targetNamespace="http://schemas.microsoft.com/office/2006/metadata/properties" ma:root="true" ma:fieldsID="4bbca0b2234860f829c60bc44d0138f3" ns2:_="" ns3:_="">
    <xsd:import namespace="2fa9b272-7406-4e46-a6f5-fd03470dbfcd"/>
    <xsd:import namespace="6c476233-1a4c-4345-9bef-eba3c42b71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9b272-7406-4e46-a6f5-fd03470db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76233-1a4c-4345-9bef-eba3c42b71d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B4645D-39C0-4D42-8B7A-D367FBE44E3A}"/>
</file>

<file path=customXml/itemProps2.xml><?xml version="1.0" encoding="utf-8"?>
<ds:datastoreItem xmlns:ds="http://schemas.openxmlformats.org/officeDocument/2006/customXml" ds:itemID="{393F939B-4A78-42C4-8C57-66F698F99F0A}"/>
</file>

<file path=customXml/itemProps3.xml><?xml version="1.0" encoding="utf-8"?>
<ds:datastoreItem xmlns:ds="http://schemas.openxmlformats.org/officeDocument/2006/customXml" ds:itemID="{0DF992DF-8002-4214-80D4-54EE7BD120AA}"/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172</Words>
  <Application>Microsoft Office PowerPoint</Application>
  <PresentationFormat>Widescreen</PresentationFormat>
  <Paragraphs>16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Arial Rounded MT Bold</vt:lpstr>
      <vt:lpstr>Calibri</vt:lpstr>
      <vt:lpstr>Calibri Light</vt:lpstr>
      <vt:lpstr>Office Theme</vt:lpstr>
      <vt:lpstr>POVERTY IN 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IN AUSTRALIA</dc:title>
  <dc:creator>Liz Pemberton</dc:creator>
  <cp:lastModifiedBy>Penelope Russell</cp:lastModifiedBy>
  <cp:revision>18</cp:revision>
  <cp:lastPrinted>2018-12-11T07:19:54Z</cp:lastPrinted>
  <dcterms:created xsi:type="dcterms:W3CDTF">2018-12-11T01:45:43Z</dcterms:created>
  <dcterms:modified xsi:type="dcterms:W3CDTF">2020-05-27T02:02:51Z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0x0101006879413594A83546BA42B6C6F078CC76</vt:lpwstr>
  </property>
</Properties>
</file>