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notesSlides/notesSlide7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1" r:id="rId2"/>
  </p:sldMasterIdLst>
  <p:notesMasterIdLst>
    <p:notesMasterId r:id="rId31"/>
  </p:notesMasterIdLst>
  <p:sldIdLst>
    <p:sldId id="258" r:id="rId3"/>
    <p:sldId id="284" r:id="rId4"/>
    <p:sldId id="281" r:id="rId5"/>
    <p:sldId id="256" r:id="rId6"/>
    <p:sldId id="275" r:id="rId7"/>
    <p:sldId id="285" r:id="rId8"/>
    <p:sldId id="286" r:id="rId9"/>
    <p:sldId id="265" r:id="rId10"/>
    <p:sldId id="287" r:id="rId11"/>
    <p:sldId id="288" r:id="rId12"/>
    <p:sldId id="276" r:id="rId13"/>
    <p:sldId id="283" r:id="rId14"/>
    <p:sldId id="279" r:id="rId15"/>
    <p:sldId id="282" r:id="rId16"/>
    <p:sldId id="270" r:id="rId17"/>
    <p:sldId id="296" r:id="rId18"/>
    <p:sldId id="272" r:id="rId19"/>
    <p:sldId id="297" r:id="rId20"/>
    <p:sldId id="298" r:id="rId21"/>
    <p:sldId id="292" r:id="rId22"/>
    <p:sldId id="293" r:id="rId23"/>
    <p:sldId id="294" r:id="rId24"/>
    <p:sldId id="299" r:id="rId25"/>
    <p:sldId id="291" r:id="rId26"/>
    <p:sldId id="300" r:id="rId27"/>
    <p:sldId id="301" r:id="rId28"/>
    <p:sldId id="273" r:id="rId29"/>
    <p:sldId id="302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4135"/>
    <a:srgbClr val="001DF2"/>
    <a:srgbClr val="1C3F94"/>
    <a:srgbClr val="2238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67333" autoAdjust="0"/>
  </p:normalViewPr>
  <p:slideViewPr>
    <p:cSldViewPr snapToGrid="0" snapToObjects="1">
      <p:cViewPr varScale="1">
        <p:scale>
          <a:sx n="77" d="100"/>
          <a:sy n="77" d="100"/>
        </p:scale>
        <p:origin x="1854" y="7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38" Type="http://schemas.openxmlformats.org/officeDocument/2006/relationships/customXml" Target="../customXml/item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37" Type="http://schemas.openxmlformats.org/officeDocument/2006/relationships/customXml" Target="../customXml/item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customXml" Target="../customXml/item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ableStyles" Target="tableStyle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68DD09-A1EF-4BE3-BEA4-8545EC884EE7}" type="datetimeFigureOut">
              <a:rPr lang="en-AU" smtClean="0"/>
              <a:t>6/05/2020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931FA0-22B0-4C59-AA66-3E780306039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500138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Labyrinths have been known to</a:t>
            </a:r>
            <a:r>
              <a:rPr lang="en-AU" baseline="0" dirty="0"/>
              <a:t> exist for over 4000 years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C2D20F-31B0-4109-9FC2-53D6A861B3AC}" type="slidenum">
              <a:rPr lang="en-AU" smtClean="0"/>
              <a:t>2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6226875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Numbers</a:t>
            </a:r>
            <a:r>
              <a:rPr lang="en-AU" baseline="0" dirty="0"/>
              <a:t> of</a:t>
            </a:r>
            <a:r>
              <a:rPr lang="en-AU" dirty="0"/>
              <a:t> medieval labyrinths still exist</a:t>
            </a:r>
          </a:p>
          <a:p>
            <a:r>
              <a:rPr lang="en-AU" dirty="0"/>
              <a:t>As</a:t>
            </a:r>
            <a:r>
              <a:rPr lang="en-AU" baseline="0" dirty="0"/>
              <a:t> in the case of Chartres, in France</a:t>
            </a:r>
          </a:p>
          <a:p>
            <a:r>
              <a:rPr lang="en-AU" baseline="0" dirty="0"/>
              <a:t>And more modern ones such as</a:t>
            </a:r>
          </a:p>
          <a:p>
            <a:r>
              <a:rPr lang="en-AU" baseline="0" dirty="0"/>
              <a:t>Grace Cathedral in San Francisco, or the palm size version and tracing pen, which you can take anywhere with you</a:t>
            </a:r>
          </a:p>
          <a:p>
            <a:endParaRPr lang="en-AU" baseline="0" dirty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C2D20F-31B0-4109-9FC2-53D6A861B3AC}" type="slidenum">
              <a:rPr lang="en-AU" smtClean="0"/>
              <a:t>11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8465012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There is also a Labyrinth at the Wollaston site where the ASC Head Office is located.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C2D20F-31B0-4109-9FC2-53D6A861B3AC}" type="slidenum">
              <a:rPr lang="en-AU" smtClean="0"/>
              <a:t>12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4438185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C2D20F-31B0-4109-9FC2-53D6A861B3AC}" type="slidenum">
              <a:rPr lang="en-AU" smtClean="0"/>
              <a:t>13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8440569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We’ve also seen the Labyrinth is a single path –</a:t>
            </a:r>
            <a:r>
              <a:rPr lang="en-AU" baseline="0" dirty="0"/>
              <a:t> unicursal</a:t>
            </a:r>
          </a:p>
          <a:p>
            <a:r>
              <a:rPr lang="en-AU" baseline="0" dirty="0"/>
              <a:t>YET</a:t>
            </a:r>
          </a:p>
          <a:p>
            <a:r>
              <a:rPr lang="en-AU" baseline="0" dirty="0"/>
              <a:t>In its Christian expression it contains a threefold path within itself – Trinitarian!</a:t>
            </a:r>
          </a:p>
          <a:p>
            <a:pPr marL="228600" indent="-228600">
              <a:buAutoNum type="arabicPeriod"/>
            </a:pPr>
            <a:r>
              <a:rPr lang="en-AU" baseline="0" dirty="0"/>
              <a:t>We enter. We release, quieten, or purge ourselves of as much as we can from the outside world - PURGATION</a:t>
            </a:r>
          </a:p>
          <a:p>
            <a:pPr marL="228600" indent="-228600">
              <a:buAutoNum type="arabicPeriod"/>
            </a:pPr>
            <a:r>
              <a:rPr lang="en-AU" baseline="0" dirty="0"/>
              <a:t>In following the long, winding, seemingly “illogical” path, we do reach the centre – a place for ILLUMINATION, for continued meditation</a:t>
            </a:r>
          </a:p>
          <a:p>
            <a:pPr marL="228600" indent="-228600">
              <a:buAutoNum type="arabicPeriod"/>
            </a:pPr>
            <a:r>
              <a:rPr lang="en-AU" baseline="0" dirty="0"/>
              <a:t>We move from the centre, back towards the outside, now reenergised to have new RELATIONSHIPS, with God, with ourselves, with one another, with the created world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C2D20F-31B0-4109-9FC2-53D6A861B3AC}" type="slidenum">
              <a:rPr lang="en-AU" smtClean="0"/>
              <a:t>14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73347703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C2D20F-31B0-4109-9FC2-53D6A861B3AC}" type="slidenum">
              <a:rPr lang="en-AU" smtClean="0"/>
              <a:t>15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97042532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C2D20F-31B0-4109-9FC2-53D6A861B3AC}" type="slidenum">
              <a:rPr lang="en-AU" smtClean="0"/>
              <a:t>17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53537754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C2D20F-31B0-4109-9FC2-53D6A861B3AC}" type="slidenum">
              <a:rPr lang="en-AU" smtClean="0"/>
              <a:t>18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12762479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Tri-centred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C2D20F-31B0-4109-9FC2-53D6A861B3AC}" type="slidenum">
              <a:rPr lang="en-AU" smtClean="0"/>
              <a:t>19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27111480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grand version with a very obvious </a:t>
            </a:r>
            <a:r>
              <a:rPr lang="en-US" dirty="0" err="1"/>
              <a:t>centre</a:t>
            </a:r>
            <a:r>
              <a:rPr lang="en-US" dirty="0"/>
              <a:t> place for contemplation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C2D20F-31B0-4109-9FC2-53D6A861B3AC}" type="slidenum">
              <a:rPr lang="en-AU" smtClean="0"/>
              <a:t>23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72462196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And have developed through both classical and medieval times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C2D20F-31B0-4109-9FC2-53D6A861B3AC}" type="slidenum">
              <a:rPr lang="en-AU" smtClean="0"/>
              <a:t>25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5541422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On stones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C2D20F-31B0-4109-9FC2-53D6A861B3AC}" type="slidenum">
              <a:rPr lang="en-AU" smtClean="0"/>
              <a:t>3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1634317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Good luck tracing this one!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C2D20F-31B0-4109-9FC2-53D6A861B3AC}" type="slidenum">
              <a:rPr lang="en-AU" smtClean="0"/>
              <a:t>26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19792802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C2D20F-31B0-4109-9FC2-53D6A861B3AC}" type="slidenum">
              <a:rPr lang="en-AU" smtClean="0"/>
              <a:t>27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6882689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cloth based version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C2D20F-31B0-4109-9FC2-53D6A861B3AC}" type="slidenum">
              <a:rPr lang="en-AU" smtClean="0"/>
              <a:t>28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9951162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Labyrinths have also been found on small ancient coins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C2D20F-31B0-4109-9FC2-53D6A861B3AC}" type="slidenum">
              <a:rPr lang="en-AU" smtClean="0"/>
              <a:t>4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7422577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baseline="0" dirty="0"/>
              <a:t>There are the remains of an early pre-Christian labyrinth on Mt Knossos in Crete,</a:t>
            </a:r>
          </a:p>
          <a:p>
            <a:r>
              <a:rPr lang="en-AU" baseline="0" dirty="0"/>
              <a:t>and which had its mythical Minotaur as guardian</a:t>
            </a:r>
            <a:endParaRPr lang="en-AU" dirty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C2D20F-31B0-4109-9FC2-53D6A861B3AC}" type="slidenum">
              <a:rPr lang="en-AU" smtClean="0"/>
              <a:t>5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3962301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Labyrinths are not a MAZE</a:t>
            </a:r>
          </a:p>
          <a:p>
            <a:r>
              <a:rPr lang="en-AU" dirty="0"/>
              <a:t>Mazes are “multicursal”.</a:t>
            </a:r>
          </a:p>
          <a:p>
            <a:r>
              <a:rPr lang="en-AU" dirty="0"/>
              <a:t>They engage our logic, our minds, to solve the riddles of wrong turns and dead ends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C2D20F-31B0-4109-9FC2-53D6A861B3AC}" type="slidenum">
              <a:rPr lang="en-AU" smtClean="0"/>
              <a:t>6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7935988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Perhaps</a:t>
            </a:r>
            <a:r>
              <a:rPr lang="en-AU" baseline="0" dirty="0"/>
              <a:t> even where the walls of the maze move – as in Harry Potter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C2D20F-31B0-4109-9FC2-53D6A861B3AC}" type="slidenum">
              <a:rPr lang="en-AU" smtClean="0"/>
              <a:t>7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4260183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And where the goal is ever elusive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C2D20F-31B0-4109-9FC2-53D6A861B3AC}" type="slidenum">
              <a:rPr lang="en-AU" smtClean="0"/>
              <a:t>8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1698721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A Labyrinth however is “unicursal”</a:t>
            </a:r>
          </a:p>
          <a:p>
            <a:endParaRPr lang="en-AU" dirty="0"/>
          </a:p>
          <a:p>
            <a:r>
              <a:rPr lang="en-AU" dirty="0"/>
              <a:t>It</a:t>
            </a:r>
            <a:r>
              <a:rPr lang="en-AU" baseline="0" dirty="0"/>
              <a:t> is o</a:t>
            </a:r>
            <a:r>
              <a:rPr lang="en-AU" dirty="0"/>
              <a:t>ne well defined path</a:t>
            </a:r>
          </a:p>
          <a:p>
            <a:r>
              <a:rPr lang="en-AU" dirty="0"/>
              <a:t>which all can see from the outset</a:t>
            </a:r>
          </a:p>
          <a:p>
            <a:r>
              <a:rPr lang="en-AU" dirty="0"/>
              <a:t>The path however turns this way, then that way, it leads us …….</a:t>
            </a:r>
          </a:p>
          <a:p>
            <a:r>
              <a:rPr lang="en-AU" dirty="0"/>
              <a:t>from the entrance</a:t>
            </a:r>
            <a:r>
              <a:rPr lang="en-AU" baseline="0" dirty="0"/>
              <a:t> towards and into the centre …….</a:t>
            </a:r>
          </a:p>
          <a:p>
            <a:r>
              <a:rPr lang="en-AU" baseline="0" dirty="0"/>
              <a:t>and then back out again on the same path</a:t>
            </a:r>
          </a:p>
          <a:p>
            <a:endParaRPr lang="en-AU" baseline="0" dirty="0"/>
          </a:p>
          <a:p>
            <a:r>
              <a:rPr lang="en-AU" baseline="0" dirty="0"/>
              <a:t>We don’t have to engage our minds necessarily when we walk this, for</a:t>
            </a:r>
          </a:p>
          <a:p>
            <a:r>
              <a:rPr lang="en-AU" baseline="0" dirty="0"/>
              <a:t>our feet follow the path and we can just “be” – </a:t>
            </a:r>
          </a:p>
          <a:p>
            <a:r>
              <a:rPr lang="en-AU" baseline="0" dirty="0"/>
              <a:t>The Labyrinth is another way of mindfulness, or of meditation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C2D20F-31B0-4109-9FC2-53D6A861B3AC}" type="slidenum">
              <a:rPr lang="en-AU" smtClean="0"/>
              <a:t>9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4389999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In</a:t>
            </a:r>
            <a:r>
              <a:rPr lang="en-AU" baseline="0" dirty="0"/>
              <a:t> earlier times of Christianity most people could not read</a:t>
            </a:r>
          </a:p>
          <a:p>
            <a:r>
              <a:rPr lang="en-AU" baseline="0" dirty="0"/>
              <a:t>They experienced their faith through their senses – sounds, sights, smells, touch, and taste</a:t>
            </a:r>
          </a:p>
          <a:p>
            <a:r>
              <a:rPr lang="en-AU" baseline="0" dirty="0"/>
              <a:t>Walking in the footsteps of Jesus through Jerusalem and its surrounds was the ultimate experience, but very few could actually do this</a:t>
            </a:r>
          </a:p>
          <a:p>
            <a:r>
              <a:rPr lang="en-AU" baseline="0" dirty="0"/>
              <a:t>Whatever the past or future held, one approach to following Christ can be found in the quote from St Augustine “solvitur ambulando”</a:t>
            </a:r>
          </a:p>
          <a:p>
            <a:r>
              <a:rPr lang="en-AU" baseline="0" dirty="0"/>
              <a:t>…..  which means, it is solved by walking.</a:t>
            </a:r>
          </a:p>
          <a:p>
            <a:endParaRPr lang="en-AU" baseline="0" dirty="0"/>
          </a:p>
          <a:p>
            <a:r>
              <a:rPr lang="en-AU" baseline="0" dirty="0"/>
              <a:t>But by medieval times as the Crusaders sought to recapture / protect Jerusalem, such journeys were too dangerous even for those who could afford them</a:t>
            </a:r>
          </a:p>
          <a:p>
            <a:r>
              <a:rPr lang="en-AU" baseline="0" dirty="0"/>
              <a:t>And so iconic but more local pilgrimages were designated</a:t>
            </a:r>
          </a:p>
          <a:p>
            <a:r>
              <a:rPr lang="en-AU" baseline="0" dirty="0"/>
              <a:t>Such as to Lourdes, or Chartres, or Canterbury, or on the Camino Way to Santiago de Compostela</a:t>
            </a:r>
          </a:p>
          <a:p>
            <a:r>
              <a:rPr lang="en-AU" baseline="0" dirty="0"/>
              <a:t>The end of such pilgrimages were in shrines or Cathedrals which often had a labyrinth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C2D20F-31B0-4109-9FC2-53D6A861B3AC}" type="slidenum">
              <a:rPr lang="en-AU" smtClean="0"/>
              <a:t>10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8023870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FCB8E1-76E0-0745-8525-A8F9F5C297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77886" y="702486"/>
            <a:ext cx="7794171" cy="631792"/>
          </a:xfrm>
          <a:effectLst/>
        </p:spPr>
        <p:txBody>
          <a:bodyPr anchor="b">
            <a:normAutofit/>
          </a:bodyPr>
          <a:lstStyle>
            <a:lvl1pPr algn="l">
              <a:defRPr sz="3200">
                <a:solidFill>
                  <a:srgbClr val="EF4135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96F6330-BE0D-F846-AECF-868AD17B30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77886" y="1717255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78258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Heading &amp;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375BDD-E5D9-4441-B905-23646479E7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19765"/>
            <a:ext cx="11150082" cy="945141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3200">
                <a:solidFill>
                  <a:srgbClr val="EF4135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091BDF-217D-7347-85ED-8CE177494F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9456" y="1958359"/>
            <a:ext cx="10507825" cy="391992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B4B53F6-B1F3-6E40-95FC-3E2189EBD63C}"/>
              </a:ext>
            </a:extLst>
          </p:cNvPr>
          <p:cNvCxnSpPr>
            <a:cxnSpLocks/>
          </p:cNvCxnSpPr>
          <p:nvPr userDrawn="1"/>
        </p:nvCxnSpPr>
        <p:spPr>
          <a:xfrm flipH="1">
            <a:off x="354563" y="1595535"/>
            <a:ext cx="11252719" cy="0"/>
          </a:xfrm>
          <a:prstGeom prst="line">
            <a:avLst/>
          </a:prstGeom>
          <a:ln w="34925">
            <a:solidFill>
              <a:srgbClr val="1C3F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06998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i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D63E3B-CE50-104D-B46B-04957FF44B7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07404" y="480421"/>
            <a:ext cx="10607675" cy="47117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US" dirty="0"/>
              <a:t>Text goes here</a:t>
            </a:r>
          </a:p>
        </p:txBody>
      </p:sp>
    </p:spTree>
    <p:extLst>
      <p:ext uri="{BB962C8B-B14F-4D97-AF65-F5344CB8AC3E}">
        <p14:creationId xmlns:p14="http://schemas.microsoft.com/office/powerpoint/2010/main" val="38384349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 Mark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FB33E06F-CFDD-784C-9515-BE1A09302ED4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907404" y="480421"/>
            <a:ext cx="10607675" cy="371187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US" dirty="0"/>
              <a:t>Text goes here</a:t>
            </a:r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E5B6C3A2-69BD-8447-8EAB-5CC26713CB1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07404" y="4696763"/>
            <a:ext cx="987425" cy="979831"/>
          </a:xfrm>
          <a:prstGeom prst="rect">
            <a:avLst/>
          </a:prstGeom>
          <a:solidFill>
            <a:srgbClr val="EF4135"/>
          </a:solidFill>
          <a:ln w="38100">
            <a:solidFill>
              <a:srgbClr val="EF4135"/>
            </a:solidFill>
          </a:ln>
        </p:spPr>
        <p:txBody>
          <a:bodyPr anchor="ctr"/>
          <a:lstStyle>
            <a:lvl1pPr marL="0" indent="0" algn="ctr">
              <a:buNone/>
              <a:defRPr sz="5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?</a:t>
            </a:r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448F1C58-F215-024F-822C-DB591D3F506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895474" y="4697413"/>
            <a:ext cx="8623783" cy="979487"/>
          </a:xfrm>
          <a:prstGeom prst="rect">
            <a:avLst/>
          </a:prstGeom>
          <a:ln w="38100">
            <a:solidFill>
              <a:srgbClr val="EF4135"/>
            </a:solidFill>
          </a:ln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400"/>
              </a:spcBef>
              <a:buNone/>
              <a:defRPr sz="1600"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30040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F990DF59-D760-5C43-8954-9C5F3734D7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884C2E2D-5703-D347-90EA-88828D4118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3F90DCBC-9619-3E48-BC5C-5B1131CF691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3" name="Content Placeholder 5">
            <a:extLst>
              <a:ext uri="{FF2B5EF4-FFF2-40B4-BE49-F238E27FC236}">
                <a16:creationId xmlns:a16="http://schemas.microsoft.com/office/drawing/2014/main" id="{9B051D62-AB8A-5A46-B4DF-218D251F673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C7FD5186-493A-F742-AEE8-2F14FA3B5F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19765"/>
            <a:ext cx="11150082" cy="945141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3200">
                <a:solidFill>
                  <a:srgbClr val="EF4135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6165878F-6316-5E42-A231-E2A9FEE22265}"/>
              </a:ext>
            </a:extLst>
          </p:cNvPr>
          <p:cNvCxnSpPr>
            <a:cxnSpLocks/>
          </p:cNvCxnSpPr>
          <p:nvPr userDrawn="1"/>
        </p:nvCxnSpPr>
        <p:spPr>
          <a:xfrm flipH="1">
            <a:off x="354563" y="1595535"/>
            <a:ext cx="11252719" cy="0"/>
          </a:xfrm>
          <a:prstGeom prst="line">
            <a:avLst/>
          </a:prstGeom>
          <a:ln w="34925">
            <a:solidFill>
              <a:srgbClr val="1C3F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6221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B9F29DB4-D2DD-BF4F-924F-4F1BAAC6C7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499875"/>
            <a:ext cx="10515600" cy="1940367"/>
          </a:xfrm>
          <a:prstGeom prst="rect">
            <a:avLst/>
          </a:prstGeom>
        </p:spPr>
        <p:txBody>
          <a:bodyPr anchor="b"/>
          <a:lstStyle>
            <a:lvl1pPr>
              <a:defRPr sz="4800">
                <a:solidFill>
                  <a:srgbClr val="EF4135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28519559-F12B-4349-98F9-3AD1A6A042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967371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1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61F2AD6-F0EF-D844-9655-2DF17DE0EAEB}"/>
              </a:ext>
            </a:extLst>
          </p:cNvPr>
          <p:cNvCxnSpPr>
            <a:cxnSpLocks/>
          </p:cNvCxnSpPr>
          <p:nvPr userDrawn="1"/>
        </p:nvCxnSpPr>
        <p:spPr>
          <a:xfrm flipH="1">
            <a:off x="354563" y="3671672"/>
            <a:ext cx="11252719" cy="0"/>
          </a:xfrm>
          <a:prstGeom prst="line">
            <a:avLst/>
          </a:prstGeom>
          <a:ln w="34925">
            <a:solidFill>
              <a:srgbClr val="1C3F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83470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C0982AE-63F6-9548-8C28-B969E30C953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914400" y="515235"/>
            <a:ext cx="10500949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3E3558E-D696-A346-A64C-C1995A12796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06463" y="5530850"/>
            <a:ext cx="9055100" cy="4206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i="1"/>
            </a:lvl1pPr>
          </a:lstStyle>
          <a:p>
            <a:pPr lvl="0"/>
            <a:r>
              <a:rPr lang="en-US" dirty="0"/>
              <a:t>Caption goes here</a:t>
            </a:r>
          </a:p>
        </p:txBody>
      </p:sp>
    </p:spTree>
    <p:extLst>
      <p:ext uri="{BB962C8B-B14F-4D97-AF65-F5344CB8AC3E}">
        <p14:creationId xmlns:p14="http://schemas.microsoft.com/office/powerpoint/2010/main" val="36011851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BDD90-5EBE-44BD-B9A8-EE1395503D3C}" type="datetimeFigureOut">
              <a:rPr lang="en-AU" smtClean="0"/>
              <a:t>6/05/2020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E8256-18BB-4471-927C-D4A89040F238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9025620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BDD90-5EBE-44BD-B9A8-EE1395503D3C}" type="datetimeFigureOut">
              <a:rPr lang="en-AU" smtClean="0"/>
              <a:t>6/05/2020</a:t>
            </a:fld>
            <a:endParaRPr lang="en-AU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E8256-18BB-4471-927C-D4A89040F238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6811150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6.xml"/><Relationship Id="rId10" Type="http://schemas.openxmlformats.org/officeDocument/2006/relationships/image" Target="../media/image2.emf"/><Relationship Id="rId4" Type="http://schemas.openxmlformats.org/officeDocument/2006/relationships/slideLayout" Target="../slideLayouts/slideLayout5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18430E4-F7C6-BD44-A5FB-9E7B2A1140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35553" y="519764"/>
            <a:ext cx="5145505" cy="208137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AU" b="1" dirty="0">
                <a:effectLst/>
                <a:latin typeface="Trajan Pro" panose="02020502050506020301" pitchFamily="18" charset="77"/>
              </a:rPr>
              <a:t>Are Science and Religion Compatible?</a:t>
            </a:r>
            <a:endParaRPr lang="en-AU" dirty="0">
              <a:effectLst/>
              <a:latin typeface="Trajan Pro" panose="02020502050506020301" pitchFamily="18" charset="77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E459BA8-D9FF-6F4F-8DCF-C169BC0EC61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6451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bg1"/>
          </a:solidFill>
          <a:latin typeface="Trajan Pro" panose="02020502050506020301" pitchFamily="18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627D110E-E98C-5948-9929-71F5D7FC40B7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10524930" y="5614135"/>
            <a:ext cx="1390262" cy="104675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928D909-F78A-544E-8A9E-17D2A645B0FF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2277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bg1"/>
          </a:solidFill>
          <a:latin typeface="Trajan Pro" panose="02020502050506020301" pitchFamily="18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0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8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B7F325C-A649-3C48-98B2-0B9CE2FF7279}"/>
              </a:ext>
            </a:extLst>
          </p:cNvPr>
          <p:cNvCxnSpPr/>
          <p:nvPr/>
        </p:nvCxnSpPr>
        <p:spPr>
          <a:xfrm flipH="1">
            <a:off x="2202024" y="3424335"/>
            <a:ext cx="9989976" cy="0"/>
          </a:xfrm>
          <a:prstGeom prst="line">
            <a:avLst/>
          </a:prstGeom>
          <a:ln w="53975">
            <a:solidFill>
              <a:srgbClr val="1C3F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1">
            <a:extLst>
              <a:ext uri="{FF2B5EF4-FFF2-40B4-BE49-F238E27FC236}">
                <a16:creationId xmlns:a16="http://schemas.microsoft.com/office/drawing/2014/main" id="{BC1EB2F9-7672-F347-9DBD-C0C6A9814D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54146" y="721149"/>
            <a:ext cx="5694785" cy="2423268"/>
          </a:xfrm>
          <a:effectLst/>
        </p:spPr>
        <p:txBody>
          <a:bodyPr>
            <a:normAutofit/>
          </a:bodyPr>
          <a:lstStyle/>
          <a:p>
            <a:pPr algn="l"/>
            <a:r>
              <a:rPr lang="en-AU" sz="4800" dirty="0">
                <a:solidFill>
                  <a:srgbClr val="EF4135"/>
                </a:solidFill>
              </a:rPr>
              <a:t>Labyrinths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5FDC317-D686-0542-A15E-3D6D4B2156C4}"/>
              </a:ext>
            </a:extLst>
          </p:cNvPr>
          <p:cNvSpPr txBox="1"/>
          <p:nvPr/>
        </p:nvSpPr>
        <p:spPr>
          <a:xfrm>
            <a:off x="6446425" y="3788229"/>
            <a:ext cx="4021493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endParaRPr lang="en-AU" sz="28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18D8A16-5585-4E02-B845-776F5DC07C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4086" y="965471"/>
            <a:ext cx="1856833" cy="1934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9986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9680" y="447173"/>
            <a:ext cx="8087635" cy="5431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51273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7537" y="2143733"/>
            <a:ext cx="2561906" cy="29888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5883781" cy="1400530"/>
          </a:xfrm>
        </p:spPr>
        <p:txBody>
          <a:bodyPr>
            <a:normAutofit/>
          </a:bodyPr>
          <a:lstStyle/>
          <a:p>
            <a:r>
              <a:rPr lang="en-AU" sz="4400" dirty="0">
                <a:solidFill>
                  <a:srgbClr val="FF0000"/>
                </a:solidFill>
              </a:rPr>
              <a:t>WHERE IS THE WALK?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543" y="1943169"/>
            <a:ext cx="5594349" cy="4195762"/>
          </a:xfrm>
        </p:spPr>
      </p:pic>
    </p:spTree>
    <p:extLst>
      <p:ext uri="{BB962C8B-B14F-4D97-AF65-F5344CB8AC3E}">
        <p14:creationId xmlns:p14="http://schemas.microsoft.com/office/powerpoint/2010/main" val="2567077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3306" y="576197"/>
            <a:ext cx="7364782" cy="4909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0999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7081" y="739035"/>
            <a:ext cx="7327727" cy="4885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36496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6989" y="261119"/>
            <a:ext cx="5040191" cy="377743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6069" y="2171357"/>
            <a:ext cx="8420561" cy="3329581"/>
          </a:xfrm>
        </p:spPr>
        <p:txBody>
          <a:bodyPr/>
          <a:lstStyle/>
          <a:p>
            <a:r>
              <a:rPr lang="en-AU" sz="4800" dirty="0">
                <a:solidFill>
                  <a:srgbClr val="FF0000"/>
                </a:solidFill>
              </a:rPr>
              <a:t>Inward – letting go</a:t>
            </a:r>
            <a:br>
              <a:rPr lang="en-AU" sz="4800" dirty="0">
                <a:solidFill>
                  <a:srgbClr val="FF0000"/>
                </a:solidFill>
              </a:rPr>
            </a:br>
            <a:r>
              <a:rPr lang="en-AU" sz="4800" dirty="0">
                <a:solidFill>
                  <a:srgbClr val="FF0000"/>
                </a:solidFill>
              </a:rPr>
              <a:t>Centre – resting place</a:t>
            </a:r>
            <a:br>
              <a:rPr lang="en-AU" sz="4800" dirty="0">
                <a:solidFill>
                  <a:srgbClr val="FF0000"/>
                </a:solidFill>
              </a:rPr>
            </a:br>
            <a:r>
              <a:rPr lang="en-AU" sz="4800" dirty="0">
                <a:solidFill>
                  <a:srgbClr val="FF0000"/>
                </a:solidFill>
              </a:rPr>
              <a:t>Outward - relationship</a:t>
            </a:r>
          </a:p>
        </p:txBody>
      </p:sp>
    </p:spTree>
    <p:extLst>
      <p:ext uri="{BB962C8B-B14F-4D97-AF65-F5344CB8AC3E}">
        <p14:creationId xmlns:p14="http://schemas.microsoft.com/office/powerpoint/2010/main" val="2242644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9920" y="558302"/>
            <a:ext cx="8422640" cy="560488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1526" y="406400"/>
            <a:ext cx="9096474" cy="6076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5040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9CD6AEB-3612-4737-94F0-116AD226DC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8492" y="0"/>
            <a:ext cx="705501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9549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5040" y="529517"/>
            <a:ext cx="7294880" cy="546411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3279" y="444101"/>
            <a:ext cx="7762241" cy="5817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2275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507" y="826718"/>
            <a:ext cx="5611660" cy="4187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85763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A6CAB52-5235-48C5-BBA1-3D31BBE7B3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0001" y="0"/>
            <a:ext cx="717199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42807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AMA_Tablette_128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32026" y="224337"/>
            <a:ext cx="6172200" cy="64008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0800484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0497" y="312359"/>
            <a:ext cx="8970585" cy="5891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02706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266" y="295421"/>
            <a:ext cx="9140978" cy="6097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7805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385" y="562168"/>
            <a:ext cx="9753600" cy="5978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6266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1AD446F-DC0F-4106-9707-0161DAE194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964" y="0"/>
            <a:ext cx="115300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59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030" y="-10155"/>
            <a:ext cx="10320997" cy="6868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603315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3324" y="989138"/>
            <a:ext cx="8194756" cy="4487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76997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6999" y="-82463"/>
            <a:ext cx="6940464" cy="6940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112432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200" y="1145795"/>
            <a:ext cx="9799833" cy="4360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2953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6251E15-F8DB-4D5E-808D-5B4E63A4A5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063" y="264225"/>
            <a:ext cx="9412066" cy="6329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5279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4E5A35E-BF43-4A39-B8E0-80E5FF6F9BC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6BCD5CF0-6951-453F-B2AC-48A3F0F3531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4" name="Picture 3" descr="450px-Labirinto_do_Outeiro_do_Crib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38564" y="573323"/>
            <a:ext cx="5387353" cy="538312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1934379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7199" y="1330594"/>
            <a:ext cx="7867269" cy="3729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63331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8560" y="447220"/>
            <a:ext cx="4511099" cy="5862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47347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8090" y="446834"/>
            <a:ext cx="9242425" cy="5158563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ctrTitle" idx="4294967295"/>
          </p:nvPr>
        </p:nvSpPr>
        <p:spPr>
          <a:xfrm>
            <a:off x="1298090" y="5668871"/>
            <a:ext cx="8824913" cy="1347788"/>
          </a:xfrm>
        </p:spPr>
        <p:txBody>
          <a:bodyPr/>
          <a:lstStyle/>
          <a:p>
            <a:r>
              <a:rPr lang="en-AU" dirty="0">
                <a:solidFill>
                  <a:srgbClr val="FF0000"/>
                </a:solidFill>
              </a:rPr>
              <a:t>WHAT IS A LABYRINTH?</a:t>
            </a:r>
          </a:p>
        </p:txBody>
      </p:sp>
    </p:spTree>
    <p:extLst>
      <p:ext uri="{BB962C8B-B14F-4D97-AF65-F5344CB8AC3E}">
        <p14:creationId xmlns:p14="http://schemas.microsoft.com/office/powerpoint/2010/main" val="35945666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0" y="822943"/>
            <a:ext cx="7853680" cy="5282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6057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2240" y="647062"/>
            <a:ext cx="6390742" cy="5398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22436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3339" y="927165"/>
            <a:ext cx="8463280" cy="5631928"/>
          </a:xfrm>
          <a:prstGeom prst="rect">
            <a:avLst/>
          </a:prstGeom>
        </p:spPr>
      </p:pic>
      <p:sp>
        <p:nvSpPr>
          <p:cNvPr id="3" name="Title 2"/>
          <p:cNvSpPr txBox="1">
            <a:spLocks/>
          </p:cNvSpPr>
          <p:nvPr/>
        </p:nvSpPr>
        <p:spPr>
          <a:xfrm>
            <a:off x="645130" y="298907"/>
            <a:ext cx="9404723" cy="798373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AU" sz="4400" b="1" dirty="0">
                <a:solidFill>
                  <a:srgbClr val="FF0000"/>
                </a:solidFill>
                <a:latin typeface="Trajan Pro"/>
              </a:rPr>
              <a:t>WHAT IS A LABYRINTH?</a:t>
            </a:r>
          </a:p>
        </p:txBody>
      </p:sp>
    </p:spTree>
    <p:extLst>
      <p:ext uri="{BB962C8B-B14F-4D97-AF65-F5344CB8AC3E}">
        <p14:creationId xmlns:p14="http://schemas.microsoft.com/office/powerpoint/2010/main" val="8548530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ligious Studies Powerpoint Template_v2" id="{66C07C27-E384-4DE3-8EED-B510377D845A}" vid="{341B9700-8DCA-49DC-9010-B328F665D175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ligious Studies Powerpoint Template_v2" id="{66C07C27-E384-4DE3-8EED-B510377D845A}" vid="{EC8D171C-1A40-4766-942F-B4F2B6C71D20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879413594A83546BA42B6C6F078CC76" ma:contentTypeVersion="12" ma:contentTypeDescription="Create a new document." ma:contentTypeScope="" ma:versionID="cc1c0bd1ca1243684168f47105a34472">
  <xsd:schema xmlns:xsd="http://www.w3.org/2001/XMLSchema" xmlns:xs="http://www.w3.org/2001/XMLSchema" xmlns:p="http://schemas.microsoft.com/office/2006/metadata/properties" xmlns:ns2="2fa9b272-7406-4e46-a6f5-fd03470dbfcd" xmlns:ns3="6c476233-1a4c-4345-9bef-eba3c42b71db" targetNamespace="http://schemas.microsoft.com/office/2006/metadata/properties" ma:root="true" ma:fieldsID="4bbca0b2234860f829c60bc44d0138f3" ns2:_="" ns3:_="">
    <xsd:import namespace="2fa9b272-7406-4e46-a6f5-fd03470dbfcd"/>
    <xsd:import namespace="6c476233-1a4c-4345-9bef-eba3c42b71d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fa9b272-7406-4e46-a6f5-fd03470dbfc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c476233-1a4c-4345-9bef-eba3c42b71db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5F24FF3-6266-4F04-A792-7967E5431AE6}"/>
</file>

<file path=customXml/itemProps2.xml><?xml version="1.0" encoding="utf-8"?>
<ds:datastoreItem xmlns:ds="http://schemas.openxmlformats.org/officeDocument/2006/customXml" ds:itemID="{6F42106C-D875-4481-9CEB-B688065F1F83}"/>
</file>

<file path=customXml/itemProps3.xml><?xml version="1.0" encoding="utf-8"?>
<ds:datastoreItem xmlns:ds="http://schemas.openxmlformats.org/officeDocument/2006/customXml" ds:itemID="{2845965C-B498-4F16-89D0-3281F7167390}"/>
</file>

<file path=docProps/app.xml><?xml version="1.0" encoding="utf-8"?>
<Properties xmlns="http://schemas.openxmlformats.org/officeDocument/2006/extended-properties" xmlns:vt="http://schemas.openxmlformats.org/officeDocument/2006/docPropsVTypes">
  <Template>Religious Studies Powerpoint Template_v2</Template>
  <TotalTime>9</TotalTime>
  <Words>591</Words>
  <Application>Microsoft Office PowerPoint</Application>
  <PresentationFormat>Widescreen</PresentationFormat>
  <Paragraphs>75</Paragraphs>
  <Slides>28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28</vt:i4>
      </vt:variant>
    </vt:vector>
  </HeadingPairs>
  <TitlesOfParts>
    <vt:vector size="33" baseType="lpstr">
      <vt:lpstr>Arial</vt:lpstr>
      <vt:lpstr>Calibri</vt:lpstr>
      <vt:lpstr>Trajan Pro</vt:lpstr>
      <vt:lpstr>Office Theme</vt:lpstr>
      <vt:lpstr>1_Office Theme</vt:lpstr>
      <vt:lpstr>Labyrinths</vt:lpstr>
      <vt:lpstr>PowerPoint Presentation</vt:lpstr>
      <vt:lpstr>PowerPoint Presentation</vt:lpstr>
      <vt:lpstr>PowerPoint Presentation</vt:lpstr>
      <vt:lpstr>PowerPoint Presentation</vt:lpstr>
      <vt:lpstr>WHAT IS A LABYRINTH?</vt:lpstr>
      <vt:lpstr>PowerPoint Presentation</vt:lpstr>
      <vt:lpstr>PowerPoint Presentation</vt:lpstr>
      <vt:lpstr>PowerPoint Presentation</vt:lpstr>
      <vt:lpstr>PowerPoint Presentation</vt:lpstr>
      <vt:lpstr>WHERE IS THE WALK?</vt:lpstr>
      <vt:lpstr>PowerPoint Presentation</vt:lpstr>
      <vt:lpstr>PowerPoint Presentation</vt:lpstr>
      <vt:lpstr>Inward – letting go Centre – resting place Outward - relationship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Labyrinths</dc:title>
  <dc:creator>Penelope Russell</dc:creator>
  <cp:lastModifiedBy>Penelope Russell</cp:lastModifiedBy>
  <cp:revision>4</cp:revision>
  <dcterms:created xsi:type="dcterms:W3CDTF">2020-05-04T03:27:54Z</dcterms:created>
  <dcterms:modified xsi:type="dcterms:W3CDTF">2020-05-06T06:02:45Z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0x0101006879413594A83546BA42B6C6F078CC76</vt:lpwstr>
  </property>
</Properties>
</file>