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1" r:id="rId2"/>
  </p:sldMasterIdLst>
  <p:sldIdLst>
    <p:sldId id="258" r:id="rId3"/>
    <p:sldId id="256" r:id="rId4"/>
    <p:sldId id="257"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4135"/>
    <a:srgbClr val="001DF2"/>
    <a:srgbClr val="1C3F94"/>
    <a:srgbClr val="2238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86422"/>
  </p:normalViewPr>
  <p:slideViewPr>
    <p:cSldViewPr snapToGrid="0" snapToObjects="1">
      <p:cViewPr varScale="1">
        <p:scale>
          <a:sx n="76" d="100"/>
          <a:sy n="76" d="100"/>
        </p:scale>
        <p:origin x="720" y="8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1.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ustomXml" Target="../customXml/item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CB8E1-76E0-0745-8525-A8F9F5C29729}"/>
              </a:ext>
            </a:extLst>
          </p:cNvPr>
          <p:cNvSpPr>
            <a:spLocks noGrp="1"/>
          </p:cNvSpPr>
          <p:nvPr>
            <p:ph type="ctrTitle"/>
          </p:nvPr>
        </p:nvSpPr>
        <p:spPr>
          <a:xfrm>
            <a:off x="2677886" y="702486"/>
            <a:ext cx="7794171" cy="631792"/>
          </a:xfrm>
          <a:effectLst/>
        </p:spPr>
        <p:txBody>
          <a:bodyPr anchor="b">
            <a:normAutofit/>
          </a:bodyPr>
          <a:lstStyle>
            <a:lvl1pPr algn="l">
              <a:defRPr sz="3200">
                <a:solidFill>
                  <a:srgbClr val="EF4135"/>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96F6330-BE0D-F846-AECF-868AD17B304C}"/>
              </a:ext>
            </a:extLst>
          </p:cNvPr>
          <p:cNvSpPr>
            <a:spLocks noGrp="1"/>
          </p:cNvSpPr>
          <p:nvPr>
            <p:ph type="subTitle" idx="1"/>
          </p:nvPr>
        </p:nvSpPr>
        <p:spPr>
          <a:xfrm>
            <a:off x="2677886" y="1717255"/>
            <a:ext cx="9144000" cy="1655762"/>
          </a:xfrm>
          <a:prstGeom prst="rect">
            <a:avLst/>
          </a:prstGeo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57825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Heading &amp; Tex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75BDD-E5D9-4441-B905-23646479E71B}"/>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E091BDF-217D-7347-85ED-8CE177494FC2}"/>
              </a:ext>
            </a:extLst>
          </p:cNvPr>
          <p:cNvSpPr>
            <a:spLocks noGrp="1"/>
          </p:cNvSpPr>
          <p:nvPr>
            <p:ph idx="1"/>
          </p:nvPr>
        </p:nvSpPr>
        <p:spPr>
          <a:xfrm>
            <a:off x="1099456" y="1958359"/>
            <a:ext cx="10507825" cy="3919927"/>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a:extLst>
              <a:ext uri="{FF2B5EF4-FFF2-40B4-BE49-F238E27FC236}">
                <a16:creationId xmlns:a16="http://schemas.microsoft.com/office/drawing/2014/main" id="{BB4B53F6-B1F3-6E40-95FC-3E2189EBD63C}"/>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0699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lain Tex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BD63E3B-CE50-104D-B46B-04957FF44B7F}"/>
              </a:ext>
            </a:extLst>
          </p:cNvPr>
          <p:cNvSpPr>
            <a:spLocks noGrp="1"/>
          </p:cNvSpPr>
          <p:nvPr>
            <p:ph type="body" sz="quarter" idx="10" hasCustomPrompt="1"/>
          </p:nvPr>
        </p:nvSpPr>
        <p:spPr>
          <a:xfrm>
            <a:off x="907404" y="480421"/>
            <a:ext cx="10607675" cy="4711700"/>
          </a:xfrm>
          <a:prstGeom prst="rect">
            <a:avLst/>
          </a:prstGeom>
        </p:spPr>
        <p:txBody>
          <a:bodyPr/>
          <a:lstStyle>
            <a:lvl1pPr marL="0" indent="0">
              <a:buNone/>
              <a:defRPr sz="1600"/>
            </a:lvl1pPr>
          </a:lstStyle>
          <a:p>
            <a:pPr lvl="0"/>
            <a:r>
              <a:rPr lang="en-US" dirty="0"/>
              <a:t>Text goes here</a:t>
            </a:r>
          </a:p>
        </p:txBody>
      </p:sp>
    </p:spTree>
    <p:extLst>
      <p:ext uri="{BB962C8B-B14F-4D97-AF65-F5344CB8AC3E}">
        <p14:creationId xmlns:p14="http://schemas.microsoft.com/office/powerpoint/2010/main" val="3838434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estion Mark Box">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FB33E06F-CFDD-784C-9515-BE1A09302ED4}"/>
              </a:ext>
            </a:extLst>
          </p:cNvPr>
          <p:cNvSpPr>
            <a:spLocks noGrp="1"/>
          </p:cNvSpPr>
          <p:nvPr userDrawn="1">
            <p:ph type="body" sz="quarter" idx="10" hasCustomPrompt="1"/>
          </p:nvPr>
        </p:nvSpPr>
        <p:spPr>
          <a:xfrm>
            <a:off x="907404" y="480421"/>
            <a:ext cx="10607675" cy="3711871"/>
          </a:xfrm>
          <a:prstGeom prst="rect">
            <a:avLst/>
          </a:prstGeom>
        </p:spPr>
        <p:txBody>
          <a:bodyPr/>
          <a:lstStyle>
            <a:lvl1pPr marL="0" indent="0">
              <a:buNone/>
              <a:defRPr sz="1600"/>
            </a:lvl1pPr>
          </a:lstStyle>
          <a:p>
            <a:pPr lvl="0"/>
            <a:r>
              <a:rPr lang="en-US" dirty="0"/>
              <a:t>Text goes here</a:t>
            </a:r>
          </a:p>
        </p:txBody>
      </p:sp>
      <p:sp>
        <p:nvSpPr>
          <p:cNvPr id="26" name="Text Placeholder 25">
            <a:extLst>
              <a:ext uri="{FF2B5EF4-FFF2-40B4-BE49-F238E27FC236}">
                <a16:creationId xmlns:a16="http://schemas.microsoft.com/office/drawing/2014/main" id="{E5B6C3A2-69BD-8447-8EAB-5CC26713CB10}"/>
              </a:ext>
            </a:extLst>
          </p:cNvPr>
          <p:cNvSpPr>
            <a:spLocks noGrp="1"/>
          </p:cNvSpPr>
          <p:nvPr>
            <p:ph type="body" sz="quarter" idx="13" hasCustomPrompt="1"/>
          </p:nvPr>
        </p:nvSpPr>
        <p:spPr>
          <a:xfrm>
            <a:off x="907404" y="4696763"/>
            <a:ext cx="987425" cy="979831"/>
          </a:xfrm>
          <a:prstGeom prst="rect">
            <a:avLst/>
          </a:prstGeom>
          <a:solidFill>
            <a:srgbClr val="EF4135"/>
          </a:solidFill>
          <a:ln w="38100">
            <a:solidFill>
              <a:srgbClr val="EF4135"/>
            </a:solidFill>
          </a:ln>
        </p:spPr>
        <p:txBody>
          <a:bodyPr anchor="ctr"/>
          <a:lstStyle>
            <a:lvl1pPr marL="0" indent="0" algn="ctr">
              <a:buNone/>
              <a:defRPr sz="5400" b="1">
                <a:solidFill>
                  <a:schemeClr val="bg1"/>
                </a:solidFill>
              </a:defRPr>
            </a:lvl1pPr>
          </a:lstStyle>
          <a:p>
            <a:pPr lvl="0"/>
            <a:r>
              <a:rPr lang="en-US" dirty="0"/>
              <a:t>?</a:t>
            </a:r>
          </a:p>
        </p:txBody>
      </p:sp>
      <p:sp>
        <p:nvSpPr>
          <p:cNvPr id="28" name="Text Placeholder 27">
            <a:extLst>
              <a:ext uri="{FF2B5EF4-FFF2-40B4-BE49-F238E27FC236}">
                <a16:creationId xmlns:a16="http://schemas.microsoft.com/office/drawing/2014/main" id="{448F1C58-F215-024F-822C-DB591D3F5065}"/>
              </a:ext>
            </a:extLst>
          </p:cNvPr>
          <p:cNvSpPr>
            <a:spLocks noGrp="1"/>
          </p:cNvSpPr>
          <p:nvPr>
            <p:ph type="body" sz="quarter" idx="14"/>
          </p:nvPr>
        </p:nvSpPr>
        <p:spPr>
          <a:xfrm>
            <a:off x="1895474" y="4697413"/>
            <a:ext cx="8623783" cy="979487"/>
          </a:xfrm>
          <a:prstGeom prst="rect">
            <a:avLst/>
          </a:prstGeom>
          <a:ln w="38100">
            <a:solidFill>
              <a:srgbClr val="EF4135"/>
            </a:solidFill>
          </a:ln>
        </p:spPr>
        <p:txBody>
          <a:bodyPr anchor="ctr"/>
          <a:lstStyle>
            <a:lvl1pPr marL="0" indent="0" algn="ctr">
              <a:lnSpc>
                <a:spcPct val="100000"/>
              </a:lnSpc>
              <a:spcBef>
                <a:spcPts val="400"/>
              </a:spcBef>
              <a:buNone/>
              <a:defRPr sz="1600"/>
            </a:lvl1pPr>
          </a:lstStyle>
          <a:p>
            <a:pPr lvl="0"/>
            <a:endParaRPr lang="en-US" dirty="0"/>
          </a:p>
        </p:txBody>
      </p:sp>
    </p:spTree>
    <p:extLst>
      <p:ext uri="{BB962C8B-B14F-4D97-AF65-F5344CB8AC3E}">
        <p14:creationId xmlns:p14="http://schemas.microsoft.com/office/powerpoint/2010/main" val="4073004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F990DF59-D760-5C43-8954-9C5F3734D781}"/>
              </a:ext>
            </a:extLst>
          </p:cNvPr>
          <p:cNvSpPr>
            <a:spLocks noGrp="1"/>
          </p:cNvSpPr>
          <p:nvPr>
            <p:ph type="body" idx="1"/>
          </p:nvPr>
        </p:nvSpPr>
        <p:spPr>
          <a:xfrm>
            <a:off x="839788" y="1681163"/>
            <a:ext cx="5157787"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3">
            <a:extLst>
              <a:ext uri="{FF2B5EF4-FFF2-40B4-BE49-F238E27FC236}">
                <a16:creationId xmlns:a16="http://schemas.microsoft.com/office/drawing/2014/main" id="{884C2E2D-5703-D347-90EA-88828D41183D}"/>
              </a:ext>
            </a:extLst>
          </p:cNvPr>
          <p:cNvSpPr>
            <a:spLocks noGrp="1"/>
          </p:cNvSpPr>
          <p:nvPr>
            <p:ph sz="half" idx="2"/>
          </p:nvPr>
        </p:nvSpPr>
        <p:spPr>
          <a:xfrm>
            <a:off x="839788" y="2505075"/>
            <a:ext cx="5157787"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a:extLst>
              <a:ext uri="{FF2B5EF4-FFF2-40B4-BE49-F238E27FC236}">
                <a16:creationId xmlns:a16="http://schemas.microsoft.com/office/drawing/2014/main" id="{3F90DCBC-9619-3E48-BC5C-5B1131CF691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3" name="Content Placeholder 5">
            <a:extLst>
              <a:ext uri="{FF2B5EF4-FFF2-40B4-BE49-F238E27FC236}">
                <a16:creationId xmlns:a16="http://schemas.microsoft.com/office/drawing/2014/main" id="{9B051D62-AB8A-5A46-B4DF-218D251F6738}"/>
              </a:ext>
            </a:extLst>
          </p:cNvPr>
          <p:cNvSpPr>
            <a:spLocks noGrp="1"/>
          </p:cNvSpPr>
          <p:nvPr>
            <p:ph sz="quarter" idx="4"/>
          </p:nvPr>
        </p:nvSpPr>
        <p:spPr>
          <a:xfrm>
            <a:off x="6172200" y="2505075"/>
            <a:ext cx="5183188"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C7FD5186-493A-F742-AEE8-2F14FA3B5FC1}"/>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cxnSp>
        <p:nvCxnSpPr>
          <p:cNvPr id="16" name="Straight Connector 15">
            <a:extLst>
              <a:ext uri="{FF2B5EF4-FFF2-40B4-BE49-F238E27FC236}">
                <a16:creationId xmlns:a16="http://schemas.microsoft.com/office/drawing/2014/main" id="{6165878F-6316-5E42-A231-E2A9FEE22265}"/>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22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9F29DB4-D2DD-BF4F-924F-4F1BAAC6C7EC}"/>
              </a:ext>
            </a:extLst>
          </p:cNvPr>
          <p:cNvSpPr>
            <a:spLocks noGrp="1"/>
          </p:cNvSpPr>
          <p:nvPr>
            <p:ph type="title"/>
          </p:nvPr>
        </p:nvSpPr>
        <p:spPr>
          <a:xfrm>
            <a:off x="831850" y="1499875"/>
            <a:ext cx="10515600" cy="1940367"/>
          </a:xfrm>
          <a:prstGeom prst="rect">
            <a:avLst/>
          </a:prstGeom>
        </p:spPr>
        <p:txBody>
          <a:bodyPr anchor="b"/>
          <a:lstStyle>
            <a:lvl1pPr>
              <a:defRPr sz="4800">
                <a:solidFill>
                  <a:srgbClr val="EF4135"/>
                </a:solidFill>
              </a:defRPr>
            </a:lvl1pPr>
          </a:lstStyle>
          <a:p>
            <a:r>
              <a:rPr lang="en-US" dirty="0"/>
              <a:t>Click to edit Master title style</a:t>
            </a:r>
          </a:p>
        </p:txBody>
      </p:sp>
      <p:sp>
        <p:nvSpPr>
          <p:cNvPr id="4" name="Text Placeholder 2">
            <a:extLst>
              <a:ext uri="{FF2B5EF4-FFF2-40B4-BE49-F238E27FC236}">
                <a16:creationId xmlns:a16="http://schemas.microsoft.com/office/drawing/2014/main" id="{28519559-F12B-4349-98F9-3AD1A6A0427B}"/>
              </a:ext>
            </a:extLst>
          </p:cNvPr>
          <p:cNvSpPr>
            <a:spLocks noGrp="1"/>
          </p:cNvSpPr>
          <p:nvPr>
            <p:ph type="body" idx="1"/>
          </p:nvPr>
        </p:nvSpPr>
        <p:spPr>
          <a:xfrm>
            <a:off x="831850" y="3967371"/>
            <a:ext cx="10515600" cy="1500187"/>
          </a:xfrm>
          <a:prstGeom prst="rect">
            <a:avLst/>
          </a:prstGeom>
        </p:spPr>
        <p:txBody>
          <a:bodyPr/>
          <a:lstStyle>
            <a:lvl1pPr marL="0" indent="0">
              <a:buNone/>
              <a:defRPr sz="2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6" name="Straight Connector 5">
            <a:extLst>
              <a:ext uri="{FF2B5EF4-FFF2-40B4-BE49-F238E27FC236}">
                <a16:creationId xmlns:a16="http://schemas.microsoft.com/office/drawing/2014/main" id="{F61F2AD6-F0EF-D844-9655-2DF17DE0EAEB}"/>
              </a:ext>
            </a:extLst>
          </p:cNvPr>
          <p:cNvCxnSpPr>
            <a:cxnSpLocks/>
          </p:cNvCxnSpPr>
          <p:nvPr userDrawn="1"/>
        </p:nvCxnSpPr>
        <p:spPr>
          <a:xfrm flipH="1">
            <a:off x="354563" y="3671672"/>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347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C0982AE-63F6-9548-8C28-B969E30C9538}"/>
              </a:ext>
            </a:extLst>
          </p:cNvPr>
          <p:cNvSpPr>
            <a:spLocks noGrp="1"/>
          </p:cNvSpPr>
          <p:nvPr>
            <p:ph type="pic" idx="1"/>
          </p:nvPr>
        </p:nvSpPr>
        <p:spPr>
          <a:xfrm>
            <a:off x="914400" y="515235"/>
            <a:ext cx="10500949"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Text Placeholder 4">
            <a:extLst>
              <a:ext uri="{FF2B5EF4-FFF2-40B4-BE49-F238E27FC236}">
                <a16:creationId xmlns:a16="http://schemas.microsoft.com/office/drawing/2014/main" id="{33E3558E-D696-A346-A64C-C1995A12796E}"/>
              </a:ext>
            </a:extLst>
          </p:cNvPr>
          <p:cNvSpPr>
            <a:spLocks noGrp="1"/>
          </p:cNvSpPr>
          <p:nvPr>
            <p:ph type="body" sz="quarter" idx="10" hasCustomPrompt="1"/>
          </p:nvPr>
        </p:nvSpPr>
        <p:spPr>
          <a:xfrm>
            <a:off x="906463" y="5530850"/>
            <a:ext cx="9055100" cy="420688"/>
          </a:xfrm>
          <a:prstGeom prst="rect">
            <a:avLst/>
          </a:prstGeom>
        </p:spPr>
        <p:txBody>
          <a:bodyPr/>
          <a:lstStyle>
            <a:lvl1pPr marL="0" indent="0">
              <a:buNone/>
              <a:defRPr sz="1400" i="1"/>
            </a:lvl1pPr>
          </a:lstStyle>
          <a:p>
            <a:pPr lvl="0"/>
            <a:r>
              <a:rPr lang="en-US" dirty="0"/>
              <a:t>Caption goes here</a:t>
            </a:r>
          </a:p>
        </p:txBody>
      </p:sp>
    </p:spTree>
    <p:extLst>
      <p:ext uri="{BB962C8B-B14F-4D97-AF65-F5344CB8AC3E}">
        <p14:creationId xmlns:p14="http://schemas.microsoft.com/office/powerpoint/2010/main" val="3601185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9" indent="0" algn="ctr">
              <a:buNone/>
              <a:defRPr>
                <a:solidFill>
                  <a:schemeClr val="tx1">
                    <a:tint val="75000"/>
                  </a:schemeClr>
                </a:solidFill>
              </a:defRPr>
            </a:lvl2pPr>
            <a:lvl3pPr marL="914418" indent="0" algn="ctr">
              <a:buNone/>
              <a:defRPr>
                <a:solidFill>
                  <a:schemeClr val="tx1">
                    <a:tint val="75000"/>
                  </a:schemeClr>
                </a:solidFill>
              </a:defRPr>
            </a:lvl3pPr>
            <a:lvl4pPr marL="1371627" indent="0" algn="ctr">
              <a:buNone/>
              <a:defRPr>
                <a:solidFill>
                  <a:schemeClr val="tx1">
                    <a:tint val="75000"/>
                  </a:schemeClr>
                </a:solidFill>
              </a:defRPr>
            </a:lvl4pPr>
            <a:lvl5pPr marL="1828837" indent="0" algn="ctr">
              <a:buNone/>
              <a:defRPr>
                <a:solidFill>
                  <a:schemeClr val="tx1">
                    <a:tint val="75000"/>
                  </a:schemeClr>
                </a:solidFill>
              </a:defRPr>
            </a:lvl5pPr>
            <a:lvl6pPr marL="2286046" indent="0" algn="ctr">
              <a:buNone/>
              <a:defRPr>
                <a:solidFill>
                  <a:schemeClr val="tx1">
                    <a:tint val="75000"/>
                  </a:schemeClr>
                </a:solidFill>
              </a:defRPr>
            </a:lvl6pPr>
            <a:lvl7pPr marL="2743255" indent="0" algn="ctr">
              <a:buNone/>
              <a:defRPr>
                <a:solidFill>
                  <a:schemeClr val="tx1">
                    <a:tint val="75000"/>
                  </a:schemeClr>
                </a:solidFill>
              </a:defRPr>
            </a:lvl7pPr>
            <a:lvl8pPr marL="3200464" indent="0" algn="ctr">
              <a:buNone/>
              <a:defRPr>
                <a:solidFill>
                  <a:schemeClr val="tx1">
                    <a:tint val="75000"/>
                  </a:schemeClr>
                </a:solidFill>
              </a:defRPr>
            </a:lvl8pPr>
            <a:lvl9pPr marL="3657673"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CDE5BDCB-34CF-49F6-B515-318EA080598A}" type="datetimeFigureOut">
              <a:rPr lang="en-AU" smtClean="0"/>
              <a:t>20/05/2020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93EDE0B-3D80-4396-8DAC-B45672D9452A}" type="slidenum">
              <a:rPr lang="en-AU" smtClean="0"/>
              <a:t>‹#›</a:t>
            </a:fld>
            <a:endParaRPr lang="en-AU"/>
          </a:p>
        </p:txBody>
      </p:sp>
    </p:spTree>
    <p:extLst>
      <p:ext uri="{BB962C8B-B14F-4D97-AF65-F5344CB8AC3E}">
        <p14:creationId xmlns:p14="http://schemas.microsoft.com/office/powerpoint/2010/main" val="1893432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3.png"/><Relationship Id="rId4" Type="http://schemas.openxmlformats.org/officeDocument/2006/relationships/slideLayout" Target="../slideLayouts/slideLayout5.xml"/><Relationship Id="rId9"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8430E4-F7C6-BD44-A5FB-9E7B2A11405B}"/>
              </a:ext>
            </a:extLst>
          </p:cNvPr>
          <p:cNvSpPr>
            <a:spLocks noGrp="1"/>
          </p:cNvSpPr>
          <p:nvPr>
            <p:ph type="title"/>
          </p:nvPr>
        </p:nvSpPr>
        <p:spPr>
          <a:xfrm>
            <a:off x="6535553" y="519764"/>
            <a:ext cx="5145505" cy="2081379"/>
          </a:xfrm>
          <a:prstGeom prst="rect">
            <a:avLst/>
          </a:prstGeom>
          <a:effectLst/>
        </p:spPr>
        <p:txBody>
          <a:bodyPr vert="horz" lIns="91440" tIns="45720" rIns="91440" bIns="45720" rtlCol="0" anchor="ctr">
            <a:normAutofit/>
          </a:bodyPr>
          <a:lstStyle/>
          <a:p>
            <a:r>
              <a:rPr lang="en-AU" b="1" dirty="0">
                <a:effectLst/>
                <a:latin typeface="Trajan Pro" panose="02020502050506020301" pitchFamily="18" charset="77"/>
              </a:rPr>
              <a:t>Are Science and Religion Compatible?</a:t>
            </a:r>
            <a:endParaRPr lang="en-AU" dirty="0">
              <a:effectLst/>
              <a:latin typeface="Trajan Pro" panose="02020502050506020301" pitchFamily="18" charset="77"/>
            </a:endParaRPr>
          </a:p>
        </p:txBody>
      </p:sp>
      <p:pic>
        <p:nvPicPr>
          <p:cNvPr id="10" name="Picture 9">
            <a:extLst>
              <a:ext uri="{FF2B5EF4-FFF2-40B4-BE49-F238E27FC236}">
                <a16:creationId xmlns:a16="http://schemas.microsoft.com/office/drawing/2014/main" id="{4E459BA8-D9FF-6F4F-8DCF-C169BC0EC614}"/>
              </a:ext>
            </a:extLst>
          </p:cNvPr>
          <p:cNvPicPr>
            <a:picLocks noChangeAspect="1"/>
          </p:cNvPicPr>
          <p:nvPr userDrawn="1"/>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3256451259"/>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27D110E-E98C-5948-9929-71F5D7FC40B7}"/>
              </a:ext>
            </a:extLst>
          </p:cNvPr>
          <p:cNvPicPr>
            <a:picLocks noChangeAspect="1"/>
          </p:cNvPicPr>
          <p:nvPr userDrawn="1"/>
        </p:nvPicPr>
        <p:blipFill>
          <a:blip r:embed="rId9"/>
          <a:stretch>
            <a:fillRect/>
          </a:stretch>
        </p:blipFill>
        <p:spPr>
          <a:xfrm>
            <a:off x="10524930" y="5614135"/>
            <a:ext cx="1390262" cy="1046754"/>
          </a:xfrm>
          <a:prstGeom prst="rect">
            <a:avLst/>
          </a:prstGeom>
        </p:spPr>
      </p:pic>
      <p:pic>
        <p:nvPicPr>
          <p:cNvPr id="4" name="Picture 3">
            <a:extLst>
              <a:ext uri="{FF2B5EF4-FFF2-40B4-BE49-F238E27FC236}">
                <a16:creationId xmlns:a16="http://schemas.microsoft.com/office/drawing/2014/main" id="{1928D909-F78A-544E-8A9E-17D2A645B0FF}"/>
              </a:ext>
            </a:extLst>
          </p:cNvPr>
          <p:cNvPicPr>
            <a:picLocks noChangeAspect="1"/>
          </p:cNvPicPr>
          <p:nvPr userDrawn="1"/>
        </p:nvPicPr>
        <p:blipFill>
          <a:blip r:embed="rId10"/>
          <a:stretch>
            <a:fillRect/>
          </a:stretch>
        </p:blipFill>
        <p:spPr>
          <a:xfrm>
            <a:off x="0" y="0"/>
            <a:ext cx="9144000" cy="6858000"/>
          </a:xfrm>
          <a:prstGeom prst="rect">
            <a:avLst/>
          </a:prstGeom>
        </p:spPr>
      </p:pic>
    </p:spTree>
    <p:extLst>
      <p:ext uri="{BB962C8B-B14F-4D97-AF65-F5344CB8AC3E}">
        <p14:creationId xmlns:p14="http://schemas.microsoft.com/office/powerpoint/2010/main" val="3672277808"/>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8.xml"/><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8.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3B7F325C-A649-3C48-98B2-0B9CE2FF7279}"/>
              </a:ext>
            </a:extLst>
          </p:cNvPr>
          <p:cNvCxnSpPr/>
          <p:nvPr/>
        </p:nvCxnSpPr>
        <p:spPr>
          <a:xfrm flipH="1">
            <a:off x="2202024" y="3424335"/>
            <a:ext cx="9989976" cy="0"/>
          </a:xfrm>
          <a:prstGeom prst="line">
            <a:avLst/>
          </a:prstGeom>
          <a:ln w="53975">
            <a:solidFill>
              <a:srgbClr val="1C3F94"/>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BC1EB2F9-7672-F347-9DBD-C0C6A9814DAD}"/>
              </a:ext>
            </a:extLst>
          </p:cNvPr>
          <p:cNvSpPr>
            <a:spLocks noGrp="1"/>
          </p:cNvSpPr>
          <p:nvPr>
            <p:ph type="ctrTitle"/>
          </p:nvPr>
        </p:nvSpPr>
        <p:spPr>
          <a:xfrm>
            <a:off x="6354146" y="721149"/>
            <a:ext cx="5694785" cy="2423268"/>
          </a:xfrm>
          <a:effectLst/>
        </p:spPr>
        <p:txBody>
          <a:bodyPr>
            <a:normAutofit/>
          </a:bodyPr>
          <a:lstStyle/>
          <a:p>
            <a:pPr algn="l"/>
            <a:r>
              <a:rPr lang="en-AU" sz="4800" dirty="0">
                <a:solidFill>
                  <a:srgbClr val="EF4135"/>
                </a:solidFill>
              </a:rPr>
              <a:t>Trauma Experiences </a:t>
            </a:r>
            <a:r>
              <a:rPr lang="en-AU" sz="4800">
                <a:solidFill>
                  <a:srgbClr val="EF4135"/>
                </a:solidFill>
              </a:rPr>
              <a:t>in Australia</a:t>
            </a:r>
            <a:endParaRPr lang="en-AU" sz="4800" dirty="0">
              <a:solidFill>
                <a:srgbClr val="EF4135"/>
              </a:solidFill>
            </a:endParaRPr>
          </a:p>
        </p:txBody>
      </p:sp>
      <p:sp>
        <p:nvSpPr>
          <p:cNvPr id="8" name="TextBox 7">
            <a:extLst>
              <a:ext uri="{FF2B5EF4-FFF2-40B4-BE49-F238E27FC236}">
                <a16:creationId xmlns:a16="http://schemas.microsoft.com/office/drawing/2014/main" id="{B5FDC317-D686-0542-A15E-3D6D4B2156C4}"/>
              </a:ext>
            </a:extLst>
          </p:cNvPr>
          <p:cNvSpPr txBox="1"/>
          <p:nvPr/>
        </p:nvSpPr>
        <p:spPr>
          <a:xfrm>
            <a:off x="6446425" y="3788229"/>
            <a:ext cx="4021493" cy="523220"/>
          </a:xfrm>
          <a:prstGeom prst="rect">
            <a:avLst/>
          </a:prstGeom>
          <a:noFill/>
          <a:effectLst/>
        </p:spPr>
        <p:txBody>
          <a:bodyPr wrap="square" rtlCol="0">
            <a:spAutoFit/>
          </a:bodyPr>
          <a:lstStyle/>
          <a:p>
            <a:endParaRPr lang="en-AU" sz="2800" dirty="0"/>
          </a:p>
        </p:txBody>
      </p:sp>
    </p:spTree>
    <p:extLst>
      <p:ext uri="{BB962C8B-B14F-4D97-AF65-F5344CB8AC3E}">
        <p14:creationId xmlns:p14="http://schemas.microsoft.com/office/powerpoint/2010/main" val="2153998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2731" y="767277"/>
            <a:ext cx="912556" cy="1375866"/>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29823" y="2511303"/>
            <a:ext cx="1754786" cy="1542823"/>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40606" y="4825640"/>
            <a:ext cx="1586549" cy="1586549"/>
          </a:xfrm>
          <a:prstGeom prst="rect">
            <a:avLst/>
          </a:prstGeom>
        </p:spPr>
      </p:pic>
      <p:sp>
        <p:nvSpPr>
          <p:cNvPr id="14" name="TextBox 13"/>
          <p:cNvSpPr txBox="1"/>
          <p:nvPr/>
        </p:nvSpPr>
        <p:spPr>
          <a:xfrm>
            <a:off x="3987194" y="875120"/>
            <a:ext cx="1440160" cy="488082"/>
          </a:xfrm>
          <a:prstGeom prst="rect">
            <a:avLst/>
          </a:prstGeom>
          <a:noFill/>
        </p:spPr>
        <p:txBody>
          <a:bodyPr wrap="square" rtlCol="0">
            <a:spAutoFit/>
          </a:bodyPr>
          <a:lstStyle/>
          <a:p>
            <a:r>
              <a:rPr lang="en-AU" sz="1286" b="1" dirty="0">
                <a:solidFill>
                  <a:schemeClr val="accent6">
                    <a:lumMod val="75000"/>
                  </a:schemeClr>
                </a:solidFill>
              </a:rPr>
              <a:t>1 in 6 women</a:t>
            </a:r>
          </a:p>
          <a:p>
            <a:r>
              <a:rPr lang="en-AU" sz="1286" b="1" dirty="0">
                <a:solidFill>
                  <a:schemeClr val="accent6">
                    <a:lumMod val="75000"/>
                  </a:schemeClr>
                </a:solidFill>
              </a:rPr>
              <a:t>1 in 20 men      </a:t>
            </a:r>
          </a:p>
        </p:txBody>
      </p:sp>
      <p:sp>
        <p:nvSpPr>
          <p:cNvPr id="15" name="TextBox 14"/>
          <p:cNvSpPr txBox="1"/>
          <p:nvPr/>
        </p:nvSpPr>
        <p:spPr>
          <a:xfrm>
            <a:off x="5684526" y="875120"/>
            <a:ext cx="1954503" cy="685957"/>
          </a:xfrm>
          <a:prstGeom prst="rect">
            <a:avLst/>
          </a:prstGeom>
          <a:noFill/>
        </p:spPr>
        <p:txBody>
          <a:bodyPr wrap="square" rtlCol="0">
            <a:spAutoFit/>
          </a:bodyPr>
          <a:lstStyle/>
          <a:p>
            <a:r>
              <a:rPr lang="en-AU" sz="1286" b="1" dirty="0">
                <a:solidFill>
                  <a:schemeClr val="accent6">
                    <a:lumMod val="75000"/>
                  </a:schemeClr>
                </a:solidFill>
              </a:rPr>
              <a:t>Violence from a partner sometime from their 15</a:t>
            </a:r>
            <a:r>
              <a:rPr lang="en-AU" sz="1286" b="1" baseline="30000" dirty="0">
                <a:solidFill>
                  <a:schemeClr val="accent6">
                    <a:lumMod val="75000"/>
                  </a:schemeClr>
                </a:solidFill>
              </a:rPr>
              <a:t>th</a:t>
            </a:r>
            <a:r>
              <a:rPr lang="en-AU" sz="1286" b="1" dirty="0">
                <a:solidFill>
                  <a:schemeClr val="accent6">
                    <a:lumMod val="75000"/>
                  </a:schemeClr>
                </a:solidFill>
              </a:rPr>
              <a:t> birthday</a:t>
            </a:r>
          </a:p>
        </p:txBody>
      </p:sp>
      <p:sp>
        <p:nvSpPr>
          <p:cNvPr id="16" name="TextBox 15"/>
          <p:cNvSpPr txBox="1"/>
          <p:nvPr/>
        </p:nvSpPr>
        <p:spPr>
          <a:xfrm>
            <a:off x="7947634" y="950536"/>
            <a:ext cx="2514629" cy="685957"/>
          </a:xfrm>
          <a:prstGeom prst="rect">
            <a:avLst/>
          </a:prstGeom>
          <a:noFill/>
        </p:spPr>
        <p:txBody>
          <a:bodyPr wrap="square" rtlCol="0">
            <a:spAutoFit/>
          </a:bodyPr>
          <a:lstStyle/>
          <a:p>
            <a:r>
              <a:rPr lang="en-AU" sz="1286" b="1" dirty="0">
                <a:solidFill>
                  <a:schemeClr val="accent6">
                    <a:lumMod val="75000"/>
                  </a:schemeClr>
                </a:solidFill>
              </a:rPr>
              <a:t>White Ribbon</a:t>
            </a:r>
          </a:p>
          <a:p>
            <a:r>
              <a:rPr lang="en-AU" sz="1286" b="1" u="sng" dirty="0">
                <a:solidFill>
                  <a:schemeClr val="accent6">
                    <a:lumMod val="75000"/>
                  </a:schemeClr>
                </a:solidFill>
              </a:rPr>
              <a:t>www.whiteribbon.org.au</a:t>
            </a:r>
          </a:p>
          <a:p>
            <a:endParaRPr lang="en-AU" sz="1286" b="1" dirty="0">
              <a:solidFill>
                <a:schemeClr val="accent6">
                  <a:lumMod val="75000"/>
                </a:schemeClr>
              </a:solidFill>
            </a:endParaRPr>
          </a:p>
        </p:txBody>
      </p:sp>
      <p:sp>
        <p:nvSpPr>
          <p:cNvPr id="17" name="TextBox 16"/>
          <p:cNvSpPr txBox="1"/>
          <p:nvPr/>
        </p:nvSpPr>
        <p:spPr>
          <a:xfrm>
            <a:off x="4096051" y="2562531"/>
            <a:ext cx="1440160" cy="685957"/>
          </a:xfrm>
          <a:prstGeom prst="rect">
            <a:avLst/>
          </a:prstGeom>
          <a:noFill/>
        </p:spPr>
        <p:txBody>
          <a:bodyPr wrap="square" rtlCol="0">
            <a:spAutoFit/>
          </a:bodyPr>
          <a:lstStyle/>
          <a:p>
            <a:r>
              <a:rPr lang="en-AU" sz="1286" b="1" dirty="0">
                <a:solidFill>
                  <a:schemeClr val="accent6">
                    <a:lumMod val="75000"/>
                  </a:schemeClr>
                </a:solidFill>
              </a:rPr>
              <a:t>2.9 million people or 13.3% of all Australians</a:t>
            </a:r>
          </a:p>
        </p:txBody>
      </p:sp>
      <p:sp>
        <p:nvSpPr>
          <p:cNvPr id="18" name="TextBox 17"/>
          <p:cNvSpPr txBox="1"/>
          <p:nvPr/>
        </p:nvSpPr>
        <p:spPr>
          <a:xfrm>
            <a:off x="5793383" y="2562532"/>
            <a:ext cx="1954503" cy="883832"/>
          </a:xfrm>
          <a:prstGeom prst="rect">
            <a:avLst/>
          </a:prstGeom>
          <a:noFill/>
        </p:spPr>
        <p:txBody>
          <a:bodyPr wrap="square" rtlCol="0">
            <a:spAutoFit/>
          </a:bodyPr>
          <a:lstStyle/>
          <a:p>
            <a:r>
              <a:rPr lang="en-AU" sz="1286" b="1" dirty="0">
                <a:solidFill>
                  <a:schemeClr val="accent6">
                    <a:lumMod val="75000"/>
                  </a:schemeClr>
                </a:solidFill>
              </a:rPr>
              <a:t>Live below the Poverty Line which is less than $400 a week for a single adult</a:t>
            </a:r>
          </a:p>
        </p:txBody>
      </p:sp>
      <p:sp>
        <p:nvSpPr>
          <p:cNvPr id="19" name="TextBox 18"/>
          <p:cNvSpPr txBox="1"/>
          <p:nvPr/>
        </p:nvSpPr>
        <p:spPr>
          <a:xfrm>
            <a:off x="8056491" y="2637946"/>
            <a:ext cx="2514629" cy="685957"/>
          </a:xfrm>
          <a:prstGeom prst="rect">
            <a:avLst/>
          </a:prstGeom>
          <a:noFill/>
        </p:spPr>
        <p:txBody>
          <a:bodyPr wrap="square" rtlCol="0">
            <a:spAutoFit/>
          </a:bodyPr>
          <a:lstStyle/>
          <a:p>
            <a:r>
              <a:rPr lang="en-AU" sz="1286" b="1" dirty="0">
                <a:solidFill>
                  <a:schemeClr val="accent6">
                    <a:lumMod val="75000"/>
                  </a:schemeClr>
                </a:solidFill>
              </a:rPr>
              <a:t>Australian Council of Social Services</a:t>
            </a:r>
          </a:p>
          <a:p>
            <a:r>
              <a:rPr lang="en-AU" sz="1286" b="1" u="sng" dirty="0">
                <a:solidFill>
                  <a:schemeClr val="accent6">
                    <a:lumMod val="75000"/>
                  </a:schemeClr>
                </a:solidFill>
              </a:rPr>
              <a:t>www.acoss.org.au/poverty-2</a:t>
            </a:r>
            <a:endParaRPr lang="en-AU" sz="1286" b="1" dirty="0">
              <a:solidFill>
                <a:schemeClr val="accent6">
                  <a:lumMod val="75000"/>
                </a:schemeClr>
              </a:solidFill>
            </a:endParaRPr>
          </a:p>
        </p:txBody>
      </p:sp>
      <p:sp>
        <p:nvSpPr>
          <p:cNvPr id="20" name="TextBox 19"/>
          <p:cNvSpPr txBox="1"/>
          <p:nvPr/>
        </p:nvSpPr>
        <p:spPr>
          <a:xfrm>
            <a:off x="4110405" y="4798187"/>
            <a:ext cx="1440160" cy="883832"/>
          </a:xfrm>
          <a:prstGeom prst="rect">
            <a:avLst/>
          </a:prstGeom>
          <a:noFill/>
        </p:spPr>
        <p:txBody>
          <a:bodyPr wrap="square" rtlCol="0">
            <a:spAutoFit/>
          </a:bodyPr>
          <a:lstStyle/>
          <a:p>
            <a:r>
              <a:rPr lang="en-AU" sz="1286" b="1" dirty="0">
                <a:solidFill>
                  <a:schemeClr val="accent6">
                    <a:lumMod val="75000"/>
                  </a:schemeClr>
                </a:solidFill>
              </a:rPr>
              <a:t>10 000 Western Australians homeless each night </a:t>
            </a:r>
          </a:p>
        </p:txBody>
      </p:sp>
      <p:sp>
        <p:nvSpPr>
          <p:cNvPr id="21" name="TextBox 20"/>
          <p:cNvSpPr txBox="1"/>
          <p:nvPr/>
        </p:nvSpPr>
        <p:spPr>
          <a:xfrm>
            <a:off x="5793383" y="4930167"/>
            <a:ext cx="1954503" cy="685957"/>
          </a:xfrm>
          <a:prstGeom prst="rect">
            <a:avLst/>
          </a:prstGeom>
          <a:noFill/>
        </p:spPr>
        <p:txBody>
          <a:bodyPr wrap="square" rtlCol="0">
            <a:spAutoFit/>
          </a:bodyPr>
          <a:lstStyle/>
          <a:p>
            <a:r>
              <a:rPr lang="en-AU" sz="1286" b="1" dirty="0">
                <a:solidFill>
                  <a:schemeClr val="accent6">
                    <a:lumMod val="75000"/>
                  </a:schemeClr>
                </a:solidFill>
              </a:rPr>
              <a:t>1 300 beds available in emergency accommodation</a:t>
            </a:r>
          </a:p>
        </p:txBody>
      </p:sp>
      <p:sp>
        <p:nvSpPr>
          <p:cNvPr id="22" name="TextBox 21"/>
          <p:cNvSpPr txBox="1"/>
          <p:nvPr/>
        </p:nvSpPr>
        <p:spPr>
          <a:xfrm>
            <a:off x="7947634" y="5033036"/>
            <a:ext cx="2514629" cy="488082"/>
          </a:xfrm>
          <a:prstGeom prst="rect">
            <a:avLst/>
          </a:prstGeom>
          <a:noFill/>
        </p:spPr>
        <p:txBody>
          <a:bodyPr wrap="square" rtlCol="0">
            <a:spAutoFit/>
          </a:bodyPr>
          <a:lstStyle/>
          <a:p>
            <a:r>
              <a:rPr lang="en-AU" sz="1286" b="1" dirty="0">
                <a:solidFill>
                  <a:schemeClr val="accent6">
                    <a:lumMod val="75000"/>
                  </a:schemeClr>
                </a:solidFill>
              </a:rPr>
              <a:t>Shelter WA</a:t>
            </a:r>
          </a:p>
          <a:p>
            <a:r>
              <a:rPr lang="en-AU" sz="1286" b="1" u="sng" dirty="0">
                <a:solidFill>
                  <a:schemeClr val="accent6">
                    <a:lumMod val="75000"/>
                  </a:schemeClr>
                </a:solidFill>
              </a:rPr>
              <a:t>www.shelterwa.org.au</a:t>
            </a:r>
            <a:endParaRPr lang="en-AU" sz="1286" b="1" dirty="0">
              <a:solidFill>
                <a:schemeClr val="accent6">
                  <a:lumMod val="75000"/>
                </a:schemeClr>
              </a:solidFill>
            </a:endParaRPr>
          </a:p>
        </p:txBody>
      </p:sp>
      <p:sp>
        <p:nvSpPr>
          <p:cNvPr id="2" name="TextBox 1"/>
          <p:cNvSpPr txBox="1"/>
          <p:nvPr/>
        </p:nvSpPr>
        <p:spPr>
          <a:xfrm>
            <a:off x="3872920" y="137206"/>
            <a:ext cx="5772046" cy="290208"/>
          </a:xfrm>
          <a:prstGeom prst="rect">
            <a:avLst/>
          </a:prstGeom>
          <a:noFill/>
        </p:spPr>
        <p:txBody>
          <a:bodyPr wrap="square" rtlCol="0">
            <a:spAutoFit/>
          </a:bodyPr>
          <a:lstStyle/>
          <a:p>
            <a:pPr algn="ctr"/>
            <a:r>
              <a:rPr lang="en-AU" sz="1286" b="1" dirty="0">
                <a:solidFill>
                  <a:schemeClr val="accent6">
                    <a:lumMod val="75000"/>
                  </a:schemeClr>
                </a:solidFill>
                <a:latin typeface="Century Gothic" panose="020B0502020202020204" pitchFamily="34" charset="0"/>
              </a:rPr>
              <a:t>TRAUMA EXPERIENCES IN AUSTRALIA</a:t>
            </a:r>
          </a:p>
        </p:txBody>
      </p:sp>
    </p:spTree>
    <p:extLst>
      <p:ext uri="{BB962C8B-B14F-4D97-AF65-F5344CB8AC3E}">
        <p14:creationId xmlns:p14="http://schemas.microsoft.com/office/powerpoint/2010/main" val="1287323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9823" y="188641"/>
            <a:ext cx="1630599" cy="1630599"/>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5844" y="2404245"/>
            <a:ext cx="1659876" cy="973321"/>
          </a:xfrm>
          <a:prstGeom prst="rect">
            <a:avLst/>
          </a:prstGeom>
        </p:spPr>
      </p:pic>
      <p:sp>
        <p:nvSpPr>
          <p:cNvPr id="14" name="TextBox 13"/>
          <p:cNvSpPr txBox="1"/>
          <p:nvPr/>
        </p:nvSpPr>
        <p:spPr>
          <a:xfrm>
            <a:off x="3884326" y="291715"/>
            <a:ext cx="1645897" cy="1279581"/>
          </a:xfrm>
          <a:prstGeom prst="rect">
            <a:avLst/>
          </a:prstGeom>
          <a:noFill/>
        </p:spPr>
        <p:txBody>
          <a:bodyPr wrap="square" rtlCol="0">
            <a:spAutoFit/>
          </a:bodyPr>
          <a:lstStyle/>
          <a:p>
            <a:r>
              <a:rPr lang="en-AU" sz="1286" b="1" dirty="0">
                <a:solidFill>
                  <a:schemeClr val="accent6">
                    <a:lumMod val="75000"/>
                  </a:schemeClr>
                </a:solidFill>
              </a:rPr>
              <a:t>1 in 5 people aged 14 or older</a:t>
            </a:r>
          </a:p>
          <a:p>
            <a:endParaRPr lang="en-AU" sz="1286" b="1" dirty="0">
              <a:solidFill>
                <a:schemeClr val="accent6">
                  <a:lumMod val="75000"/>
                </a:schemeClr>
              </a:solidFill>
            </a:endParaRPr>
          </a:p>
          <a:p>
            <a:endParaRPr lang="en-AU" sz="1286" b="1" dirty="0">
              <a:solidFill>
                <a:schemeClr val="accent6">
                  <a:lumMod val="75000"/>
                </a:schemeClr>
              </a:solidFill>
            </a:endParaRPr>
          </a:p>
          <a:p>
            <a:endParaRPr lang="en-AU" sz="1286" b="1" dirty="0">
              <a:solidFill>
                <a:schemeClr val="accent6">
                  <a:lumMod val="75000"/>
                </a:schemeClr>
              </a:solidFill>
            </a:endParaRPr>
          </a:p>
          <a:p>
            <a:r>
              <a:rPr lang="en-AU" sz="1286" b="1" dirty="0">
                <a:solidFill>
                  <a:schemeClr val="accent6">
                    <a:lumMod val="75000"/>
                  </a:schemeClr>
                </a:solidFill>
              </a:rPr>
              <a:t>15%  of Australians</a:t>
            </a:r>
          </a:p>
        </p:txBody>
      </p:sp>
      <p:sp>
        <p:nvSpPr>
          <p:cNvPr id="15" name="TextBox 14"/>
          <p:cNvSpPr txBox="1"/>
          <p:nvPr/>
        </p:nvSpPr>
        <p:spPr>
          <a:xfrm>
            <a:off x="5530223" y="303823"/>
            <a:ext cx="2365977" cy="1279581"/>
          </a:xfrm>
          <a:prstGeom prst="rect">
            <a:avLst/>
          </a:prstGeom>
          <a:noFill/>
        </p:spPr>
        <p:txBody>
          <a:bodyPr wrap="square" rtlCol="0">
            <a:spAutoFit/>
          </a:bodyPr>
          <a:lstStyle/>
          <a:p>
            <a:r>
              <a:rPr lang="en-AU" sz="1286" b="1" dirty="0">
                <a:solidFill>
                  <a:schemeClr val="accent6">
                    <a:lumMod val="75000"/>
                  </a:schemeClr>
                </a:solidFill>
              </a:rPr>
              <a:t>Consumed more than 2 standard drinks per day, exceeding lifetime risk guidelines</a:t>
            </a:r>
          </a:p>
          <a:p>
            <a:endParaRPr lang="en-AU" sz="1286" b="1" dirty="0">
              <a:solidFill>
                <a:schemeClr val="accent6">
                  <a:lumMod val="75000"/>
                </a:schemeClr>
              </a:solidFill>
            </a:endParaRPr>
          </a:p>
          <a:p>
            <a:r>
              <a:rPr lang="en-AU" sz="1286" b="1" dirty="0">
                <a:solidFill>
                  <a:schemeClr val="accent6">
                    <a:lumMod val="75000"/>
                  </a:schemeClr>
                </a:solidFill>
              </a:rPr>
              <a:t>Have used illicit drugs</a:t>
            </a:r>
          </a:p>
        </p:txBody>
      </p:sp>
      <p:sp>
        <p:nvSpPr>
          <p:cNvPr id="16" name="TextBox 15"/>
          <p:cNvSpPr txBox="1"/>
          <p:nvPr/>
        </p:nvSpPr>
        <p:spPr>
          <a:xfrm>
            <a:off x="8001216" y="291714"/>
            <a:ext cx="2514629" cy="883832"/>
          </a:xfrm>
          <a:prstGeom prst="rect">
            <a:avLst/>
          </a:prstGeom>
          <a:noFill/>
        </p:spPr>
        <p:txBody>
          <a:bodyPr wrap="square" rtlCol="0">
            <a:spAutoFit/>
          </a:bodyPr>
          <a:lstStyle/>
          <a:p>
            <a:r>
              <a:rPr lang="en-AU" sz="1286" b="1" dirty="0">
                <a:solidFill>
                  <a:schemeClr val="accent6">
                    <a:lumMod val="75000"/>
                  </a:schemeClr>
                </a:solidFill>
              </a:rPr>
              <a:t>Australian Institute of Health and Welfare</a:t>
            </a:r>
          </a:p>
          <a:p>
            <a:r>
              <a:rPr lang="en-AU" sz="1286" b="1" u="sng" dirty="0">
                <a:solidFill>
                  <a:schemeClr val="accent6">
                    <a:lumMod val="75000"/>
                  </a:schemeClr>
                </a:solidFill>
              </a:rPr>
              <a:t>www.aihw.gov.au/alcohol-and-other-drugs</a:t>
            </a:r>
            <a:endParaRPr lang="en-AU" sz="1286" b="1" dirty="0">
              <a:solidFill>
                <a:schemeClr val="accent6">
                  <a:lumMod val="75000"/>
                </a:schemeClr>
              </a:solidFill>
            </a:endParaRPr>
          </a:p>
        </p:txBody>
      </p:sp>
      <p:sp>
        <p:nvSpPr>
          <p:cNvPr id="20" name="TextBox 19"/>
          <p:cNvSpPr txBox="1"/>
          <p:nvPr/>
        </p:nvSpPr>
        <p:spPr>
          <a:xfrm>
            <a:off x="3987194" y="2503183"/>
            <a:ext cx="1028686" cy="488082"/>
          </a:xfrm>
          <a:prstGeom prst="rect">
            <a:avLst/>
          </a:prstGeom>
          <a:noFill/>
        </p:spPr>
        <p:txBody>
          <a:bodyPr wrap="square" rtlCol="0">
            <a:spAutoFit/>
          </a:bodyPr>
          <a:lstStyle/>
          <a:p>
            <a:r>
              <a:rPr lang="en-AU" sz="1286" b="1" dirty="0">
                <a:solidFill>
                  <a:schemeClr val="accent6">
                    <a:lumMod val="75000"/>
                  </a:schemeClr>
                </a:solidFill>
              </a:rPr>
              <a:t>1 in 33 children</a:t>
            </a:r>
          </a:p>
        </p:txBody>
      </p:sp>
      <p:sp>
        <p:nvSpPr>
          <p:cNvPr id="21" name="TextBox 20"/>
          <p:cNvSpPr txBox="1"/>
          <p:nvPr/>
        </p:nvSpPr>
        <p:spPr>
          <a:xfrm>
            <a:off x="5478788" y="2296827"/>
            <a:ext cx="2263109" cy="685957"/>
          </a:xfrm>
          <a:prstGeom prst="rect">
            <a:avLst/>
          </a:prstGeom>
          <a:noFill/>
        </p:spPr>
        <p:txBody>
          <a:bodyPr wrap="square" rtlCol="0">
            <a:spAutoFit/>
          </a:bodyPr>
          <a:lstStyle/>
          <a:p>
            <a:r>
              <a:rPr lang="en-AU" sz="1286" b="1" dirty="0">
                <a:solidFill>
                  <a:schemeClr val="accent6">
                    <a:lumMod val="75000"/>
                  </a:schemeClr>
                </a:solidFill>
              </a:rPr>
              <a:t>Receive support from Child Protection services around Australia</a:t>
            </a:r>
          </a:p>
        </p:txBody>
      </p:sp>
      <p:sp>
        <p:nvSpPr>
          <p:cNvPr id="22" name="TextBox 21"/>
          <p:cNvSpPr txBox="1"/>
          <p:nvPr/>
        </p:nvSpPr>
        <p:spPr>
          <a:xfrm>
            <a:off x="8050503" y="2297446"/>
            <a:ext cx="2514629" cy="883832"/>
          </a:xfrm>
          <a:prstGeom prst="rect">
            <a:avLst/>
          </a:prstGeom>
          <a:noFill/>
        </p:spPr>
        <p:txBody>
          <a:bodyPr wrap="square" rtlCol="0">
            <a:spAutoFit/>
          </a:bodyPr>
          <a:lstStyle/>
          <a:p>
            <a:r>
              <a:rPr lang="en-AU" sz="1286" b="1" dirty="0">
                <a:solidFill>
                  <a:schemeClr val="accent6">
                    <a:lumMod val="75000"/>
                  </a:schemeClr>
                </a:solidFill>
              </a:rPr>
              <a:t>Australian Institute of Health and Welfare</a:t>
            </a:r>
          </a:p>
          <a:p>
            <a:r>
              <a:rPr lang="en-AU" sz="1286" b="1" u="sng" dirty="0">
                <a:solidFill>
                  <a:schemeClr val="accent6">
                    <a:lumMod val="75000"/>
                  </a:schemeClr>
                </a:solidFill>
              </a:rPr>
              <a:t>http://www.aihw.gov.au/child-protection</a:t>
            </a:r>
            <a:endParaRPr lang="en-AU" sz="1286" b="1" dirty="0">
              <a:solidFill>
                <a:schemeClr val="accent6">
                  <a:lumMod val="75000"/>
                </a:schemeClr>
              </a:solidFill>
            </a:endParaRPr>
          </a:p>
        </p:txBody>
      </p:sp>
      <p:pic>
        <p:nvPicPr>
          <p:cNvPr id="26" name="Picture 2" descr="http://ccnb.com.au/wp-content/uploads/2016/03/LGBTI-LHBTI.jpg"/>
          <p:cNvPicPr>
            <a:picLocks noChangeAspect="1" noChangeArrowheads="1"/>
          </p:cNvPicPr>
          <p:nvPr/>
        </p:nvPicPr>
        <p:blipFill rotWithShape="1">
          <a:blip r:embed="rId4">
            <a:extLst>
              <a:ext uri="{28A0092B-C50C-407E-A947-70E740481C1C}">
                <a14:useLocalDpi xmlns:a14="http://schemas.microsoft.com/office/drawing/2010/main" val="0"/>
              </a:ext>
            </a:extLst>
          </a:blip>
          <a:srcRect l="4631"/>
          <a:stretch/>
        </p:blipFill>
        <p:spPr bwMode="auto">
          <a:xfrm>
            <a:off x="1494922" y="4508703"/>
            <a:ext cx="2235101" cy="1251222"/>
          </a:xfrm>
          <a:prstGeom prst="rect">
            <a:avLst/>
          </a:prstGeom>
          <a:noFill/>
          <a:extLst>
            <a:ext uri="{909E8E84-426E-40DD-AFC4-6F175D3DCCD1}">
              <a14:hiddenFill xmlns:a14="http://schemas.microsoft.com/office/drawing/2010/main">
                <a:solidFill>
                  <a:srgbClr val="FFFFFF"/>
                </a:solidFill>
              </a14:hiddenFill>
            </a:ext>
          </a:extLst>
        </p:spPr>
      </p:pic>
      <p:sp>
        <p:nvSpPr>
          <p:cNvPr id="27" name="Rectangle 26"/>
          <p:cNvSpPr/>
          <p:nvPr/>
        </p:nvSpPr>
        <p:spPr>
          <a:xfrm>
            <a:off x="5530223" y="4028788"/>
            <a:ext cx="4951298" cy="1081706"/>
          </a:xfrm>
          <a:prstGeom prst="rect">
            <a:avLst/>
          </a:prstGeom>
        </p:spPr>
        <p:txBody>
          <a:bodyPr wrap="square">
            <a:spAutoFit/>
          </a:bodyPr>
          <a:lstStyle/>
          <a:p>
            <a:pPr marR="236315" algn="just">
              <a:buSzPts val="1000"/>
            </a:pPr>
            <a:r>
              <a:rPr lang="en-AU" sz="1286" b="1" dirty="0">
                <a:solidFill>
                  <a:schemeClr val="accent6">
                    <a:lumMod val="75000"/>
                  </a:schemeClr>
                </a:solidFill>
                <a:latin typeface="Calibri" panose="020F0502020204030204" pitchFamily="34" charset="0"/>
                <a:ea typeface="Calibri"/>
                <a:cs typeface="Times New Roman"/>
              </a:rPr>
              <a:t>LGBTI young people report experiencing verbal, physical and other types of abuse at rates much higher than the general population. 80 per cent of homophobic  bullying involving LGBTI young people occurs at school and has a profound impact on their well-being and education. </a:t>
            </a:r>
          </a:p>
        </p:txBody>
      </p:sp>
      <p:sp>
        <p:nvSpPr>
          <p:cNvPr id="28" name="Rectangle 27"/>
          <p:cNvSpPr/>
          <p:nvPr/>
        </p:nvSpPr>
        <p:spPr>
          <a:xfrm>
            <a:off x="7073252" y="5758215"/>
            <a:ext cx="3430545" cy="761683"/>
          </a:xfrm>
          <a:prstGeom prst="rect">
            <a:avLst/>
          </a:prstGeom>
        </p:spPr>
        <p:txBody>
          <a:bodyPr wrap="square">
            <a:spAutoFit/>
          </a:bodyPr>
          <a:lstStyle/>
          <a:p>
            <a:pPr marL="321589" algn="just">
              <a:lnSpc>
                <a:spcPct val="115000"/>
              </a:lnSpc>
              <a:spcAft>
                <a:spcPts val="429"/>
              </a:spcAft>
            </a:pPr>
            <a:r>
              <a:rPr lang="en-AU" sz="1286" b="1" u="sng" dirty="0">
                <a:solidFill>
                  <a:schemeClr val="accent6">
                    <a:lumMod val="75000"/>
                  </a:schemeClr>
                </a:solidFill>
                <a:latin typeface="Calibri" panose="020F0502020204030204" pitchFamily="34" charset="0"/>
                <a:ea typeface="Calibri"/>
                <a:cs typeface="Times New Roman"/>
              </a:rPr>
              <a:t>www.humanrights.gov.au/face-facts-lesbian-gay-bisexual-trans-and-intersex-people</a:t>
            </a:r>
            <a:endParaRPr lang="en-AU" sz="1286" b="1" dirty="0">
              <a:solidFill>
                <a:schemeClr val="accent6">
                  <a:lumMod val="75000"/>
                </a:schemeClr>
              </a:solidFill>
              <a:latin typeface="Calibri" panose="020F0502020204030204" pitchFamily="34" charset="0"/>
              <a:ea typeface="Calibri"/>
              <a:cs typeface="Times New Roman"/>
            </a:endParaRPr>
          </a:p>
        </p:txBody>
      </p:sp>
      <p:sp>
        <p:nvSpPr>
          <p:cNvPr id="29" name="TextBox 28"/>
          <p:cNvSpPr txBox="1"/>
          <p:nvPr/>
        </p:nvSpPr>
        <p:spPr>
          <a:xfrm>
            <a:off x="3832892" y="4011159"/>
            <a:ext cx="1697331" cy="883832"/>
          </a:xfrm>
          <a:prstGeom prst="rect">
            <a:avLst/>
          </a:prstGeom>
          <a:noFill/>
        </p:spPr>
        <p:txBody>
          <a:bodyPr wrap="square" rtlCol="0">
            <a:spAutoFit/>
          </a:bodyPr>
          <a:lstStyle/>
          <a:p>
            <a:r>
              <a:rPr lang="en-AU" sz="1286" b="1" dirty="0">
                <a:solidFill>
                  <a:schemeClr val="accent6">
                    <a:lumMod val="75000"/>
                  </a:schemeClr>
                </a:solidFill>
              </a:rPr>
              <a:t>11 in 100 Australians are of diverse sexual orientation, sex or gender identity</a:t>
            </a:r>
          </a:p>
        </p:txBody>
      </p:sp>
    </p:spTree>
    <p:extLst>
      <p:ext uri="{BB962C8B-B14F-4D97-AF65-F5344CB8AC3E}">
        <p14:creationId xmlns:p14="http://schemas.microsoft.com/office/powerpoint/2010/main" val="1528708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 r="48042"/>
          <a:stretch/>
        </p:blipFill>
        <p:spPr>
          <a:xfrm>
            <a:off x="1878389" y="548680"/>
            <a:ext cx="1479679" cy="1521531"/>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1046" y="2668317"/>
            <a:ext cx="1073819" cy="1080120"/>
          </a:xfrm>
          <a:prstGeom prst="rect">
            <a:avLst/>
          </a:prstGeom>
        </p:spPr>
      </p:pic>
      <p:sp>
        <p:nvSpPr>
          <p:cNvPr id="6" name="TextBox 5"/>
          <p:cNvSpPr txBox="1"/>
          <p:nvPr/>
        </p:nvSpPr>
        <p:spPr>
          <a:xfrm>
            <a:off x="3627154" y="2640063"/>
            <a:ext cx="1903069" cy="883832"/>
          </a:xfrm>
          <a:prstGeom prst="rect">
            <a:avLst/>
          </a:prstGeom>
          <a:noFill/>
        </p:spPr>
        <p:txBody>
          <a:bodyPr wrap="square" rtlCol="0">
            <a:spAutoFit/>
          </a:bodyPr>
          <a:lstStyle/>
          <a:p>
            <a:r>
              <a:rPr lang="en-AU" sz="1286" b="1" dirty="0">
                <a:solidFill>
                  <a:schemeClr val="accent6">
                    <a:lumMod val="75000"/>
                  </a:schemeClr>
                </a:solidFill>
              </a:rPr>
              <a:t>Closing the Gap between  Aboriginal lives and that of the general community. </a:t>
            </a:r>
          </a:p>
        </p:txBody>
      </p:sp>
      <p:sp>
        <p:nvSpPr>
          <p:cNvPr id="7" name="TextBox 6"/>
          <p:cNvSpPr txBox="1"/>
          <p:nvPr/>
        </p:nvSpPr>
        <p:spPr>
          <a:xfrm>
            <a:off x="5625584" y="2591815"/>
            <a:ext cx="2116942" cy="1279581"/>
          </a:xfrm>
          <a:prstGeom prst="rect">
            <a:avLst/>
          </a:prstGeom>
          <a:noFill/>
        </p:spPr>
        <p:txBody>
          <a:bodyPr wrap="square" rtlCol="0">
            <a:spAutoFit/>
          </a:bodyPr>
          <a:lstStyle/>
          <a:p>
            <a:r>
              <a:rPr lang="en-AU" sz="1286" b="1" dirty="0">
                <a:solidFill>
                  <a:schemeClr val="accent6">
                    <a:lumMod val="75000"/>
                  </a:schemeClr>
                </a:solidFill>
              </a:rPr>
              <a:t>Indigenous people die 10 years younger</a:t>
            </a:r>
          </a:p>
          <a:p>
            <a:endParaRPr lang="en-AU" sz="1286" b="1" dirty="0">
              <a:solidFill>
                <a:schemeClr val="accent6">
                  <a:lumMod val="75000"/>
                </a:schemeClr>
              </a:solidFill>
            </a:endParaRPr>
          </a:p>
          <a:p>
            <a:r>
              <a:rPr lang="en-AU" sz="1286" b="1" dirty="0">
                <a:solidFill>
                  <a:schemeClr val="accent6">
                    <a:lumMod val="75000"/>
                  </a:schemeClr>
                </a:solidFill>
              </a:rPr>
              <a:t>An Aboriginal man is 15 times more likely to be jailed</a:t>
            </a:r>
          </a:p>
        </p:txBody>
      </p:sp>
      <p:sp>
        <p:nvSpPr>
          <p:cNvPr id="8" name="TextBox 7"/>
          <p:cNvSpPr txBox="1"/>
          <p:nvPr/>
        </p:nvSpPr>
        <p:spPr>
          <a:xfrm>
            <a:off x="7953286" y="2606052"/>
            <a:ext cx="2514629" cy="1081706"/>
          </a:xfrm>
          <a:prstGeom prst="rect">
            <a:avLst/>
          </a:prstGeom>
          <a:noFill/>
        </p:spPr>
        <p:txBody>
          <a:bodyPr wrap="square" rtlCol="0">
            <a:spAutoFit/>
          </a:bodyPr>
          <a:lstStyle/>
          <a:p>
            <a:r>
              <a:rPr lang="en-AU" sz="1286" b="1" u="sng" dirty="0">
                <a:solidFill>
                  <a:schemeClr val="accent6">
                    <a:lumMod val="75000"/>
                  </a:schemeClr>
                </a:solidFill>
              </a:rPr>
              <a:t>www.smh.com.au/federal-politics/political-news/closing-the-gap-five-numbers-that-should-shame-australia-20160210-gmqlbl.html</a:t>
            </a:r>
            <a:endParaRPr lang="en-AU" sz="1286" b="1" dirty="0">
              <a:solidFill>
                <a:schemeClr val="accent6">
                  <a:lumMod val="75000"/>
                </a:schemeClr>
              </a:solidFill>
            </a:endParaRPr>
          </a:p>
        </p:txBody>
      </p:sp>
      <p:sp>
        <p:nvSpPr>
          <p:cNvPr id="9" name="TextBox 8"/>
          <p:cNvSpPr txBox="1"/>
          <p:nvPr/>
        </p:nvSpPr>
        <p:spPr>
          <a:xfrm>
            <a:off x="3987194" y="835788"/>
            <a:ext cx="771514" cy="488082"/>
          </a:xfrm>
          <a:prstGeom prst="rect">
            <a:avLst/>
          </a:prstGeom>
          <a:noFill/>
        </p:spPr>
        <p:txBody>
          <a:bodyPr wrap="square" rtlCol="0">
            <a:spAutoFit/>
          </a:bodyPr>
          <a:lstStyle/>
          <a:p>
            <a:r>
              <a:rPr lang="en-AU" sz="1286" b="1" dirty="0">
                <a:solidFill>
                  <a:schemeClr val="accent6">
                    <a:lumMod val="75000"/>
                  </a:schemeClr>
                </a:solidFill>
              </a:rPr>
              <a:t>1 in 5 adults</a:t>
            </a:r>
          </a:p>
        </p:txBody>
      </p:sp>
      <p:sp>
        <p:nvSpPr>
          <p:cNvPr id="10" name="TextBox 9"/>
          <p:cNvSpPr txBox="1"/>
          <p:nvPr/>
        </p:nvSpPr>
        <p:spPr>
          <a:xfrm>
            <a:off x="5439596" y="705370"/>
            <a:ext cx="1954503" cy="685957"/>
          </a:xfrm>
          <a:prstGeom prst="rect">
            <a:avLst/>
          </a:prstGeom>
          <a:noFill/>
        </p:spPr>
        <p:txBody>
          <a:bodyPr wrap="square" rtlCol="0">
            <a:spAutoFit/>
          </a:bodyPr>
          <a:lstStyle/>
          <a:p>
            <a:r>
              <a:rPr lang="en-AU" sz="1286" b="1" dirty="0">
                <a:solidFill>
                  <a:schemeClr val="accent6">
                    <a:lumMod val="75000"/>
                  </a:schemeClr>
                </a:solidFill>
              </a:rPr>
              <a:t>Will experience a mental health issue personally or in their family</a:t>
            </a:r>
          </a:p>
        </p:txBody>
      </p:sp>
      <p:sp>
        <p:nvSpPr>
          <p:cNvPr id="11" name="TextBox 10"/>
          <p:cNvSpPr txBox="1"/>
          <p:nvPr/>
        </p:nvSpPr>
        <p:spPr>
          <a:xfrm>
            <a:off x="7999068" y="904890"/>
            <a:ext cx="2514629" cy="488082"/>
          </a:xfrm>
          <a:prstGeom prst="rect">
            <a:avLst/>
          </a:prstGeom>
          <a:noFill/>
        </p:spPr>
        <p:txBody>
          <a:bodyPr wrap="square" rtlCol="0">
            <a:spAutoFit/>
          </a:bodyPr>
          <a:lstStyle/>
          <a:p>
            <a:r>
              <a:rPr lang="en-AU" sz="1286" b="1" dirty="0">
                <a:solidFill>
                  <a:schemeClr val="accent6">
                    <a:lumMod val="75000"/>
                  </a:schemeClr>
                </a:solidFill>
              </a:rPr>
              <a:t>Beyond Blue</a:t>
            </a:r>
          </a:p>
          <a:p>
            <a:r>
              <a:rPr lang="en-AU" sz="1286" b="1" u="sng" dirty="0">
                <a:solidFill>
                  <a:schemeClr val="accent6">
                    <a:lumMod val="75000"/>
                  </a:schemeClr>
                </a:solidFill>
              </a:rPr>
              <a:t>www.beyondblue.org.au</a:t>
            </a:r>
            <a:endParaRPr lang="en-AU" sz="1286" b="1" dirty="0">
              <a:solidFill>
                <a:schemeClr val="accent6">
                  <a:lumMod val="75000"/>
                </a:schemeClr>
              </a:solidFill>
            </a:endParaRPr>
          </a:p>
        </p:txBody>
      </p:sp>
      <p:sp>
        <p:nvSpPr>
          <p:cNvPr id="2" name="Title 1">
            <a:extLst>
              <a:ext uri="{FF2B5EF4-FFF2-40B4-BE49-F238E27FC236}">
                <a16:creationId xmlns:a16="http://schemas.microsoft.com/office/drawing/2014/main" id="{2E7F672A-1A79-4DD4-BC43-CC845CC1A86D}"/>
              </a:ext>
            </a:extLst>
          </p:cNvPr>
          <p:cNvSpPr>
            <a:spLocks noGrp="1"/>
          </p:cNvSpPr>
          <p:nvPr>
            <p:ph type="ctrTitle"/>
          </p:nvPr>
        </p:nvSpPr>
        <p:spPr/>
        <p:txBody>
          <a:bodyPr/>
          <a:lstStyle/>
          <a:p>
            <a:endParaRPr lang="en-AU" dirty="0"/>
          </a:p>
        </p:txBody>
      </p:sp>
      <p:sp>
        <p:nvSpPr>
          <p:cNvPr id="3" name="Subtitle 2">
            <a:extLst>
              <a:ext uri="{FF2B5EF4-FFF2-40B4-BE49-F238E27FC236}">
                <a16:creationId xmlns:a16="http://schemas.microsoft.com/office/drawing/2014/main" id="{4F777D2D-8D70-4B41-A1FA-777F3731BA83}"/>
              </a:ext>
            </a:extLst>
          </p:cNvPr>
          <p:cNvSpPr>
            <a:spLocks noGrp="1"/>
          </p:cNvSpPr>
          <p:nvPr>
            <p:ph type="subTitle" idx="1"/>
          </p:nvPr>
        </p:nvSpPr>
        <p:spPr/>
        <p:txBody>
          <a:bodyPr/>
          <a:lstStyle/>
          <a:p>
            <a:endParaRPr lang="en-AU" dirty="0"/>
          </a:p>
        </p:txBody>
      </p:sp>
    </p:spTree>
    <p:extLst>
      <p:ext uri="{BB962C8B-B14F-4D97-AF65-F5344CB8AC3E}">
        <p14:creationId xmlns:p14="http://schemas.microsoft.com/office/powerpoint/2010/main" val="30585320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ligious Studies Powerpoint Template_v2" id="{66C07C27-E384-4DE3-8EED-B510377D845A}" vid="{341B9700-8DCA-49DC-9010-B328F665D175}"/>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ligious Studies Powerpoint Template_v2" id="{66C07C27-E384-4DE3-8EED-B510377D845A}" vid="{EC8D171C-1A40-4766-942F-B4F2B6C71D2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79413594A83546BA42B6C6F078CC76" ma:contentTypeVersion="12" ma:contentTypeDescription="Create a new document." ma:contentTypeScope="" ma:versionID="cc1c0bd1ca1243684168f47105a34472">
  <xsd:schema xmlns:xsd="http://www.w3.org/2001/XMLSchema" xmlns:xs="http://www.w3.org/2001/XMLSchema" xmlns:p="http://schemas.microsoft.com/office/2006/metadata/properties" xmlns:ns2="2fa9b272-7406-4e46-a6f5-fd03470dbfcd" xmlns:ns3="6c476233-1a4c-4345-9bef-eba3c42b71db" targetNamespace="http://schemas.microsoft.com/office/2006/metadata/properties" ma:root="true" ma:fieldsID="4bbca0b2234860f829c60bc44d0138f3" ns2:_="" ns3:_="">
    <xsd:import namespace="2fa9b272-7406-4e46-a6f5-fd03470dbfcd"/>
    <xsd:import namespace="6c476233-1a4c-4345-9bef-eba3c42b71d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a9b272-7406-4e46-a6f5-fd03470dbf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c476233-1a4c-4345-9bef-eba3c42b71db"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09E4225-A499-4052-87AE-A027BB8E8CCF}"/>
</file>

<file path=customXml/itemProps2.xml><?xml version="1.0" encoding="utf-8"?>
<ds:datastoreItem xmlns:ds="http://schemas.openxmlformats.org/officeDocument/2006/customXml" ds:itemID="{F25A47D4-7744-46B2-AF2B-E99338F4BD47}"/>
</file>

<file path=customXml/itemProps3.xml><?xml version="1.0" encoding="utf-8"?>
<ds:datastoreItem xmlns:ds="http://schemas.openxmlformats.org/officeDocument/2006/customXml" ds:itemID="{F86C1227-0CF0-4FC4-9FE3-00E4D6949C3A}"/>
</file>

<file path=docProps/app.xml><?xml version="1.0" encoding="utf-8"?>
<Properties xmlns="http://schemas.openxmlformats.org/officeDocument/2006/extended-properties" xmlns:vt="http://schemas.openxmlformats.org/officeDocument/2006/docPropsVTypes">
  <Template>Religious Studies Powerpoint Template_v2</Template>
  <TotalTime>2</TotalTime>
  <Words>308</Words>
  <Application>Microsoft Office PowerPoint</Application>
  <PresentationFormat>Widescreen</PresentationFormat>
  <Paragraphs>41</Paragraphs>
  <Slides>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Century Gothic</vt:lpstr>
      <vt:lpstr>Trajan Pro</vt:lpstr>
      <vt:lpstr>Office Theme</vt:lpstr>
      <vt:lpstr>1_Office Theme</vt:lpstr>
      <vt:lpstr>Trauma Experiences in Australia</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Trauma Experiences in Australia</dc:title>
  <dc:creator>Penelope Russell</dc:creator>
  <cp:lastModifiedBy>Penelope Russell</cp:lastModifiedBy>
  <cp:revision>1</cp:revision>
  <dcterms:created xsi:type="dcterms:W3CDTF">2020-05-20T06:43:45Z</dcterms:created>
  <dcterms:modified xsi:type="dcterms:W3CDTF">2020-05-20T06:46:36Z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0x0101006879413594A83546BA42B6C6F078CC76</vt:lpwstr>
  </property>
</Properties>
</file>