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1" r:id="rId2"/>
  </p:sldMasterIdLst>
  <p:notesMasterIdLst>
    <p:notesMasterId r:id="rId19"/>
  </p:notesMasterIdLst>
  <p:sldIdLst>
    <p:sldId id="258" r:id="rId3"/>
    <p:sldId id="276" r:id="rId4"/>
    <p:sldId id="275" r:id="rId5"/>
    <p:sldId id="263" r:id="rId6"/>
    <p:sldId id="264" r:id="rId7"/>
    <p:sldId id="261" r:id="rId8"/>
    <p:sldId id="270" r:id="rId9"/>
    <p:sldId id="269" r:id="rId10"/>
    <p:sldId id="273" r:id="rId11"/>
    <p:sldId id="280" r:id="rId12"/>
    <p:sldId id="281" r:id="rId13"/>
    <p:sldId id="277" r:id="rId14"/>
    <p:sldId id="278" r:id="rId15"/>
    <p:sldId id="279" r:id="rId16"/>
    <p:sldId id="282"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135"/>
    <a:srgbClr val="001DF2"/>
    <a:srgbClr val="1C3F94"/>
    <a:srgbClr val="2238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37" autoAdjust="0"/>
    <p:restoredTop sz="76851" autoAdjust="0"/>
  </p:normalViewPr>
  <p:slideViewPr>
    <p:cSldViewPr snapToGrid="0" snapToObjects="1">
      <p:cViewPr varScale="1">
        <p:scale>
          <a:sx n="87" d="100"/>
          <a:sy n="87" d="100"/>
        </p:scale>
        <p:origin x="1386"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3.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890C9C-ED67-4CB4-A181-96BD0FB01A7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AU"/>
        </a:p>
      </dgm:t>
    </dgm:pt>
    <dgm:pt modelId="{0607B104-7A48-4B8F-BE08-F20EDF58C9FA}">
      <dgm:prSet phldrT="[Text]"/>
      <dgm:spPr/>
      <dgm:t>
        <a:bodyPr/>
        <a:lstStyle/>
        <a:p>
          <a:pPr algn="ctr"/>
          <a:r>
            <a:rPr lang="en-AU" dirty="0"/>
            <a:t>Jesus Christ</a:t>
          </a:r>
        </a:p>
      </dgm:t>
    </dgm:pt>
    <dgm:pt modelId="{C4A9A40B-7309-4D92-BA78-0B43694E0B69}" type="parTrans" cxnId="{712393BB-2B86-4597-83A7-6C707D6ECF45}">
      <dgm:prSet/>
      <dgm:spPr/>
      <dgm:t>
        <a:bodyPr/>
        <a:lstStyle/>
        <a:p>
          <a:pPr algn="ctr"/>
          <a:endParaRPr lang="en-AU"/>
        </a:p>
      </dgm:t>
    </dgm:pt>
    <dgm:pt modelId="{9C0D4DBC-145B-4E67-8135-386B8FD9EAA0}" type="sibTrans" cxnId="{712393BB-2B86-4597-83A7-6C707D6ECF45}">
      <dgm:prSet/>
      <dgm:spPr/>
      <dgm:t>
        <a:bodyPr/>
        <a:lstStyle/>
        <a:p>
          <a:pPr algn="ctr"/>
          <a:endParaRPr lang="en-AU"/>
        </a:p>
      </dgm:t>
    </dgm:pt>
    <dgm:pt modelId="{C2C43824-8786-4292-878B-D870C5C04270}">
      <dgm:prSet phldrT="[Text]" custT="1"/>
      <dgm:spPr/>
      <dgm:t>
        <a:bodyPr/>
        <a:lstStyle/>
        <a:p>
          <a:pPr algn="ctr"/>
          <a:r>
            <a:rPr lang="en-AU" sz="1400" b="1" dirty="0"/>
            <a:t>God's Character</a:t>
          </a:r>
        </a:p>
        <a:p>
          <a:pPr algn="ctr"/>
          <a:r>
            <a:rPr lang="en-AU" sz="1400" b="0" dirty="0"/>
            <a:t>God's justice, mercy and steadfast love are the backbone of his character.</a:t>
          </a:r>
        </a:p>
      </dgm:t>
    </dgm:pt>
    <dgm:pt modelId="{61E89094-1933-43EA-ABC5-AEFE22C78157}" type="parTrans" cxnId="{DA4EAF8C-AFC9-4B5E-8E41-31B7BC11990D}">
      <dgm:prSet/>
      <dgm:spPr/>
      <dgm:t>
        <a:bodyPr/>
        <a:lstStyle/>
        <a:p>
          <a:pPr algn="ctr"/>
          <a:endParaRPr lang="en-AU"/>
        </a:p>
      </dgm:t>
    </dgm:pt>
    <dgm:pt modelId="{8B92BC5E-5D91-43D1-A943-814AB722E4D3}" type="sibTrans" cxnId="{DA4EAF8C-AFC9-4B5E-8E41-31B7BC11990D}">
      <dgm:prSet/>
      <dgm:spPr/>
      <dgm:t>
        <a:bodyPr/>
        <a:lstStyle/>
        <a:p>
          <a:pPr algn="ctr"/>
          <a:endParaRPr lang="en-AU"/>
        </a:p>
      </dgm:t>
    </dgm:pt>
    <dgm:pt modelId="{CB912750-8FA0-486B-B77B-09BDC512D20F}">
      <dgm:prSet phldrT="[Text]" custT="1"/>
      <dgm:spPr/>
      <dgm:t>
        <a:bodyPr/>
        <a:lstStyle/>
        <a:p>
          <a:pPr algn="ctr"/>
          <a:r>
            <a:rPr lang="en-AU" sz="1400" b="1" dirty="0"/>
            <a:t>God's New Future</a:t>
          </a:r>
        </a:p>
        <a:p>
          <a:pPr algn="ctr"/>
          <a:r>
            <a:rPr lang="en-AU" sz="1400" dirty="0"/>
            <a:t>God’s eternal plan for the world.</a:t>
          </a:r>
        </a:p>
      </dgm:t>
    </dgm:pt>
    <dgm:pt modelId="{3D336A5C-E7C3-4D93-9B0D-C7A2EB013A5E}" type="parTrans" cxnId="{EA1B2882-0CB2-4584-8224-38B8EB35090E}">
      <dgm:prSet/>
      <dgm:spPr/>
      <dgm:t>
        <a:bodyPr/>
        <a:lstStyle/>
        <a:p>
          <a:pPr algn="ctr"/>
          <a:endParaRPr lang="en-AU"/>
        </a:p>
      </dgm:t>
    </dgm:pt>
    <dgm:pt modelId="{91B34EAC-F7A6-4605-B003-74D23D7CE717}" type="sibTrans" cxnId="{EA1B2882-0CB2-4584-8224-38B8EB35090E}">
      <dgm:prSet/>
      <dgm:spPr/>
      <dgm:t>
        <a:bodyPr/>
        <a:lstStyle/>
        <a:p>
          <a:pPr algn="ctr"/>
          <a:endParaRPr lang="en-AU"/>
        </a:p>
      </dgm:t>
    </dgm:pt>
    <dgm:pt modelId="{A7BD0AD3-FF2C-4C5D-8D48-E0719D38C7FB}">
      <dgm:prSet phldrT="[Text]" custT="1"/>
      <dgm:spPr/>
      <dgm:t>
        <a:bodyPr/>
        <a:lstStyle/>
        <a:p>
          <a:pPr algn="ctr"/>
          <a:r>
            <a:rPr lang="en-AU" sz="1400" b="1" dirty="0"/>
            <a:t>God's Commands</a:t>
          </a:r>
        </a:p>
        <a:p>
          <a:pPr algn="ctr"/>
          <a:r>
            <a:rPr lang="en-AU" sz="1400" dirty="0"/>
            <a:t>The things God has told us about what matters to him.</a:t>
          </a:r>
        </a:p>
      </dgm:t>
    </dgm:pt>
    <dgm:pt modelId="{D6C8A307-759C-40FE-A01D-47015A5258E8}" type="parTrans" cxnId="{F86BEC86-774C-49BB-A5B5-10403F88A749}">
      <dgm:prSet/>
      <dgm:spPr/>
      <dgm:t>
        <a:bodyPr/>
        <a:lstStyle/>
        <a:p>
          <a:pPr algn="ctr"/>
          <a:endParaRPr lang="en-AU"/>
        </a:p>
      </dgm:t>
    </dgm:pt>
    <dgm:pt modelId="{F46B5266-1BE1-4CA3-81C0-0ED7B4782761}" type="sibTrans" cxnId="{F86BEC86-774C-49BB-A5B5-10403F88A749}">
      <dgm:prSet/>
      <dgm:spPr/>
      <dgm:t>
        <a:bodyPr/>
        <a:lstStyle/>
        <a:p>
          <a:pPr algn="ctr"/>
          <a:endParaRPr lang="en-AU"/>
        </a:p>
      </dgm:t>
    </dgm:pt>
    <dgm:pt modelId="{7402ED0E-7A4E-482E-A79B-8A316EE917A9}">
      <dgm:prSet phldrT="[Text]" custT="1"/>
      <dgm:spPr/>
      <dgm:t>
        <a:bodyPr/>
        <a:lstStyle/>
        <a:p>
          <a:pPr algn="ctr"/>
          <a:r>
            <a:rPr lang="en-AU" sz="1400" b="1" dirty="0"/>
            <a:t>God's Creation</a:t>
          </a:r>
        </a:p>
        <a:p>
          <a:pPr algn="ctr"/>
          <a:r>
            <a:rPr lang="en-AU" sz="1400" b="0" dirty="0"/>
            <a:t>The world belongs to God because he made it.</a:t>
          </a:r>
        </a:p>
      </dgm:t>
    </dgm:pt>
    <dgm:pt modelId="{608BC3CE-A588-430D-9501-C69C39C19776}" type="parTrans" cxnId="{23D7F10C-36C3-4717-A006-FB71C3A42877}">
      <dgm:prSet/>
      <dgm:spPr/>
      <dgm:t>
        <a:bodyPr/>
        <a:lstStyle/>
        <a:p>
          <a:pPr algn="ctr"/>
          <a:endParaRPr lang="en-AU"/>
        </a:p>
      </dgm:t>
    </dgm:pt>
    <dgm:pt modelId="{488848DA-5D0B-4C73-9689-A95054A69DFF}" type="sibTrans" cxnId="{23D7F10C-36C3-4717-A006-FB71C3A42877}">
      <dgm:prSet/>
      <dgm:spPr/>
      <dgm:t>
        <a:bodyPr/>
        <a:lstStyle/>
        <a:p>
          <a:pPr algn="ctr"/>
          <a:endParaRPr lang="en-AU"/>
        </a:p>
      </dgm:t>
    </dgm:pt>
    <dgm:pt modelId="{B3DA05A1-F614-45E5-94CF-B2A22784DF46}" type="pres">
      <dgm:prSet presAssocID="{AB890C9C-ED67-4CB4-A181-96BD0FB01A74}" presName="cycle" presStyleCnt="0">
        <dgm:presLayoutVars>
          <dgm:chMax val="1"/>
          <dgm:dir/>
          <dgm:animLvl val="ctr"/>
          <dgm:resizeHandles val="exact"/>
        </dgm:presLayoutVars>
      </dgm:prSet>
      <dgm:spPr/>
    </dgm:pt>
    <dgm:pt modelId="{B9CCF6F8-7DA9-4FB2-B3D1-9A61FB98D4C5}" type="pres">
      <dgm:prSet presAssocID="{0607B104-7A48-4B8F-BE08-F20EDF58C9FA}" presName="centerShape" presStyleLbl="node0" presStyleIdx="0" presStyleCnt="1" custScaleX="162212" custScaleY="155819" custLinFactNeighborX="-121" custLinFactNeighborY="9744"/>
      <dgm:spPr/>
    </dgm:pt>
    <dgm:pt modelId="{C02BB889-FECB-47D9-9DF1-263775F7F34E}" type="pres">
      <dgm:prSet presAssocID="{61E89094-1933-43EA-ABC5-AEFE22C78157}" presName="Name9" presStyleLbl="parChTrans1D2" presStyleIdx="0" presStyleCnt="4"/>
      <dgm:spPr/>
    </dgm:pt>
    <dgm:pt modelId="{AA27056D-3CDD-42A2-A4D7-6F42A26317D2}" type="pres">
      <dgm:prSet presAssocID="{61E89094-1933-43EA-ABC5-AEFE22C78157}" presName="connTx" presStyleLbl="parChTrans1D2" presStyleIdx="0" presStyleCnt="4"/>
      <dgm:spPr/>
    </dgm:pt>
    <dgm:pt modelId="{9CD949C3-7CCA-44CF-87BF-4CFBACB3C905}" type="pres">
      <dgm:prSet presAssocID="{C2C43824-8786-4292-878B-D870C5C04270}" presName="node" presStyleLbl="node1" presStyleIdx="0" presStyleCnt="4" custScaleX="145553" custScaleY="140509" custRadScaleRad="111660" custRadScaleInc="-127330">
        <dgm:presLayoutVars>
          <dgm:bulletEnabled val="1"/>
        </dgm:presLayoutVars>
      </dgm:prSet>
      <dgm:spPr/>
    </dgm:pt>
    <dgm:pt modelId="{CD676664-165C-4463-A74D-4C908B8E2BC7}" type="pres">
      <dgm:prSet presAssocID="{3D336A5C-E7C3-4D93-9B0D-C7A2EB013A5E}" presName="Name9" presStyleLbl="parChTrans1D2" presStyleIdx="1" presStyleCnt="4"/>
      <dgm:spPr/>
    </dgm:pt>
    <dgm:pt modelId="{5A25865D-F41E-4626-9382-E18EDBF92548}" type="pres">
      <dgm:prSet presAssocID="{3D336A5C-E7C3-4D93-9B0D-C7A2EB013A5E}" presName="connTx" presStyleLbl="parChTrans1D2" presStyleIdx="1" presStyleCnt="4"/>
      <dgm:spPr/>
    </dgm:pt>
    <dgm:pt modelId="{9DE91832-E0B3-4673-83ED-77D639F539A4}" type="pres">
      <dgm:prSet presAssocID="{CB912750-8FA0-486B-B77B-09BDC512D20F}" presName="node" presStyleLbl="node1" presStyleIdx="1" presStyleCnt="4" custScaleX="144683" custScaleY="162730" custRadScaleRad="113497" custRadScaleInc="-83007">
        <dgm:presLayoutVars>
          <dgm:bulletEnabled val="1"/>
        </dgm:presLayoutVars>
      </dgm:prSet>
      <dgm:spPr/>
    </dgm:pt>
    <dgm:pt modelId="{5B548367-F4E5-46E3-B5FE-2047E32A98E0}" type="pres">
      <dgm:prSet presAssocID="{D6C8A307-759C-40FE-A01D-47015A5258E8}" presName="Name9" presStyleLbl="parChTrans1D2" presStyleIdx="2" presStyleCnt="4"/>
      <dgm:spPr/>
    </dgm:pt>
    <dgm:pt modelId="{C5E7CD95-23D0-47D8-AD71-6DFD83939C36}" type="pres">
      <dgm:prSet presAssocID="{D6C8A307-759C-40FE-A01D-47015A5258E8}" presName="connTx" presStyleLbl="parChTrans1D2" presStyleIdx="2" presStyleCnt="4"/>
      <dgm:spPr/>
    </dgm:pt>
    <dgm:pt modelId="{80BCAE39-87CD-458B-98F4-918C504C522B}" type="pres">
      <dgm:prSet presAssocID="{A7BD0AD3-FF2C-4C5D-8D48-E0719D38C7FB}" presName="node" presStyleLbl="node1" presStyleIdx="2" presStyleCnt="4" custScaleX="154150" custScaleY="165889" custRadScaleRad="146397" custRadScaleInc="-113024">
        <dgm:presLayoutVars>
          <dgm:bulletEnabled val="1"/>
        </dgm:presLayoutVars>
      </dgm:prSet>
      <dgm:spPr/>
    </dgm:pt>
    <dgm:pt modelId="{DE949B57-8FDD-4687-B912-8B5849C0E208}" type="pres">
      <dgm:prSet presAssocID="{608BC3CE-A588-430D-9501-C69C39C19776}" presName="Name9" presStyleLbl="parChTrans1D2" presStyleIdx="3" presStyleCnt="4"/>
      <dgm:spPr/>
    </dgm:pt>
    <dgm:pt modelId="{EB864EAB-BB68-4659-8A95-8D42F05847F0}" type="pres">
      <dgm:prSet presAssocID="{608BC3CE-A588-430D-9501-C69C39C19776}" presName="connTx" presStyleLbl="parChTrans1D2" presStyleIdx="3" presStyleCnt="4"/>
      <dgm:spPr/>
    </dgm:pt>
    <dgm:pt modelId="{48693D47-D920-4293-BC00-84189B39138C}" type="pres">
      <dgm:prSet presAssocID="{7402ED0E-7A4E-482E-A79B-8A316EE917A9}" presName="node" presStyleLbl="node1" presStyleIdx="3" presStyleCnt="4" custScaleX="144784" custScaleY="162086" custRadScaleRad="151068" custRadScaleInc="-78320">
        <dgm:presLayoutVars>
          <dgm:bulletEnabled val="1"/>
        </dgm:presLayoutVars>
      </dgm:prSet>
      <dgm:spPr/>
    </dgm:pt>
  </dgm:ptLst>
  <dgm:cxnLst>
    <dgm:cxn modelId="{23D7F10C-36C3-4717-A006-FB71C3A42877}" srcId="{0607B104-7A48-4B8F-BE08-F20EDF58C9FA}" destId="{7402ED0E-7A4E-482E-A79B-8A316EE917A9}" srcOrd="3" destOrd="0" parTransId="{608BC3CE-A588-430D-9501-C69C39C19776}" sibTransId="{488848DA-5D0B-4C73-9689-A95054A69DFF}"/>
    <dgm:cxn modelId="{7DA6E733-0878-4AEC-90EE-7D05A4E689E8}" type="presOf" srcId="{C2C43824-8786-4292-878B-D870C5C04270}" destId="{9CD949C3-7CCA-44CF-87BF-4CFBACB3C905}" srcOrd="0" destOrd="0" presId="urn:microsoft.com/office/officeart/2005/8/layout/radial1"/>
    <dgm:cxn modelId="{7FF41A34-3698-4526-AA93-DCF44BA580D2}" type="presOf" srcId="{61E89094-1933-43EA-ABC5-AEFE22C78157}" destId="{AA27056D-3CDD-42A2-A4D7-6F42A26317D2}" srcOrd="1" destOrd="0" presId="urn:microsoft.com/office/officeart/2005/8/layout/radial1"/>
    <dgm:cxn modelId="{8213CD3F-847C-4D58-A696-DDA30D31672D}" type="presOf" srcId="{D6C8A307-759C-40FE-A01D-47015A5258E8}" destId="{5B548367-F4E5-46E3-B5FE-2047E32A98E0}" srcOrd="0" destOrd="0" presId="urn:microsoft.com/office/officeart/2005/8/layout/radial1"/>
    <dgm:cxn modelId="{EA46B46B-CEAB-4693-8103-209D77E022C7}" type="presOf" srcId="{D6C8A307-759C-40FE-A01D-47015A5258E8}" destId="{C5E7CD95-23D0-47D8-AD71-6DFD83939C36}" srcOrd="1" destOrd="0" presId="urn:microsoft.com/office/officeart/2005/8/layout/radial1"/>
    <dgm:cxn modelId="{869AC350-0803-47B5-9EAC-82E28F3CE152}" type="presOf" srcId="{608BC3CE-A588-430D-9501-C69C39C19776}" destId="{EB864EAB-BB68-4659-8A95-8D42F05847F0}" srcOrd="1" destOrd="0" presId="urn:microsoft.com/office/officeart/2005/8/layout/radial1"/>
    <dgm:cxn modelId="{D1BCA77F-04CD-4103-80A6-7251F7041A3F}" type="presOf" srcId="{608BC3CE-A588-430D-9501-C69C39C19776}" destId="{DE949B57-8FDD-4687-B912-8B5849C0E208}" srcOrd="0" destOrd="0" presId="urn:microsoft.com/office/officeart/2005/8/layout/radial1"/>
    <dgm:cxn modelId="{EA1B2882-0CB2-4584-8224-38B8EB35090E}" srcId="{0607B104-7A48-4B8F-BE08-F20EDF58C9FA}" destId="{CB912750-8FA0-486B-B77B-09BDC512D20F}" srcOrd="1" destOrd="0" parTransId="{3D336A5C-E7C3-4D93-9B0D-C7A2EB013A5E}" sibTransId="{91B34EAC-F7A6-4605-B003-74D23D7CE717}"/>
    <dgm:cxn modelId="{A38DA885-57AD-422A-9F5D-97A39815E058}" type="presOf" srcId="{7402ED0E-7A4E-482E-A79B-8A316EE917A9}" destId="{48693D47-D920-4293-BC00-84189B39138C}" srcOrd="0" destOrd="0" presId="urn:microsoft.com/office/officeart/2005/8/layout/radial1"/>
    <dgm:cxn modelId="{F86BEC86-774C-49BB-A5B5-10403F88A749}" srcId="{0607B104-7A48-4B8F-BE08-F20EDF58C9FA}" destId="{A7BD0AD3-FF2C-4C5D-8D48-E0719D38C7FB}" srcOrd="2" destOrd="0" parTransId="{D6C8A307-759C-40FE-A01D-47015A5258E8}" sibTransId="{F46B5266-1BE1-4CA3-81C0-0ED7B4782761}"/>
    <dgm:cxn modelId="{E84CE78B-88C1-4C7D-8CB9-57CFAEF44A70}" type="presOf" srcId="{3D336A5C-E7C3-4D93-9B0D-C7A2EB013A5E}" destId="{5A25865D-F41E-4626-9382-E18EDBF92548}" srcOrd="1" destOrd="0" presId="urn:microsoft.com/office/officeart/2005/8/layout/radial1"/>
    <dgm:cxn modelId="{DA4EAF8C-AFC9-4B5E-8E41-31B7BC11990D}" srcId="{0607B104-7A48-4B8F-BE08-F20EDF58C9FA}" destId="{C2C43824-8786-4292-878B-D870C5C04270}" srcOrd="0" destOrd="0" parTransId="{61E89094-1933-43EA-ABC5-AEFE22C78157}" sibTransId="{8B92BC5E-5D91-43D1-A943-814AB722E4D3}"/>
    <dgm:cxn modelId="{60B6DF94-C9E1-4E29-823C-F000C31ED6EF}" type="presOf" srcId="{A7BD0AD3-FF2C-4C5D-8D48-E0719D38C7FB}" destId="{80BCAE39-87CD-458B-98F4-918C504C522B}" srcOrd="0" destOrd="0" presId="urn:microsoft.com/office/officeart/2005/8/layout/radial1"/>
    <dgm:cxn modelId="{6D7729AE-4BA1-4888-A53C-B2AA9C043638}" type="presOf" srcId="{61E89094-1933-43EA-ABC5-AEFE22C78157}" destId="{C02BB889-FECB-47D9-9DF1-263775F7F34E}" srcOrd="0" destOrd="0" presId="urn:microsoft.com/office/officeart/2005/8/layout/radial1"/>
    <dgm:cxn modelId="{712393BB-2B86-4597-83A7-6C707D6ECF45}" srcId="{AB890C9C-ED67-4CB4-A181-96BD0FB01A74}" destId="{0607B104-7A48-4B8F-BE08-F20EDF58C9FA}" srcOrd="0" destOrd="0" parTransId="{C4A9A40B-7309-4D92-BA78-0B43694E0B69}" sibTransId="{9C0D4DBC-145B-4E67-8135-386B8FD9EAA0}"/>
    <dgm:cxn modelId="{008785CE-DF7A-46B3-8ADF-ED10D9E3ACDE}" type="presOf" srcId="{3D336A5C-E7C3-4D93-9B0D-C7A2EB013A5E}" destId="{CD676664-165C-4463-A74D-4C908B8E2BC7}" srcOrd="0" destOrd="0" presId="urn:microsoft.com/office/officeart/2005/8/layout/radial1"/>
    <dgm:cxn modelId="{5BD0BFD5-1F98-4589-A982-0DD195F8B5FE}" type="presOf" srcId="{0607B104-7A48-4B8F-BE08-F20EDF58C9FA}" destId="{B9CCF6F8-7DA9-4FB2-B3D1-9A61FB98D4C5}" srcOrd="0" destOrd="0" presId="urn:microsoft.com/office/officeart/2005/8/layout/radial1"/>
    <dgm:cxn modelId="{8B6227E1-216B-465F-822F-8FDEC078B065}" type="presOf" srcId="{CB912750-8FA0-486B-B77B-09BDC512D20F}" destId="{9DE91832-E0B3-4673-83ED-77D639F539A4}" srcOrd="0" destOrd="0" presId="urn:microsoft.com/office/officeart/2005/8/layout/radial1"/>
    <dgm:cxn modelId="{A9FCD3F8-9E02-4ABE-82F1-E148DDE18D57}" type="presOf" srcId="{AB890C9C-ED67-4CB4-A181-96BD0FB01A74}" destId="{B3DA05A1-F614-45E5-94CF-B2A22784DF46}" srcOrd="0" destOrd="0" presId="urn:microsoft.com/office/officeart/2005/8/layout/radial1"/>
    <dgm:cxn modelId="{697305D9-C98A-42C1-9AF9-C3A818638DE6}" type="presParOf" srcId="{B3DA05A1-F614-45E5-94CF-B2A22784DF46}" destId="{B9CCF6F8-7DA9-4FB2-B3D1-9A61FB98D4C5}" srcOrd="0" destOrd="0" presId="urn:microsoft.com/office/officeart/2005/8/layout/radial1"/>
    <dgm:cxn modelId="{F03CC169-1AC2-41F6-8684-9C98E9EAABE9}" type="presParOf" srcId="{B3DA05A1-F614-45E5-94CF-B2A22784DF46}" destId="{C02BB889-FECB-47D9-9DF1-263775F7F34E}" srcOrd="1" destOrd="0" presId="urn:microsoft.com/office/officeart/2005/8/layout/radial1"/>
    <dgm:cxn modelId="{4FA7DFC7-BC99-4F46-AE12-C14171FFE5C5}" type="presParOf" srcId="{C02BB889-FECB-47D9-9DF1-263775F7F34E}" destId="{AA27056D-3CDD-42A2-A4D7-6F42A26317D2}" srcOrd="0" destOrd="0" presId="urn:microsoft.com/office/officeart/2005/8/layout/radial1"/>
    <dgm:cxn modelId="{B7AC8EAA-6F1D-4B96-9E4B-B7B89758EBA0}" type="presParOf" srcId="{B3DA05A1-F614-45E5-94CF-B2A22784DF46}" destId="{9CD949C3-7CCA-44CF-87BF-4CFBACB3C905}" srcOrd="2" destOrd="0" presId="urn:microsoft.com/office/officeart/2005/8/layout/radial1"/>
    <dgm:cxn modelId="{540EE550-02B3-4476-9038-17E5156C40F8}" type="presParOf" srcId="{B3DA05A1-F614-45E5-94CF-B2A22784DF46}" destId="{CD676664-165C-4463-A74D-4C908B8E2BC7}" srcOrd="3" destOrd="0" presId="urn:microsoft.com/office/officeart/2005/8/layout/radial1"/>
    <dgm:cxn modelId="{5E4837EB-8819-4566-B9E2-ADBB5FBEF057}" type="presParOf" srcId="{CD676664-165C-4463-A74D-4C908B8E2BC7}" destId="{5A25865D-F41E-4626-9382-E18EDBF92548}" srcOrd="0" destOrd="0" presId="urn:microsoft.com/office/officeart/2005/8/layout/radial1"/>
    <dgm:cxn modelId="{DAE33DED-7D57-4674-AAD3-2716B75F8A18}" type="presParOf" srcId="{B3DA05A1-F614-45E5-94CF-B2A22784DF46}" destId="{9DE91832-E0B3-4673-83ED-77D639F539A4}" srcOrd="4" destOrd="0" presId="urn:microsoft.com/office/officeart/2005/8/layout/radial1"/>
    <dgm:cxn modelId="{D6134505-E23C-41E4-A755-60EDB31A902A}" type="presParOf" srcId="{B3DA05A1-F614-45E5-94CF-B2A22784DF46}" destId="{5B548367-F4E5-46E3-B5FE-2047E32A98E0}" srcOrd="5" destOrd="0" presId="urn:microsoft.com/office/officeart/2005/8/layout/radial1"/>
    <dgm:cxn modelId="{DB522189-69B8-42AB-BEE4-BB6ABBC7EF6B}" type="presParOf" srcId="{5B548367-F4E5-46E3-B5FE-2047E32A98E0}" destId="{C5E7CD95-23D0-47D8-AD71-6DFD83939C36}" srcOrd="0" destOrd="0" presId="urn:microsoft.com/office/officeart/2005/8/layout/radial1"/>
    <dgm:cxn modelId="{CE24CEC2-F5CB-4E3C-81B7-E2FA50BC1253}" type="presParOf" srcId="{B3DA05A1-F614-45E5-94CF-B2A22784DF46}" destId="{80BCAE39-87CD-458B-98F4-918C504C522B}" srcOrd="6" destOrd="0" presId="urn:microsoft.com/office/officeart/2005/8/layout/radial1"/>
    <dgm:cxn modelId="{9E30199E-502C-4B04-A3AA-FB45FDE562FD}" type="presParOf" srcId="{B3DA05A1-F614-45E5-94CF-B2A22784DF46}" destId="{DE949B57-8FDD-4687-B912-8B5849C0E208}" srcOrd="7" destOrd="0" presId="urn:microsoft.com/office/officeart/2005/8/layout/radial1"/>
    <dgm:cxn modelId="{312DCA8E-A8ED-448F-A8B9-6546C1DB8437}" type="presParOf" srcId="{DE949B57-8FDD-4687-B912-8B5849C0E208}" destId="{EB864EAB-BB68-4659-8A95-8D42F05847F0}" srcOrd="0" destOrd="0" presId="urn:microsoft.com/office/officeart/2005/8/layout/radial1"/>
    <dgm:cxn modelId="{9C01F3FF-664E-491F-BC5B-A452D7B02C02}" type="presParOf" srcId="{B3DA05A1-F614-45E5-94CF-B2A22784DF46}" destId="{48693D47-D920-4293-BC00-84189B39138C}"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CF6F8-7DA9-4FB2-B3D1-9A61FB98D4C5}">
      <dsp:nvSpPr>
        <dsp:cNvPr id="0" name=""/>
        <dsp:cNvSpPr/>
      </dsp:nvSpPr>
      <dsp:spPr>
        <a:xfrm>
          <a:off x="1928809" y="1785968"/>
          <a:ext cx="2361269" cy="22682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marL="0" lvl="0" indent="0" algn="ctr" defTabSz="2355850">
            <a:lnSpc>
              <a:spcPct val="90000"/>
            </a:lnSpc>
            <a:spcBef>
              <a:spcPct val="0"/>
            </a:spcBef>
            <a:spcAft>
              <a:spcPct val="35000"/>
            </a:spcAft>
            <a:buNone/>
          </a:pPr>
          <a:r>
            <a:rPr lang="en-AU" sz="5300" kern="1200" dirty="0"/>
            <a:t>Jesus Christ</a:t>
          </a:r>
        </a:p>
      </dsp:txBody>
      <dsp:txXfrm>
        <a:off x="2274609" y="2118139"/>
        <a:ext cx="1669669" cy="1603866"/>
      </dsp:txXfrm>
    </dsp:sp>
    <dsp:sp modelId="{C02BB889-FECB-47D9-9DF1-263775F7F34E}">
      <dsp:nvSpPr>
        <dsp:cNvPr id="0" name=""/>
        <dsp:cNvSpPr/>
      </dsp:nvSpPr>
      <dsp:spPr>
        <a:xfrm rot="13225109">
          <a:off x="2112889" y="2105040"/>
          <a:ext cx="128446" cy="42075"/>
        </a:xfrm>
        <a:custGeom>
          <a:avLst/>
          <a:gdLst/>
          <a:ahLst/>
          <a:cxnLst/>
          <a:rect l="0" t="0" r="0" b="0"/>
          <a:pathLst>
            <a:path>
              <a:moveTo>
                <a:pt x="0" y="21037"/>
              </a:moveTo>
              <a:lnTo>
                <a:pt x="128446" y="210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rot="10800000">
        <a:off x="2173901" y="2122866"/>
        <a:ext cx="6422" cy="6422"/>
      </dsp:txXfrm>
    </dsp:sp>
    <dsp:sp modelId="{9CD949C3-7CCA-44CF-87BF-4CFBACB3C905}">
      <dsp:nvSpPr>
        <dsp:cNvPr id="0" name=""/>
        <dsp:cNvSpPr/>
      </dsp:nvSpPr>
      <dsp:spPr>
        <a:xfrm>
          <a:off x="274403" y="385211"/>
          <a:ext cx="2118769" cy="20453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b="1" kern="1200" dirty="0"/>
            <a:t>God's Character</a:t>
          </a:r>
        </a:p>
        <a:p>
          <a:pPr marL="0" lvl="0" indent="0" algn="ctr" defTabSz="622300">
            <a:lnSpc>
              <a:spcPct val="90000"/>
            </a:lnSpc>
            <a:spcBef>
              <a:spcPct val="0"/>
            </a:spcBef>
            <a:spcAft>
              <a:spcPct val="35000"/>
            </a:spcAft>
            <a:buNone/>
          </a:pPr>
          <a:r>
            <a:rPr lang="en-AU" sz="1400" b="0" kern="1200" dirty="0"/>
            <a:t>God's justice, mercy and steadfast love are the backbone of his character.</a:t>
          </a:r>
        </a:p>
      </dsp:txBody>
      <dsp:txXfrm>
        <a:off x="584690" y="684745"/>
        <a:ext cx="1498195" cy="1446277"/>
      </dsp:txXfrm>
    </dsp:sp>
    <dsp:sp modelId="{CD676664-165C-4463-A74D-4C908B8E2BC7}">
      <dsp:nvSpPr>
        <dsp:cNvPr id="0" name=""/>
        <dsp:cNvSpPr/>
      </dsp:nvSpPr>
      <dsp:spPr>
        <a:xfrm rot="18940611">
          <a:off x="3919243" y="2046079"/>
          <a:ext cx="127100" cy="42075"/>
        </a:xfrm>
        <a:custGeom>
          <a:avLst/>
          <a:gdLst/>
          <a:ahLst/>
          <a:cxnLst/>
          <a:rect l="0" t="0" r="0" b="0"/>
          <a:pathLst>
            <a:path>
              <a:moveTo>
                <a:pt x="0" y="21037"/>
              </a:moveTo>
              <a:lnTo>
                <a:pt x="127100" y="210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3979616" y="2063939"/>
        <a:ext cx="6355" cy="6355"/>
      </dsp:txXfrm>
    </dsp:sp>
    <dsp:sp modelId="{9DE91832-E0B3-4673-83ED-77D639F539A4}">
      <dsp:nvSpPr>
        <dsp:cNvPr id="0" name=""/>
        <dsp:cNvSpPr/>
      </dsp:nvSpPr>
      <dsp:spPr>
        <a:xfrm>
          <a:off x="3770328" y="61753"/>
          <a:ext cx="2106104" cy="23688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b="1" kern="1200" dirty="0"/>
            <a:t>God's New Future</a:t>
          </a:r>
        </a:p>
        <a:p>
          <a:pPr marL="0" lvl="0" indent="0" algn="ctr" defTabSz="622300">
            <a:lnSpc>
              <a:spcPct val="90000"/>
            </a:lnSpc>
            <a:spcBef>
              <a:spcPct val="0"/>
            </a:spcBef>
            <a:spcAft>
              <a:spcPct val="35000"/>
            </a:spcAft>
            <a:buNone/>
          </a:pPr>
          <a:r>
            <a:rPr lang="en-AU" sz="1400" kern="1200" dirty="0"/>
            <a:t>God’s eternal plan for the world.</a:t>
          </a:r>
        </a:p>
      </dsp:txBody>
      <dsp:txXfrm>
        <a:off x="4078760" y="408657"/>
        <a:ext cx="1489240" cy="1675001"/>
      </dsp:txXfrm>
    </dsp:sp>
    <dsp:sp modelId="{5B548367-F4E5-46E3-B5FE-2047E32A98E0}">
      <dsp:nvSpPr>
        <dsp:cNvPr id="0" name=""/>
        <dsp:cNvSpPr/>
      </dsp:nvSpPr>
      <dsp:spPr>
        <a:xfrm rot="2081432">
          <a:off x="4057092" y="3594741"/>
          <a:ext cx="114867" cy="42075"/>
        </a:xfrm>
        <a:custGeom>
          <a:avLst/>
          <a:gdLst/>
          <a:ahLst/>
          <a:cxnLst/>
          <a:rect l="0" t="0" r="0" b="0"/>
          <a:pathLst>
            <a:path>
              <a:moveTo>
                <a:pt x="0" y="21037"/>
              </a:moveTo>
              <a:lnTo>
                <a:pt x="114867" y="210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4111654" y="3612907"/>
        <a:ext cx="5743" cy="5743"/>
      </dsp:txXfrm>
    </dsp:sp>
    <dsp:sp modelId="{80BCAE39-87CD-458B-98F4-918C504C522B}">
      <dsp:nvSpPr>
        <dsp:cNvPr id="0" name=""/>
        <dsp:cNvSpPr/>
      </dsp:nvSpPr>
      <dsp:spPr>
        <a:xfrm>
          <a:off x="3983409" y="3094230"/>
          <a:ext cx="2243913" cy="2414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b="1" kern="1200" dirty="0"/>
            <a:t>God's Commands</a:t>
          </a:r>
        </a:p>
        <a:p>
          <a:pPr marL="0" lvl="0" indent="0" algn="ctr" defTabSz="622300">
            <a:lnSpc>
              <a:spcPct val="90000"/>
            </a:lnSpc>
            <a:spcBef>
              <a:spcPct val="0"/>
            </a:spcBef>
            <a:spcAft>
              <a:spcPct val="35000"/>
            </a:spcAft>
            <a:buNone/>
          </a:pPr>
          <a:r>
            <a:rPr lang="en-AU" sz="1400" kern="1200" dirty="0"/>
            <a:t>The things God has told us about what matters to him.</a:t>
          </a:r>
        </a:p>
      </dsp:txBody>
      <dsp:txXfrm>
        <a:off x="4312022" y="3447868"/>
        <a:ext cx="1586687" cy="1707518"/>
      </dsp:txXfrm>
    </dsp:sp>
    <dsp:sp modelId="{DE949B57-8FDD-4687-B912-8B5849C0E208}">
      <dsp:nvSpPr>
        <dsp:cNvPr id="0" name=""/>
        <dsp:cNvSpPr/>
      </dsp:nvSpPr>
      <dsp:spPr>
        <a:xfrm rot="9000266">
          <a:off x="1982116" y="3514096"/>
          <a:ext cx="123637" cy="42075"/>
        </a:xfrm>
        <a:custGeom>
          <a:avLst/>
          <a:gdLst/>
          <a:ahLst/>
          <a:cxnLst/>
          <a:rect l="0" t="0" r="0" b="0"/>
          <a:pathLst>
            <a:path>
              <a:moveTo>
                <a:pt x="0" y="21037"/>
              </a:moveTo>
              <a:lnTo>
                <a:pt x="123637" y="210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rot="10800000">
        <a:off x="2040844" y="3532043"/>
        <a:ext cx="6181" cy="6181"/>
      </dsp:txXfrm>
    </dsp:sp>
    <dsp:sp modelId="{48693D47-D920-4293-BC00-84189B39138C}">
      <dsp:nvSpPr>
        <dsp:cNvPr id="0" name=""/>
        <dsp:cNvSpPr/>
      </dsp:nvSpPr>
      <dsp:spPr>
        <a:xfrm>
          <a:off x="0" y="2926977"/>
          <a:ext cx="2107575" cy="23594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b="1" kern="1200" dirty="0"/>
            <a:t>God's Creation</a:t>
          </a:r>
        </a:p>
        <a:p>
          <a:pPr marL="0" lvl="0" indent="0" algn="ctr" defTabSz="622300">
            <a:lnSpc>
              <a:spcPct val="90000"/>
            </a:lnSpc>
            <a:spcBef>
              <a:spcPct val="0"/>
            </a:spcBef>
            <a:spcAft>
              <a:spcPct val="35000"/>
            </a:spcAft>
            <a:buNone/>
          </a:pPr>
          <a:r>
            <a:rPr lang="en-AU" sz="1400" b="0" kern="1200" dirty="0"/>
            <a:t>The world belongs to God because he made it.</a:t>
          </a:r>
        </a:p>
      </dsp:txBody>
      <dsp:txXfrm>
        <a:off x="308647" y="3272508"/>
        <a:ext cx="1490281" cy="166837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4563A-93A6-4534-A0E4-59849E447102}" type="datetimeFigureOut">
              <a:rPr lang="en-AU" smtClean="0"/>
              <a:t>26/05/2020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461F31-FE41-4879-A8BF-5FFEF4E7E342}" type="slidenum">
              <a:rPr lang="en-AU" smtClean="0"/>
              <a:t>‹#›</a:t>
            </a:fld>
            <a:endParaRPr lang="en-AU"/>
          </a:p>
        </p:txBody>
      </p:sp>
    </p:spTree>
    <p:extLst>
      <p:ext uri="{BB962C8B-B14F-4D97-AF65-F5344CB8AC3E}">
        <p14:creationId xmlns:p14="http://schemas.microsoft.com/office/powerpoint/2010/main" val="2637777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 world view is a person’s way of understanding, experiencing and responding to the world. It can be described as an approach to life. This includes how a person understands their own place in the world. A person’s world view is likely to influence and be influenced by their beliefs, values, behaviours, experiences, identities and commitments. </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43976670-253A-4D6A-974A-99012094B983}" type="slidenum">
              <a:rPr lang="en-US" smtClean="0"/>
              <a:t>4</a:t>
            </a:fld>
            <a:endParaRPr lang="en-US"/>
          </a:p>
        </p:txBody>
      </p:sp>
    </p:spTree>
    <p:extLst>
      <p:ext uri="{BB962C8B-B14F-4D97-AF65-F5344CB8AC3E}">
        <p14:creationId xmlns:p14="http://schemas.microsoft.com/office/powerpoint/2010/main" val="2036754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need to print this out depending on the size of </a:t>
            </a:r>
            <a:r>
              <a:rPr lang="en-US"/>
              <a:t>your screen. </a:t>
            </a:r>
            <a:endParaRPr lang="en-US" dirty="0"/>
          </a:p>
        </p:txBody>
      </p:sp>
      <p:sp>
        <p:nvSpPr>
          <p:cNvPr id="4" name="Slide Number Placeholder 3"/>
          <p:cNvSpPr>
            <a:spLocks noGrp="1"/>
          </p:cNvSpPr>
          <p:nvPr>
            <p:ph type="sldNum" sz="quarter" idx="10"/>
          </p:nvPr>
        </p:nvSpPr>
        <p:spPr/>
        <p:txBody>
          <a:bodyPr/>
          <a:lstStyle/>
          <a:p>
            <a:fld id="{43976670-253A-4D6A-974A-99012094B983}" type="slidenum">
              <a:rPr lang="en-US" smtClean="0"/>
              <a:t>6</a:t>
            </a:fld>
            <a:endParaRPr lang="en-US"/>
          </a:p>
        </p:txBody>
      </p:sp>
    </p:spTree>
    <p:extLst>
      <p:ext uri="{BB962C8B-B14F-4D97-AF65-F5344CB8AC3E}">
        <p14:creationId xmlns:p14="http://schemas.microsoft.com/office/powerpoint/2010/main" val="3351257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**TEACHER NOTES**</a:t>
            </a: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How do Christian’s make ethical decisions?</a:t>
            </a: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DEONTOLOGY </a:t>
            </a:r>
            <a:r>
              <a:rPr lang="en-AU" sz="1200" kern="1200" dirty="0">
                <a:solidFill>
                  <a:schemeClr val="tx1"/>
                </a:solidFill>
                <a:effectLst/>
                <a:latin typeface="+mn-lt"/>
                <a:ea typeface="+mn-ea"/>
                <a:cs typeface="+mn-cs"/>
              </a:rPr>
              <a:t>– following rules?</a:t>
            </a:r>
          </a:p>
          <a:p>
            <a:r>
              <a:rPr lang="en-AU" sz="1200" b="1" kern="1200" dirty="0">
                <a:solidFill>
                  <a:schemeClr val="tx1"/>
                </a:solidFill>
                <a:effectLst/>
                <a:latin typeface="+mn-lt"/>
                <a:ea typeface="+mn-ea"/>
                <a:cs typeface="+mn-cs"/>
              </a:rPr>
              <a:t>CONSEQUENTIALISM</a:t>
            </a:r>
            <a:r>
              <a:rPr lang="en-AU" sz="1200" kern="1200" dirty="0">
                <a:solidFill>
                  <a:schemeClr val="tx1"/>
                </a:solidFill>
                <a:effectLst/>
                <a:latin typeface="+mn-lt"/>
                <a:ea typeface="+mn-ea"/>
                <a:cs typeface="+mn-cs"/>
              </a:rPr>
              <a:t> – looking at the consequences for ourselves and others?</a:t>
            </a:r>
          </a:p>
          <a:p>
            <a:r>
              <a:rPr lang="en-AU" sz="1200" b="1" kern="1200" dirty="0">
                <a:solidFill>
                  <a:schemeClr val="tx1"/>
                </a:solidFill>
                <a:effectLst/>
                <a:latin typeface="+mn-lt"/>
                <a:ea typeface="+mn-ea"/>
                <a:cs typeface="+mn-cs"/>
              </a:rPr>
              <a:t>CHARACTER ETHICS </a:t>
            </a:r>
            <a:r>
              <a:rPr lang="en-AU" sz="1200" kern="1200" dirty="0">
                <a:solidFill>
                  <a:schemeClr val="tx1"/>
                </a:solidFill>
                <a:effectLst/>
                <a:latin typeface="+mn-lt"/>
                <a:ea typeface="+mn-ea"/>
                <a:cs typeface="+mn-cs"/>
              </a:rPr>
              <a:t>– trying to be a good person and act in a loving way?</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In some ways the answer is </a:t>
            </a:r>
            <a:r>
              <a:rPr lang="en-AU" sz="1200" i="1" kern="1200" dirty="0">
                <a:solidFill>
                  <a:schemeClr val="tx1"/>
                </a:solidFill>
                <a:effectLst/>
                <a:latin typeface="+mn-lt"/>
                <a:ea typeface="+mn-ea"/>
                <a:cs typeface="+mn-cs"/>
              </a:rPr>
              <a:t>yes</a:t>
            </a:r>
            <a:r>
              <a:rPr lang="en-AU" sz="1200" kern="1200" dirty="0">
                <a:solidFill>
                  <a:schemeClr val="tx1"/>
                </a:solidFill>
                <a:effectLst/>
                <a:latin typeface="+mn-lt"/>
                <a:ea typeface="+mn-ea"/>
                <a:cs typeface="+mn-cs"/>
              </a:rPr>
              <a:t> to all three, but to truly answer the question we need to step back and see a much bigger picture…</a:t>
            </a:r>
          </a:p>
          <a:p>
            <a:r>
              <a:rPr lang="en-AU" sz="1200" kern="1200" dirty="0">
                <a:solidFill>
                  <a:schemeClr val="tx1"/>
                </a:solidFill>
                <a:effectLst/>
                <a:latin typeface="+mn-lt"/>
                <a:ea typeface="+mn-ea"/>
                <a:cs typeface="+mn-cs"/>
              </a:rPr>
              <a:t> </a:t>
            </a:r>
          </a:p>
          <a:p>
            <a:r>
              <a:rPr lang="en-AU" sz="1200" b="1" kern="1200" cap="small" dirty="0">
                <a:solidFill>
                  <a:schemeClr val="tx1"/>
                </a:solidFill>
                <a:effectLst/>
                <a:latin typeface="+mn-lt"/>
                <a:ea typeface="+mn-ea"/>
                <a:cs typeface="+mn-cs"/>
              </a:rPr>
              <a:t>1. ETHICS COME FROM JESUS…</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Christians believe that </a:t>
            </a:r>
            <a:r>
              <a:rPr lang="en-AU" sz="1200" b="1" kern="1200" dirty="0">
                <a:solidFill>
                  <a:schemeClr val="tx1"/>
                </a:solidFill>
                <a:effectLst/>
                <a:latin typeface="+mn-lt"/>
                <a:ea typeface="+mn-ea"/>
                <a:cs typeface="+mn-cs"/>
              </a:rPr>
              <a:t>Jesus is God’s Word</a:t>
            </a:r>
            <a:r>
              <a:rPr lang="en-AU" sz="1200" kern="1200" dirty="0">
                <a:solidFill>
                  <a:schemeClr val="tx1"/>
                </a:solidFill>
                <a:effectLst/>
                <a:latin typeface="+mn-lt"/>
                <a:ea typeface="+mn-ea"/>
                <a:cs typeface="+mn-cs"/>
              </a:rPr>
              <a:t> as a human being (John 1:14), and believe that a truly Christian approach to ethics should be modelled on his example, but what that actually means for the way they interpret and understand particular parts of the Bible may differ. </a:t>
            </a:r>
          </a:p>
          <a:p>
            <a:r>
              <a:rPr lang="en-AU" sz="1200" kern="1200" dirty="0">
                <a:solidFill>
                  <a:schemeClr val="tx1"/>
                </a:solidFill>
                <a:effectLst/>
                <a:latin typeface="+mn-lt"/>
                <a:ea typeface="+mn-ea"/>
                <a:cs typeface="+mn-cs"/>
              </a:rPr>
              <a:t> </a:t>
            </a:r>
          </a:p>
          <a:p>
            <a:r>
              <a:rPr lang="en-AU" sz="1200" kern="1200" cap="small" dirty="0">
                <a:solidFill>
                  <a:schemeClr val="tx1"/>
                </a:solidFill>
                <a:effectLst/>
                <a:latin typeface="+mn-lt"/>
                <a:ea typeface="+mn-ea"/>
                <a:cs typeface="+mn-cs"/>
              </a:rPr>
              <a:t>…BUT SOMETIMES THE OLD TESTAMENT SEEMS TO CONFLICT WITH JESUS’ ATTITUDES AND VALUES!</a:t>
            </a:r>
            <a:endParaRPr lang="en-AU" sz="1200" kern="1200" dirty="0">
              <a:solidFill>
                <a:schemeClr val="tx1"/>
              </a:solidFill>
              <a:effectLst/>
              <a:latin typeface="+mn-lt"/>
              <a:ea typeface="+mn-ea"/>
              <a:cs typeface="+mn-cs"/>
            </a:endParaRPr>
          </a:p>
          <a:p>
            <a:r>
              <a:rPr lang="en-AU" sz="1200" kern="1200" cap="small"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So how important are Old Testament rules, and what happens when these ideas do seem to conflict with the teaching and example of Jesus? What are Christians supposed to do? How can ethics come from Jesus if parts of the Bible that predate him also contribute to our understanding of what matters to God?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The big story of the Bible helps us answer this question, because the way God has shown himself and his values to human beings throughout history has been to interact with people’s real lives - our human story.</a:t>
            </a:r>
          </a:p>
          <a:p>
            <a:r>
              <a:rPr lang="en-AU" sz="1200" b="1" kern="1200" cap="small"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b="1" kern="1200" cap="small" dirty="0">
                <a:solidFill>
                  <a:schemeClr val="tx1"/>
                </a:solidFill>
                <a:effectLst/>
                <a:latin typeface="+mn-lt"/>
                <a:ea typeface="+mn-ea"/>
                <a:cs typeface="+mn-cs"/>
              </a:rPr>
              <a:t> 2. THE STORY ARC OF THE BIBLE</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Each book of the Bible is like an individual episode, with its own details, plots and themes, but the books add together to create an overall plot:</a:t>
            </a:r>
          </a:p>
          <a:p>
            <a:r>
              <a:rPr lang="en-AU" sz="1200" kern="1200" dirty="0">
                <a:solidFill>
                  <a:schemeClr val="tx1"/>
                </a:solidFill>
                <a:effectLst/>
                <a:latin typeface="+mn-lt"/>
                <a:ea typeface="+mn-ea"/>
                <a:cs typeface="+mn-cs"/>
              </a:rPr>
              <a:t> </a:t>
            </a:r>
          </a:p>
          <a:p>
            <a:r>
              <a:rPr lang="en-AU" sz="1200" b="1" kern="1200" dirty="0">
                <a:solidFill>
                  <a:schemeClr val="tx1"/>
                </a:solidFill>
                <a:effectLst/>
                <a:latin typeface="+mn-lt"/>
                <a:ea typeface="+mn-ea"/>
                <a:cs typeface="+mn-cs"/>
              </a:rPr>
              <a:t>1.</a:t>
            </a:r>
            <a:r>
              <a:rPr lang="en-AU" sz="1200" kern="1200" dirty="0">
                <a:solidFill>
                  <a:schemeClr val="tx1"/>
                </a:solidFill>
                <a:effectLst/>
                <a:latin typeface="+mn-lt"/>
                <a:ea typeface="+mn-ea"/>
                <a:cs typeface="+mn-cs"/>
              </a:rPr>
              <a:t> God creates the world and has a perfect vision for it</a:t>
            </a:r>
          </a:p>
          <a:p>
            <a:r>
              <a:rPr lang="en-AU" sz="1200" kern="1200" dirty="0">
                <a:solidFill>
                  <a:schemeClr val="tx1"/>
                </a:solidFill>
                <a:effectLst/>
                <a:latin typeface="+mn-lt"/>
                <a:ea typeface="+mn-ea"/>
                <a:cs typeface="+mn-cs"/>
              </a:rPr>
              <a:t> </a:t>
            </a:r>
          </a:p>
          <a:p>
            <a:r>
              <a:rPr lang="en-AU" sz="1200" b="1" kern="1200" dirty="0">
                <a:solidFill>
                  <a:schemeClr val="tx1"/>
                </a:solidFill>
                <a:effectLst/>
                <a:latin typeface="+mn-lt"/>
                <a:ea typeface="+mn-ea"/>
                <a:cs typeface="+mn-cs"/>
              </a:rPr>
              <a:t>2.</a:t>
            </a:r>
            <a:r>
              <a:rPr lang="en-AU" sz="1200" kern="1200" dirty="0">
                <a:solidFill>
                  <a:schemeClr val="tx1"/>
                </a:solidFill>
                <a:effectLst/>
                <a:latin typeface="+mn-lt"/>
                <a:ea typeface="+mn-ea"/>
                <a:cs typeface="+mn-cs"/>
              </a:rPr>
              <a:t> People reject God’s vision, distort society and wreck the environment</a:t>
            </a:r>
          </a:p>
          <a:p>
            <a:r>
              <a:rPr lang="en-AU" sz="1200" kern="1200" dirty="0">
                <a:solidFill>
                  <a:schemeClr val="tx1"/>
                </a:solidFill>
                <a:effectLst/>
                <a:latin typeface="+mn-lt"/>
                <a:ea typeface="+mn-ea"/>
                <a:cs typeface="+mn-cs"/>
              </a:rPr>
              <a:t> </a:t>
            </a:r>
          </a:p>
          <a:p>
            <a:r>
              <a:rPr lang="en-AU" sz="1200" b="1" kern="1200" dirty="0">
                <a:solidFill>
                  <a:schemeClr val="tx1"/>
                </a:solidFill>
                <a:effectLst/>
                <a:latin typeface="+mn-lt"/>
                <a:ea typeface="+mn-ea"/>
                <a:cs typeface="+mn-cs"/>
              </a:rPr>
              <a:t>3.</a:t>
            </a:r>
            <a:r>
              <a:rPr lang="en-AU" sz="1200" kern="1200" dirty="0">
                <a:solidFill>
                  <a:schemeClr val="tx1"/>
                </a:solidFill>
                <a:effectLst/>
                <a:latin typeface="+mn-lt"/>
                <a:ea typeface="+mn-ea"/>
                <a:cs typeface="+mn-cs"/>
              </a:rPr>
              <a:t> God commits to rescuing the world, beginning with one group of people - the nation of Israel. They are to live out their special relationship with God so that all the nations will eventually come to know and love him as well. </a:t>
            </a:r>
          </a:p>
          <a:p>
            <a:r>
              <a:rPr lang="en-AU" sz="1200" kern="1200" dirty="0">
                <a:solidFill>
                  <a:schemeClr val="tx1"/>
                </a:solidFill>
                <a:effectLst/>
                <a:latin typeface="+mn-lt"/>
                <a:ea typeface="+mn-ea"/>
                <a:cs typeface="+mn-cs"/>
              </a:rPr>
              <a:t> </a:t>
            </a:r>
          </a:p>
          <a:p>
            <a:r>
              <a:rPr lang="en-AU" sz="1200" b="1" kern="1200" dirty="0">
                <a:solidFill>
                  <a:schemeClr val="tx1"/>
                </a:solidFill>
                <a:effectLst/>
                <a:latin typeface="+mn-lt"/>
                <a:ea typeface="+mn-ea"/>
                <a:cs typeface="+mn-cs"/>
              </a:rPr>
              <a:t>4.</a:t>
            </a:r>
            <a:r>
              <a:rPr lang="en-AU" sz="1200" kern="1200" dirty="0">
                <a:solidFill>
                  <a:schemeClr val="tx1"/>
                </a:solidFill>
                <a:effectLst/>
                <a:latin typeface="+mn-lt"/>
                <a:ea typeface="+mn-ea"/>
                <a:cs typeface="+mn-cs"/>
              </a:rPr>
              <a:t> God continues to be committed in love to his people (Israel), but they regularly choose to ignore him and make their own rules. Despite this, God gives them a homeland and maintains his commitment to them. He promises a saviour-king who will make things right once and for all.</a:t>
            </a:r>
          </a:p>
          <a:p>
            <a:r>
              <a:rPr lang="en-AU" sz="1200" kern="1200" dirty="0">
                <a:solidFill>
                  <a:schemeClr val="tx1"/>
                </a:solidFill>
                <a:effectLst/>
                <a:latin typeface="+mn-lt"/>
                <a:ea typeface="+mn-ea"/>
                <a:cs typeface="+mn-cs"/>
              </a:rPr>
              <a:t> </a:t>
            </a:r>
          </a:p>
          <a:p>
            <a:r>
              <a:rPr lang="en-AU" sz="1200" b="1" kern="1200" dirty="0">
                <a:solidFill>
                  <a:schemeClr val="tx1"/>
                </a:solidFill>
                <a:effectLst/>
                <a:latin typeface="+mn-lt"/>
                <a:ea typeface="+mn-ea"/>
                <a:cs typeface="+mn-cs"/>
              </a:rPr>
              <a:t>5.</a:t>
            </a:r>
            <a:r>
              <a:rPr lang="en-AU" sz="1200" kern="1200" dirty="0">
                <a:solidFill>
                  <a:schemeClr val="tx1"/>
                </a:solidFill>
                <a:effectLst/>
                <a:latin typeface="+mn-lt"/>
                <a:ea typeface="+mn-ea"/>
                <a:cs typeface="+mn-cs"/>
              </a:rPr>
              <a:t> God allows Israel’s land to be invaded and the people to be exiled because of their continued refusal to love him and live as his people. Although some eventually return, things are still not right with God.</a:t>
            </a:r>
          </a:p>
          <a:p>
            <a:r>
              <a:rPr lang="en-AU" sz="1200" kern="1200" dirty="0">
                <a:solidFill>
                  <a:schemeClr val="tx1"/>
                </a:solidFill>
                <a:effectLst/>
                <a:latin typeface="+mn-lt"/>
                <a:ea typeface="+mn-ea"/>
                <a:cs typeface="+mn-cs"/>
              </a:rPr>
              <a:t> </a:t>
            </a:r>
          </a:p>
          <a:p>
            <a:r>
              <a:rPr lang="en-AU" sz="1200" b="1" kern="1200" dirty="0">
                <a:solidFill>
                  <a:schemeClr val="tx1"/>
                </a:solidFill>
                <a:effectLst/>
                <a:latin typeface="+mn-lt"/>
                <a:ea typeface="+mn-ea"/>
                <a:cs typeface="+mn-cs"/>
              </a:rPr>
              <a:t>6.</a:t>
            </a:r>
            <a:r>
              <a:rPr lang="en-AU" sz="1200" kern="1200" dirty="0">
                <a:solidFill>
                  <a:schemeClr val="tx1"/>
                </a:solidFill>
                <a:effectLst/>
                <a:latin typeface="+mn-lt"/>
                <a:ea typeface="+mn-ea"/>
                <a:cs typeface="+mn-cs"/>
              </a:rPr>
              <a:t> Jesus appears on the scene. He is the ultimate solution to humanity’s exile from God - the promised saviour-king. Through his life, death and resurrection he brings a paradigm shift: a chance for human beings to have their broken relationship with God restored through him. When this happens, they become part of the new people of God, learning a new way of living out God’s values in the world.</a:t>
            </a:r>
          </a:p>
          <a:p>
            <a:r>
              <a:rPr lang="en-AU" sz="1200" kern="1200" dirty="0">
                <a:solidFill>
                  <a:schemeClr val="tx1"/>
                </a:solidFill>
                <a:effectLst/>
                <a:latin typeface="+mn-lt"/>
                <a:ea typeface="+mn-ea"/>
                <a:cs typeface="+mn-cs"/>
              </a:rPr>
              <a:t> </a:t>
            </a:r>
          </a:p>
          <a:p>
            <a:r>
              <a:rPr lang="en-AU" sz="1200" b="1" kern="1200" dirty="0">
                <a:solidFill>
                  <a:schemeClr val="tx1"/>
                </a:solidFill>
                <a:effectLst/>
                <a:latin typeface="+mn-lt"/>
                <a:ea typeface="+mn-ea"/>
                <a:cs typeface="+mn-cs"/>
              </a:rPr>
              <a:t>7.</a:t>
            </a:r>
            <a:r>
              <a:rPr lang="en-AU" sz="1200" kern="1200" dirty="0">
                <a:solidFill>
                  <a:schemeClr val="tx1"/>
                </a:solidFill>
                <a:effectLst/>
                <a:latin typeface="+mn-lt"/>
                <a:ea typeface="+mn-ea"/>
                <a:cs typeface="+mn-cs"/>
              </a:rPr>
              <a:t> New Testament writers spell out in more detail what this new way of life looks like, and as the Bible closes it looks forward to the end of history and the restoration of God’s original vision to be complete.</a:t>
            </a:r>
          </a:p>
          <a:p>
            <a:r>
              <a:rPr lang="en-AU" sz="1200" kern="1200" dirty="0">
                <a:solidFill>
                  <a:schemeClr val="tx1"/>
                </a:solidFill>
                <a:effectLst/>
                <a:latin typeface="+mn-lt"/>
                <a:ea typeface="+mn-ea"/>
                <a:cs typeface="+mn-cs"/>
              </a:rPr>
              <a:t> </a:t>
            </a:r>
          </a:p>
          <a:p>
            <a:r>
              <a:rPr lang="en-AU" sz="1200" b="1" kern="1200" dirty="0">
                <a:solidFill>
                  <a:schemeClr val="tx1"/>
                </a:solidFill>
                <a:effectLst/>
                <a:latin typeface="+mn-lt"/>
                <a:ea typeface="+mn-ea"/>
                <a:cs typeface="+mn-cs"/>
              </a:rPr>
              <a:t>THE LENS:</a:t>
            </a:r>
            <a:r>
              <a:rPr lang="en-AU" sz="1200" kern="1200" dirty="0">
                <a:solidFill>
                  <a:schemeClr val="tx1"/>
                </a:solidFill>
                <a:effectLst/>
                <a:latin typeface="+mn-lt"/>
                <a:ea typeface="+mn-ea"/>
                <a:cs typeface="+mn-cs"/>
              </a:rPr>
              <a:t> Jesus’ life, death and resurrection reframe our understanding of the Old Testament and its laws. For Christians, Jesus becomes a lens through which the whole Bible is read and understood – he is the focus of ethical thinking, but the whole Bible (read thoughtfully and carefully) is the context.</a:t>
            </a:r>
          </a:p>
          <a:p>
            <a:r>
              <a:rPr lang="en-AU" sz="1200" b="1" kern="1200" cap="small"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b="1" kern="1200" cap="small" dirty="0">
                <a:solidFill>
                  <a:schemeClr val="tx1"/>
                </a:solidFill>
                <a:effectLst/>
                <a:latin typeface="+mn-lt"/>
                <a:ea typeface="+mn-ea"/>
                <a:cs typeface="+mn-cs"/>
              </a:rPr>
              <a:t>3. FIVE THINGS THAT MATTER</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Andrew Cameron argues that a Christian understanding of ethics is built on five big Bible ideas. Although, of course, many things about the world have changed since the Bible was first written, Christians believe these fundamental ideas have lasting relevance. Across the whole story arc of the Bible, these five ideas remain consistent and act like poles or boundaries for the things that really matter.</a:t>
            </a:r>
          </a:p>
          <a:p>
            <a:r>
              <a:rPr lang="en-AU" sz="1200" kern="1200" dirty="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5"/>
          </p:nvPr>
        </p:nvSpPr>
        <p:spPr/>
        <p:txBody>
          <a:bodyPr/>
          <a:lstStyle/>
          <a:p>
            <a:fld id="{EE461F31-FE41-4879-A8BF-5FFEF4E7E342}" type="slidenum">
              <a:rPr lang="en-AU" smtClean="0"/>
              <a:t>9</a:t>
            </a:fld>
            <a:endParaRPr lang="en-AU"/>
          </a:p>
        </p:txBody>
      </p:sp>
    </p:spTree>
    <p:extLst>
      <p:ext uri="{BB962C8B-B14F-4D97-AF65-F5344CB8AC3E}">
        <p14:creationId xmlns:p14="http://schemas.microsoft.com/office/powerpoint/2010/main" val="33670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CB8E1-76E0-0745-8525-A8F9F5C29729}"/>
              </a:ext>
            </a:extLst>
          </p:cNvPr>
          <p:cNvSpPr>
            <a:spLocks noGrp="1"/>
          </p:cNvSpPr>
          <p:nvPr>
            <p:ph type="ctrTitle"/>
          </p:nvPr>
        </p:nvSpPr>
        <p:spPr>
          <a:xfrm>
            <a:off x="2677886" y="702486"/>
            <a:ext cx="7794171" cy="631792"/>
          </a:xfrm>
          <a:effectLst/>
        </p:spPr>
        <p:txBody>
          <a:bodyPr anchor="b">
            <a:normAutofit/>
          </a:bodyPr>
          <a:lstStyle>
            <a:lvl1pPr algn="l">
              <a:defRPr sz="3200">
                <a:solidFill>
                  <a:srgbClr val="EF4135"/>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96F6330-BE0D-F846-AECF-868AD17B304C}"/>
              </a:ext>
            </a:extLst>
          </p:cNvPr>
          <p:cNvSpPr>
            <a:spLocks noGrp="1"/>
          </p:cNvSpPr>
          <p:nvPr>
            <p:ph type="subTitle" idx="1"/>
          </p:nvPr>
        </p:nvSpPr>
        <p:spPr>
          <a:xfrm>
            <a:off x="2677886" y="1717255"/>
            <a:ext cx="914400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57825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Heading &amp;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75BDD-E5D9-4441-B905-23646479E71B}"/>
              </a:ext>
            </a:extLst>
          </p:cNvPr>
          <p:cNvSpPr>
            <a:spLocks noGrp="1"/>
          </p:cNvSpPr>
          <p:nvPr>
            <p:ph type="title"/>
          </p:nvPr>
        </p:nvSpPr>
        <p:spPr>
          <a:xfrm>
            <a:off x="457200" y="519765"/>
            <a:ext cx="11150082" cy="945141"/>
          </a:xfrm>
          <a:prstGeom prst="rect">
            <a:avLst/>
          </a:prstGeom>
        </p:spPr>
        <p:txBody>
          <a:bodyPr>
            <a:normAutofit/>
          </a:bodyPr>
          <a:lstStyle>
            <a:lvl1pPr algn="ctr">
              <a:defRPr sz="3200">
                <a:solidFill>
                  <a:srgbClr val="EF4135"/>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E091BDF-217D-7347-85ED-8CE177494FC2}"/>
              </a:ext>
            </a:extLst>
          </p:cNvPr>
          <p:cNvSpPr>
            <a:spLocks noGrp="1"/>
          </p:cNvSpPr>
          <p:nvPr>
            <p:ph idx="1"/>
          </p:nvPr>
        </p:nvSpPr>
        <p:spPr>
          <a:xfrm>
            <a:off x="1099456" y="1958359"/>
            <a:ext cx="10507825" cy="391992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BB4B53F6-B1F3-6E40-95FC-3E2189EBD63C}"/>
              </a:ext>
            </a:extLst>
          </p:cNvPr>
          <p:cNvCxnSpPr>
            <a:cxnSpLocks/>
          </p:cNvCxnSpPr>
          <p:nvPr userDrawn="1"/>
        </p:nvCxnSpPr>
        <p:spPr>
          <a:xfrm flipH="1">
            <a:off x="354563" y="1595535"/>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699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BD63E3B-CE50-104D-B46B-04957FF44B7F}"/>
              </a:ext>
            </a:extLst>
          </p:cNvPr>
          <p:cNvSpPr>
            <a:spLocks noGrp="1"/>
          </p:cNvSpPr>
          <p:nvPr>
            <p:ph type="body" sz="quarter" idx="10" hasCustomPrompt="1"/>
          </p:nvPr>
        </p:nvSpPr>
        <p:spPr>
          <a:xfrm>
            <a:off x="907404" y="480421"/>
            <a:ext cx="10607675" cy="4711700"/>
          </a:xfrm>
          <a:prstGeom prst="rect">
            <a:avLst/>
          </a:prstGeom>
        </p:spPr>
        <p:txBody>
          <a:bodyPr/>
          <a:lstStyle>
            <a:lvl1pPr marL="0" indent="0">
              <a:buNone/>
              <a:defRPr sz="1600"/>
            </a:lvl1pPr>
          </a:lstStyle>
          <a:p>
            <a:pPr lvl="0"/>
            <a:r>
              <a:rPr lang="en-US" dirty="0"/>
              <a:t>Text goes here</a:t>
            </a:r>
          </a:p>
        </p:txBody>
      </p:sp>
    </p:spTree>
    <p:extLst>
      <p:ext uri="{BB962C8B-B14F-4D97-AF65-F5344CB8AC3E}">
        <p14:creationId xmlns:p14="http://schemas.microsoft.com/office/powerpoint/2010/main" val="3838434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estion Mark Box">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FB33E06F-CFDD-784C-9515-BE1A09302ED4}"/>
              </a:ext>
            </a:extLst>
          </p:cNvPr>
          <p:cNvSpPr>
            <a:spLocks noGrp="1"/>
          </p:cNvSpPr>
          <p:nvPr userDrawn="1">
            <p:ph type="body" sz="quarter" idx="10" hasCustomPrompt="1"/>
          </p:nvPr>
        </p:nvSpPr>
        <p:spPr>
          <a:xfrm>
            <a:off x="907404" y="480421"/>
            <a:ext cx="10607675" cy="3711871"/>
          </a:xfrm>
          <a:prstGeom prst="rect">
            <a:avLst/>
          </a:prstGeom>
        </p:spPr>
        <p:txBody>
          <a:bodyPr/>
          <a:lstStyle>
            <a:lvl1pPr marL="0" indent="0">
              <a:buNone/>
              <a:defRPr sz="1600"/>
            </a:lvl1pPr>
          </a:lstStyle>
          <a:p>
            <a:pPr lvl="0"/>
            <a:r>
              <a:rPr lang="en-US" dirty="0"/>
              <a:t>Text goes here</a:t>
            </a:r>
          </a:p>
        </p:txBody>
      </p:sp>
      <p:sp>
        <p:nvSpPr>
          <p:cNvPr id="26" name="Text Placeholder 25">
            <a:extLst>
              <a:ext uri="{FF2B5EF4-FFF2-40B4-BE49-F238E27FC236}">
                <a16:creationId xmlns:a16="http://schemas.microsoft.com/office/drawing/2014/main" id="{E5B6C3A2-69BD-8447-8EAB-5CC26713CB10}"/>
              </a:ext>
            </a:extLst>
          </p:cNvPr>
          <p:cNvSpPr>
            <a:spLocks noGrp="1"/>
          </p:cNvSpPr>
          <p:nvPr>
            <p:ph type="body" sz="quarter" idx="13" hasCustomPrompt="1"/>
          </p:nvPr>
        </p:nvSpPr>
        <p:spPr>
          <a:xfrm>
            <a:off x="907404" y="4696763"/>
            <a:ext cx="987425" cy="979831"/>
          </a:xfrm>
          <a:prstGeom prst="rect">
            <a:avLst/>
          </a:prstGeom>
          <a:solidFill>
            <a:srgbClr val="EF4135"/>
          </a:solidFill>
          <a:ln w="38100">
            <a:solidFill>
              <a:srgbClr val="EF4135"/>
            </a:solidFill>
          </a:ln>
        </p:spPr>
        <p:txBody>
          <a:bodyPr anchor="ctr"/>
          <a:lstStyle>
            <a:lvl1pPr marL="0" indent="0" algn="ctr">
              <a:buNone/>
              <a:defRPr sz="5400" b="1">
                <a:solidFill>
                  <a:schemeClr val="bg1"/>
                </a:solidFill>
              </a:defRPr>
            </a:lvl1pPr>
          </a:lstStyle>
          <a:p>
            <a:pPr lvl="0"/>
            <a:r>
              <a:rPr lang="en-US" dirty="0"/>
              <a:t>?</a:t>
            </a:r>
          </a:p>
        </p:txBody>
      </p:sp>
      <p:sp>
        <p:nvSpPr>
          <p:cNvPr id="28" name="Text Placeholder 27">
            <a:extLst>
              <a:ext uri="{FF2B5EF4-FFF2-40B4-BE49-F238E27FC236}">
                <a16:creationId xmlns:a16="http://schemas.microsoft.com/office/drawing/2014/main" id="{448F1C58-F215-024F-822C-DB591D3F5065}"/>
              </a:ext>
            </a:extLst>
          </p:cNvPr>
          <p:cNvSpPr>
            <a:spLocks noGrp="1"/>
          </p:cNvSpPr>
          <p:nvPr>
            <p:ph type="body" sz="quarter" idx="14"/>
          </p:nvPr>
        </p:nvSpPr>
        <p:spPr>
          <a:xfrm>
            <a:off x="1895474" y="4697413"/>
            <a:ext cx="8623783" cy="979487"/>
          </a:xfrm>
          <a:prstGeom prst="rect">
            <a:avLst/>
          </a:prstGeom>
          <a:ln w="38100">
            <a:solidFill>
              <a:srgbClr val="EF4135"/>
            </a:solidFill>
          </a:ln>
        </p:spPr>
        <p:txBody>
          <a:bodyPr anchor="ctr"/>
          <a:lstStyle>
            <a:lvl1pPr marL="0" indent="0" algn="ctr">
              <a:lnSpc>
                <a:spcPct val="100000"/>
              </a:lnSpc>
              <a:spcBef>
                <a:spcPts val="400"/>
              </a:spcBef>
              <a:buNone/>
              <a:defRPr sz="1600"/>
            </a:lvl1pPr>
          </a:lstStyle>
          <a:p>
            <a:pPr lvl="0"/>
            <a:endParaRPr lang="en-US" dirty="0"/>
          </a:p>
        </p:txBody>
      </p:sp>
    </p:spTree>
    <p:extLst>
      <p:ext uri="{BB962C8B-B14F-4D97-AF65-F5344CB8AC3E}">
        <p14:creationId xmlns:p14="http://schemas.microsoft.com/office/powerpoint/2010/main" val="4073004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F990DF59-D760-5C43-8954-9C5F3734D781}"/>
              </a:ext>
            </a:extLst>
          </p:cNvPr>
          <p:cNvSpPr>
            <a:spLocks noGrp="1"/>
          </p:cNvSpPr>
          <p:nvPr>
            <p:ph type="body" idx="1"/>
          </p:nvPr>
        </p:nvSpPr>
        <p:spPr>
          <a:xfrm>
            <a:off x="839788" y="1681163"/>
            <a:ext cx="5157787"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3">
            <a:extLst>
              <a:ext uri="{FF2B5EF4-FFF2-40B4-BE49-F238E27FC236}">
                <a16:creationId xmlns:a16="http://schemas.microsoft.com/office/drawing/2014/main" id="{884C2E2D-5703-D347-90EA-88828D41183D}"/>
              </a:ext>
            </a:extLst>
          </p:cNvPr>
          <p:cNvSpPr>
            <a:spLocks noGrp="1"/>
          </p:cNvSpPr>
          <p:nvPr>
            <p:ph sz="half" idx="2"/>
          </p:nvPr>
        </p:nvSpPr>
        <p:spPr>
          <a:xfrm>
            <a:off x="839788" y="2505075"/>
            <a:ext cx="5157787" cy="3684588"/>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3F90DCBC-9619-3E48-BC5C-5B1131CF691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3" name="Content Placeholder 5">
            <a:extLst>
              <a:ext uri="{FF2B5EF4-FFF2-40B4-BE49-F238E27FC236}">
                <a16:creationId xmlns:a16="http://schemas.microsoft.com/office/drawing/2014/main" id="{9B051D62-AB8A-5A46-B4DF-218D251F6738}"/>
              </a:ext>
            </a:extLst>
          </p:cNvPr>
          <p:cNvSpPr>
            <a:spLocks noGrp="1"/>
          </p:cNvSpPr>
          <p:nvPr>
            <p:ph sz="quarter" idx="4"/>
          </p:nvPr>
        </p:nvSpPr>
        <p:spPr>
          <a:xfrm>
            <a:off x="6172200" y="2505075"/>
            <a:ext cx="5183188" cy="3684588"/>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C7FD5186-493A-F742-AEE8-2F14FA3B5FC1}"/>
              </a:ext>
            </a:extLst>
          </p:cNvPr>
          <p:cNvSpPr>
            <a:spLocks noGrp="1"/>
          </p:cNvSpPr>
          <p:nvPr>
            <p:ph type="title"/>
          </p:nvPr>
        </p:nvSpPr>
        <p:spPr>
          <a:xfrm>
            <a:off x="457200" y="519765"/>
            <a:ext cx="11150082" cy="945141"/>
          </a:xfrm>
          <a:prstGeom prst="rect">
            <a:avLst/>
          </a:prstGeom>
        </p:spPr>
        <p:txBody>
          <a:bodyPr>
            <a:normAutofit/>
          </a:bodyPr>
          <a:lstStyle>
            <a:lvl1pPr algn="ctr">
              <a:defRPr sz="3200">
                <a:solidFill>
                  <a:srgbClr val="EF4135"/>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6165878F-6316-5E42-A231-E2A9FEE22265}"/>
              </a:ext>
            </a:extLst>
          </p:cNvPr>
          <p:cNvCxnSpPr>
            <a:cxnSpLocks/>
          </p:cNvCxnSpPr>
          <p:nvPr userDrawn="1"/>
        </p:nvCxnSpPr>
        <p:spPr>
          <a:xfrm flipH="1">
            <a:off x="354563" y="1595535"/>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22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F29DB4-D2DD-BF4F-924F-4F1BAAC6C7EC}"/>
              </a:ext>
            </a:extLst>
          </p:cNvPr>
          <p:cNvSpPr>
            <a:spLocks noGrp="1"/>
          </p:cNvSpPr>
          <p:nvPr>
            <p:ph type="title"/>
          </p:nvPr>
        </p:nvSpPr>
        <p:spPr>
          <a:xfrm>
            <a:off x="831850" y="1499875"/>
            <a:ext cx="10515600" cy="1940367"/>
          </a:xfrm>
          <a:prstGeom prst="rect">
            <a:avLst/>
          </a:prstGeom>
        </p:spPr>
        <p:txBody>
          <a:bodyPr anchor="b"/>
          <a:lstStyle>
            <a:lvl1pPr>
              <a:defRPr sz="4800">
                <a:solidFill>
                  <a:srgbClr val="EF4135"/>
                </a:solidFill>
              </a:defRPr>
            </a:lvl1pPr>
          </a:lstStyle>
          <a:p>
            <a:r>
              <a:rPr lang="en-US" dirty="0"/>
              <a:t>Click to edit Master title style</a:t>
            </a:r>
          </a:p>
        </p:txBody>
      </p:sp>
      <p:sp>
        <p:nvSpPr>
          <p:cNvPr id="4" name="Text Placeholder 2">
            <a:extLst>
              <a:ext uri="{FF2B5EF4-FFF2-40B4-BE49-F238E27FC236}">
                <a16:creationId xmlns:a16="http://schemas.microsoft.com/office/drawing/2014/main" id="{28519559-F12B-4349-98F9-3AD1A6A0427B}"/>
              </a:ext>
            </a:extLst>
          </p:cNvPr>
          <p:cNvSpPr>
            <a:spLocks noGrp="1"/>
          </p:cNvSpPr>
          <p:nvPr>
            <p:ph type="body" idx="1"/>
          </p:nvPr>
        </p:nvSpPr>
        <p:spPr>
          <a:xfrm>
            <a:off x="831850" y="3967371"/>
            <a:ext cx="10515600" cy="1500187"/>
          </a:xfrm>
          <a:prstGeom prst="rect">
            <a:avLst/>
          </a:prstGeom>
        </p:spPr>
        <p:txBody>
          <a:bodyPr/>
          <a:lstStyle>
            <a:lvl1pPr marL="0" indent="0">
              <a:buNone/>
              <a:defRPr sz="2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6" name="Straight Connector 5">
            <a:extLst>
              <a:ext uri="{FF2B5EF4-FFF2-40B4-BE49-F238E27FC236}">
                <a16:creationId xmlns:a16="http://schemas.microsoft.com/office/drawing/2014/main" id="{F61F2AD6-F0EF-D844-9655-2DF17DE0EAEB}"/>
              </a:ext>
            </a:extLst>
          </p:cNvPr>
          <p:cNvCxnSpPr>
            <a:cxnSpLocks/>
          </p:cNvCxnSpPr>
          <p:nvPr userDrawn="1"/>
        </p:nvCxnSpPr>
        <p:spPr>
          <a:xfrm flipH="1">
            <a:off x="354563" y="3671672"/>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347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C0982AE-63F6-9548-8C28-B969E30C9538}"/>
              </a:ext>
            </a:extLst>
          </p:cNvPr>
          <p:cNvSpPr>
            <a:spLocks noGrp="1"/>
          </p:cNvSpPr>
          <p:nvPr>
            <p:ph type="pic" idx="1"/>
          </p:nvPr>
        </p:nvSpPr>
        <p:spPr>
          <a:xfrm>
            <a:off x="914400" y="515235"/>
            <a:ext cx="10500949"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4">
            <a:extLst>
              <a:ext uri="{FF2B5EF4-FFF2-40B4-BE49-F238E27FC236}">
                <a16:creationId xmlns:a16="http://schemas.microsoft.com/office/drawing/2014/main" id="{33E3558E-D696-A346-A64C-C1995A12796E}"/>
              </a:ext>
            </a:extLst>
          </p:cNvPr>
          <p:cNvSpPr>
            <a:spLocks noGrp="1"/>
          </p:cNvSpPr>
          <p:nvPr>
            <p:ph type="body" sz="quarter" idx="10" hasCustomPrompt="1"/>
          </p:nvPr>
        </p:nvSpPr>
        <p:spPr>
          <a:xfrm>
            <a:off x="906463" y="5530850"/>
            <a:ext cx="9055100" cy="420688"/>
          </a:xfrm>
          <a:prstGeom prst="rect">
            <a:avLst/>
          </a:prstGeom>
        </p:spPr>
        <p:txBody>
          <a:bodyPr/>
          <a:lstStyle>
            <a:lvl1pPr marL="0" indent="0">
              <a:buNone/>
              <a:defRPr sz="1400" i="1"/>
            </a:lvl1pPr>
          </a:lstStyle>
          <a:p>
            <a:pPr lvl="0"/>
            <a:r>
              <a:rPr lang="en-US" dirty="0"/>
              <a:t>Caption goes here</a:t>
            </a:r>
          </a:p>
        </p:txBody>
      </p:sp>
    </p:spTree>
    <p:extLst>
      <p:ext uri="{BB962C8B-B14F-4D97-AF65-F5344CB8AC3E}">
        <p14:creationId xmlns:p14="http://schemas.microsoft.com/office/powerpoint/2010/main" val="3601185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AA6B66-4A52-4664-9A5D-0687B5F17949}" type="datetimeFigureOut">
              <a:rPr lang="en-US" smtClean="0"/>
              <a:pPr/>
              <a:t>5/26/2020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C038B67-094F-481B-ACA8-B70CCB22AEFB}" type="slidenum">
              <a:rPr lang="en-AU" smtClean="0"/>
              <a:pPr/>
              <a:t>‹#›</a:t>
            </a:fld>
            <a:endParaRPr lang="en-AU"/>
          </a:p>
        </p:txBody>
      </p:sp>
    </p:spTree>
    <p:extLst>
      <p:ext uri="{BB962C8B-B14F-4D97-AF65-F5344CB8AC3E}">
        <p14:creationId xmlns:p14="http://schemas.microsoft.com/office/powerpoint/2010/main" val="650140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F96227-EFAD-7C47-9B51-1E48B1C69311}"/>
              </a:ext>
            </a:extLst>
          </p:cNvPr>
          <p:cNvSpPr txBox="1"/>
          <p:nvPr userDrawn="1"/>
        </p:nvSpPr>
        <p:spPr>
          <a:xfrm>
            <a:off x="1082351" y="587828"/>
            <a:ext cx="10636898" cy="338554"/>
          </a:xfrm>
          <a:prstGeom prst="rect">
            <a:avLst/>
          </a:prstGeom>
          <a:noFill/>
        </p:spPr>
        <p:txBody>
          <a:bodyPr wrap="square" rtlCol="0">
            <a:spAutoFit/>
          </a:bodyPr>
          <a:lstStyle/>
          <a:p>
            <a:r>
              <a:rPr lang="en-US" sz="1600" dirty="0"/>
              <a:t>Text goes here</a:t>
            </a:r>
          </a:p>
        </p:txBody>
      </p:sp>
    </p:spTree>
    <p:extLst>
      <p:ext uri="{BB962C8B-B14F-4D97-AF65-F5344CB8AC3E}">
        <p14:creationId xmlns:p14="http://schemas.microsoft.com/office/powerpoint/2010/main" val="38853970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image" Target="../media/image2.emf"/><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8430E4-F7C6-BD44-A5FB-9E7B2A11405B}"/>
              </a:ext>
            </a:extLst>
          </p:cNvPr>
          <p:cNvSpPr>
            <a:spLocks noGrp="1"/>
          </p:cNvSpPr>
          <p:nvPr>
            <p:ph type="title"/>
          </p:nvPr>
        </p:nvSpPr>
        <p:spPr>
          <a:xfrm>
            <a:off x="6535553" y="519764"/>
            <a:ext cx="5145505" cy="2081379"/>
          </a:xfrm>
          <a:prstGeom prst="rect">
            <a:avLst/>
          </a:prstGeom>
          <a:effectLst/>
        </p:spPr>
        <p:txBody>
          <a:bodyPr vert="horz" lIns="91440" tIns="45720" rIns="91440" bIns="45720" rtlCol="0" anchor="ctr">
            <a:normAutofit/>
          </a:bodyPr>
          <a:lstStyle/>
          <a:p>
            <a:r>
              <a:rPr lang="en-AU" b="1" dirty="0">
                <a:effectLst/>
                <a:latin typeface="Trajan Pro" panose="02020502050506020301" pitchFamily="18" charset="77"/>
              </a:rPr>
              <a:t>Are Science and Religion Compatible?</a:t>
            </a:r>
            <a:endParaRPr lang="en-AU" dirty="0">
              <a:effectLst/>
              <a:latin typeface="Trajan Pro" panose="02020502050506020301" pitchFamily="18" charset="77"/>
            </a:endParaRPr>
          </a:p>
        </p:txBody>
      </p:sp>
      <p:pic>
        <p:nvPicPr>
          <p:cNvPr id="10" name="Picture 9">
            <a:extLst>
              <a:ext uri="{FF2B5EF4-FFF2-40B4-BE49-F238E27FC236}">
                <a16:creationId xmlns:a16="http://schemas.microsoft.com/office/drawing/2014/main" id="{4E459BA8-D9FF-6F4F-8DCF-C169BC0EC614}"/>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5645125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b="1" i="0" kern="1200">
          <a:solidFill>
            <a:schemeClr val="bg1"/>
          </a:solidFill>
          <a:latin typeface="Trajan Pro" panose="02020502050506020301"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7D110E-E98C-5948-9929-71F5D7FC40B7}"/>
              </a:ext>
            </a:extLst>
          </p:cNvPr>
          <p:cNvPicPr>
            <a:picLocks noChangeAspect="1"/>
          </p:cNvPicPr>
          <p:nvPr userDrawn="1"/>
        </p:nvPicPr>
        <p:blipFill>
          <a:blip r:embed="rId10"/>
          <a:stretch>
            <a:fillRect/>
          </a:stretch>
        </p:blipFill>
        <p:spPr>
          <a:xfrm>
            <a:off x="10524930" y="5614135"/>
            <a:ext cx="1390262" cy="1046754"/>
          </a:xfrm>
          <a:prstGeom prst="rect">
            <a:avLst/>
          </a:prstGeom>
        </p:spPr>
      </p:pic>
      <p:pic>
        <p:nvPicPr>
          <p:cNvPr id="4" name="Picture 3">
            <a:extLst>
              <a:ext uri="{FF2B5EF4-FFF2-40B4-BE49-F238E27FC236}">
                <a16:creationId xmlns:a16="http://schemas.microsoft.com/office/drawing/2014/main" id="{1928D909-F78A-544E-8A9E-17D2A645B0FF}"/>
              </a:ext>
            </a:extLst>
          </p:cNvPr>
          <p:cNvPicPr>
            <a:picLocks noChangeAspect="1"/>
          </p:cNvPicPr>
          <p:nvPr userDrawn="1"/>
        </p:nvPicPr>
        <p:blipFill>
          <a:blip r:embed="rId11"/>
          <a:stretch>
            <a:fillRect/>
          </a:stretch>
        </p:blipFill>
        <p:spPr>
          <a:xfrm>
            <a:off x="0" y="0"/>
            <a:ext cx="9144000" cy="6858000"/>
          </a:xfrm>
          <a:prstGeom prst="rect">
            <a:avLst/>
          </a:prstGeom>
        </p:spPr>
      </p:pic>
    </p:spTree>
    <p:extLst>
      <p:ext uri="{BB962C8B-B14F-4D97-AF65-F5344CB8AC3E}">
        <p14:creationId xmlns:p14="http://schemas.microsoft.com/office/powerpoint/2010/main" val="3672277808"/>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Lst>
  <p:txStyles>
    <p:titleStyle>
      <a:lvl1pPr algn="l" defTabSz="914400" rtl="0" eaLnBrk="1" latinLnBrk="0" hangingPunct="1">
        <a:lnSpc>
          <a:spcPct val="90000"/>
        </a:lnSpc>
        <a:spcBef>
          <a:spcPct val="0"/>
        </a:spcBef>
        <a:buNone/>
        <a:defRPr sz="4400" b="1" i="0" kern="1200">
          <a:solidFill>
            <a:schemeClr val="bg1"/>
          </a:solidFill>
          <a:latin typeface="Trajan Pro" panose="02020502050506020301"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biblegateway.com/passage/?search=Luke+10%3A25-37&amp;version=NRSV#fen-NRSV-25391b"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B7F325C-A649-3C48-98B2-0B9CE2FF7279}"/>
              </a:ext>
            </a:extLst>
          </p:cNvPr>
          <p:cNvCxnSpPr/>
          <p:nvPr/>
        </p:nvCxnSpPr>
        <p:spPr>
          <a:xfrm flipH="1">
            <a:off x="2202024" y="3424335"/>
            <a:ext cx="9989976" cy="0"/>
          </a:xfrm>
          <a:prstGeom prst="line">
            <a:avLst/>
          </a:prstGeom>
          <a:ln w="53975">
            <a:solidFill>
              <a:srgbClr val="1C3F94"/>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BC1EB2F9-7672-F347-9DBD-C0C6A9814DAD}"/>
              </a:ext>
            </a:extLst>
          </p:cNvPr>
          <p:cNvSpPr>
            <a:spLocks noGrp="1"/>
          </p:cNvSpPr>
          <p:nvPr>
            <p:ph type="ctrTitle"/>
          </p:nvPr>
        </p:nvSpPr>
        <p:spPr>
          <a:xfrm>
            <a:off x="6354146" y="721149"/>
            <a:ext cx="5694785" cy="2423268"/>
          </a:xfrm>
          <a:effectLst/>
        </p:spPr>
        <p:txBody>
          <a:bodyPr>
            <a:normAutofit/>
          </a:bodyPr>
          <a:lstStyle/>
          <a:p>
            <a:pPr algn="l"/>
            <a:r>
              <a:rPr lang="en-AU" sz="4800" dirty="0">
                <a:solidFill>
                  <a:srgbClr val="EF4135"/>
                </a:solidFill>
              </a:rPr>
              <a:t>The Christian Ethic</a:t>
            </a:r>
          </a:p>
        </p:txBody>
      </p:sp>
      <p:sp>
        <p:nvSpPr>
          <p:cNvPr id="8" name="TextBox 7">
            <a:extLst>
              <a:ext uri="{FF2B5EF4-FFF2-40B4-BE49-F238E27FC236}">
                <a16:creationId xmlns:a16="http://schemas.microsoft.com/office/drawing/2014/main" id="{B5FDC317-D686-0542-A15E-3D6D4B2156C4}"/>
              </a:ext>
            </a:extLst>
          </p:cNvPr>
          <p:cNvSpPr txBox="1"/>
          <p:nvPr/>
        </p:nvSpPr>
        <p:spPr>
          <a:xfrm>
            <a:off x="6354146" y="3788229"/>
            <a:ext cx="4021493" cy="1815882"/>
          </a:xfrm>
          <a:prstGeom prst="rect">
            <a:avLst/>
          </a:prstGeom>
          <a:noFill/>
          <a:effectLst/>
        </p:spPr>
        <p:txBody>
          <a:bodyPr wrap="square" rtlCol="0">
            <a:spAutoFit/>
          </a:bodyPr>
          <a:lstStyle/>
          <a:p>
            <a:r>
              <a:rPr lang="en-AU" sz="2800" b="1" dirty="0"/>
              <a:t>What is ethics?</a:t>
            </a:r>
          </a:p>
          <a:p>
            <a:r>
              <a:rPr lang="en-AU" sz="2800" b="1" dirty="0"/>
              <a:t>What things influence the choices we make?</a:t>
            </a:r>
          </a:p>
          <a:p>
            <a:r>
              <a:rPr lang="en-AU" sz="2800" b="1" dirty="0"/>
              <a:t>What is a Christian ethic?</a:t>
            </a:r>
            <a:endParaRPr lang="en-AU" sz="2800" dirty="0"/>
          </a:p>
        </p:txBody>
      </p:sp>
    </p:spTree>
    <p:extLst>
      <p:ext uri="{BB962C8B-B14F-4D97-AF65-F5344CB8AC3E}">
        <p14:creationId xmlns:p14="http://schemas.microsoft.com/office/powerpoint/2010/main" val="215399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F96B1-DFC6-4A17-8C9E-81E9FC988845}"/>
              </a:ext>
            </a:extLst>
          </p:cNvPr>
          <p:cNvSpPr>
            <a:spLocks noGrp="1"/>
          </p:cNvSpPr>
          <p:nvPr>
            <p:ph type="title"/>
          </p:nvPr>
        </p:nvSpPr>
        <p:spPr/>
        <p:txBody>
          <a:bodyPr/>
          <a:lstStyle/>
          <a:p>
            <a:r>
              <a:rPr lang="en-AU" dirty="0"/>
              <a:t>The Good Samaritan</a:t>
            </a:r>
          </a:p>
        </p:txBody>
      </p:sp>
      <p:sp>
        <p:nvSpPr>
          <p:cNvPr id="3" name="Text Placeholder 2">
            <a:extLst>
              <a:ext uri="{FF2B5EF4-FFF2-40B4-BE49-F238E27FC236}">
                <a16:creationId xmlns:a16="http://schemas.microsoft.com/office/drawing/2014/main" id="{A5286E7E-7734-42D7-A591-4D7053A37685}"/>
              </a:ext>
            </a:extLst>
          </p:cNvPr>
          <p:cNvSpPr>
            <a:spLocks noGrp="1"/>
          </p:cNvSpPr>
          <p:nvPr>
            <p:ph type="body" idx="1"/>
          </p:nvPr>
        </p:nvSpPr>
        <p:spPr/>
        <p:txBody>
          <a:bodyPr/>
          <a:lstStyle/>
          <a:p>
            <a:r>
              <a:rPr lang="en-AU" dirty="0"/>
              <a:t>An Example of the Christian Ethic</a:t>
            </a:r>
          </a:p>
        </p:txBody>
      </p:sp>
    </p:spTree>
    <p:extLst>
      <p:ext uri="{BB962C8B-B14F-4D97-AF65-F5344CB8AC3E}">
        <p14:creationId xmlns:p14="http://schemas.microsoft.com/office/powerpoint/2010/main" val="911856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77AC968-0780-457B-8A36-FF640921BA1E}"/>
              </a:ext>
            </a:extLst>
          </p:cNvPr>
          <p:cNvSpPr>
            <a:spLocks noGrp="1"/>
          </p:cNvSpPr>
          <p:nvPr>
            <p:ph type="body" sz="quarter" idx="10"/>
          </p:nvPr>
        </p:nvSpPr>
        <p:spPr>
          <a:xfrm>
            <a:off x="907404" y="766859"/>
            <a:ext cx="10607675" cy="4711700"/>
          </a:xfrm>
        </p:spPr>
        <p:txBody>
          <a:bodyPr/>
          <a:lstStyle/>
          <a:p>
            <a:r>
              <a:rPr lang="en-US" sz="3600" b="1" dirty="0"/>
              <a:t>Luke 10:25-37  (NRSV)</a:t>
            </a:r>
          </a:p>
          <a:p>
            <a:r>
              <a:rPr lang="en-US" sz="3200" b="1" baseline="30000" dirty="0"/>
              <a:t>25 </a:t>
            </a:r>
            <a:r>
              <a:rPr lang="en-US" sz="3200" dirty="0"/>
              <a:t>Just then a lawyer stood up to test Jesus.</a:t>
            </a:r>
            <a:r>
              <a:rPr lang="en-US" sz="3200" baseline="30000" dirty="0"/>
              <a:t> </a:t>
            </a:r>
            <a:r>
              <a:rPr lang="en-US" sz="3200" dirty="0"/>
              <a:t>“Teacher,” he said, “what must I do to inherit eternal life?” </a:t>
            </a:r>
            <a:r>
              <a:rPr lang="en-US" sz="3200" b="1" baseline="30000" dirty="0"/>
              <a:t>26 </a:t>
            </a:r>
            <a:r>
              <a:rPr lang="en-US" sz="3200" dirty="0"/>
              <a:t>He said to him, “What is written in the law? What do you read there?” </a:t>
            </a:r>
            <a:r>
              <a:rPr lang="en-US" sz="3200" b="1" baseline="30000" dirty="0"/>
              <a:t>27 </a:t>
            </a:r>
            <a:r>
              <a:rPr lang="en-US" sz="3200" dirty="0"/>
              <a:t>He answered, “You shall love the Lord your God with all your heart, and with all your soul, and with all your strength, and with all your mind; and your neighbor as yourself.” </a:t>
            </a:r>
            <a:r>
              <a:rPr lang="en-US" sz="3200" b="1" baseline="30000" dirty="0"/>
              <a:t>28 </a:t>
            </a:r>
            <a:r>
              <a:rPr lang="en-US" sz="3200" dirty="0"/>
              <a:t>And he said to him, “You have given the right answer; do this, and you will live.”</a:t>
            </a:r>
            <a:r>
              <a:rPr lang="en-US" sz="3200" b="1" baseline="30000" dirty="0"/>
              <a:t> 29 </a:t>
            </a:r>
            <a:r>
              <a:rPr lang="en-US" sz="3200" dirty="0"/>
              <a:t>But wanting to justify himself, he asked Jesus, “And who is my neighbor?” </a:t>
            </a:r>
          </a:p>
          <a:p>
            <a:endParaRPr lang="en-AU" dirty="0"/>
          </a:p>
        </p:txBody>
      </p:sp>
    </p:spTree>
    <p:extLst>
      <p:ext uri="{BB962C8B-B14F-4D97-AF65-F5344CB8AC3E}">
        <p14:creationId xmlns:p14="http://schemas.microsoft.com/office/powerpoint/2010/main" val="3470146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6781D0E7-8BCF-460D-B8FE-A6D319A570BD}"/>
              </a:ext>
            </a:extLst>
          </p:cNvPr>
          <p:cNvSpPr>
            <a:spLocks noGrp="1"/>
          </p:cNvSpPr>
          <p:nvPr>
            <p:ph sz="quarter" idx="4"/>
          </p:nvPr>
        </p:nvSpPr>
        <p:spPr>
          <a:xfrm>
            <a:off x="6951642" y="2163552"/>
            <a:ext cx="4787841" cy="3684588"/>
          </a:xfrm>
        </p:spPr>
        <p:txBody>
          <a:bodyPr/>
          <a:lstStyle/>
          <a:p>
            <a:pPr marL="0" indent="0">
              <a:buNone/>
            </a:pPr>
            <a:r>
              <a:rPr lang="en-US" sz="3200" b="1" baseline="30000" dirty="0"/>
              <a:t>30 </a:t>
            </a:r>
            <a:r>
              <a:rPr lang="en-US" sz="3200" dirty="0"/>
              <a:t>Jesus replied, “A man was going down from Jerusalem to Jericho, and fell into the hands of robbers, who stripped him, beat him, and went away, leaving him half dead. </a:t>
            </a:r>
            <a:endParaRPr lang="en-AU" sz="3200" dirty="0"/>
          </a:p>
        </p:txBody>
      </p:sp>
      <p:sp>
        <p:nvSpPr>
          <p:cNvPr id="2" name="Title 1">
            <a:extLst>
              <a:ext uri="{FF2B5EF4-FFF2-40B4-BE49-F238E27FC236}">
                <a16:creationId xmlns:a16="http://schemas.microsoft.com/office/drawing/2014/main" id="{F0D7E804-6EE6-4BC7-8CD6-E2BC50B769CD}"/>
              </a:ext>
            </a:extLst>
          </p:cNvPr>
          <p:cNvSpPr>
            <a:spLocks noGrp="1"/>
          </p:cNvSpPr>
          <p:nvPr>
            <p:ph type="title"/>
          </p:nvPr>
        </p:nvSpPr>
        <p:spPr/>
        <p:txBody>
          <a:bodyPr>
            <a:normAutofit fontScale="90000"/>
          </a:bodyPr>
          <a:lstStyle/>
          <a:p>
            <a:br>
              <a:rPr lang="en-AU" dirty="0"/>
            </a:br>
            <a:r>
              <a:rPr lang="en-AU" dirty="0"/>
              <a:t>The Story of the Good Samaritan</a:t>
            </a:r>
          </a:p>
        </p:txBody>
      </p:sp>
      <p:pic>
        <p:nvPicPr>
          <p:cNvPr id="11" name="Picture 10" descr="A picture containing drawing&#10;&#10;Description automatically generated">
            <a:extLst>
              <a:ext uri="{FF2B5EF4-FFF2-40B4-BE49-F238E27FC236}">
                <a16:creationId xmlns:a16="http://schemas.microsoft.com/office/drawing/2014/main" id="{12448945-895F-4641-8E1C-3442B0557BA6}"/>
              </a:ext>
            </a:extLst>
          </p:cNvPr>
          <p:cNvPicPr>
            <a:picLocks noChangeAspect="1"/>
          </p:cNvPicPr>
          <p:nvPr/>
        </p:nvPicPr>
        <p:blipFill rotWithShape="1">
          <a:blip r:embed="rId2"/>
          <a:srcRect t="30438" b="15174"/>
          <a:stretch/>
        </p:blipFill>
        <p:spPr>
          <a:xfrm>
            <a:off x="664432" y="1631742"/>
            <a:ext cx="5759662" cy="4425718"/>
          </a:xfrm>
          <a:prstGeom prst="rect">
            <a:avLst/>
          </a:prstGeom>
        </p:spPr>
      </p:pic>
    </p:spTree>
    <p:extLst>
      <p:ext uri="{BB962C8B-B14F-4D97-AF65-F5344CB8AC3E}">
        <p14:creationId xmlns:p14="http://schemas.microsoft.com/office/powerpoint/2010/main" val="2039898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5338AE6-FB59-4C5E-96A3-A6FB2BD3B848}"/>
              </a:ext>
            </a:extLst>
          </p:cNvPr>
          <p:cNvSpPr>
            <a:spLocks noGrp="1"/>
          </p:cNvSpPr>
          <p:nvPr>
            <p:ph sz="quarter" idx="4"/>
          </p:nvPr>
        </p:nvSpPr>
        <p:spPr>
          <a:xfrm>
            <a:off x="6794231" y="1943215"/>
            <a:ext cx="4557981" cy="3684588"/>
          </a:xfrm>
        </p:spPr>
        <p:txBody>
          <a:bodyPr/>
          <a:lstStyle/>
          <a:p>
            <a:pPr marL="0" indent="0">
              <a:buNone/>
            </a:pPr>
            <a:r>
              <a:rPr lang="en-US" sz="3200" b="1" baseline="30000" dirty="0"/>
              <a:t>31 </a:t>
            </a:r>
            <a:r>
              <a:rPr lang="en-US" sz="3200" dirty="0"/>
              <a:t>Now by chance a priest was going down that road; and when he saw him, he passed by on the other side. </a:t>
            </a:r>
            <a:r>
              <a:rPr lang="en-US" sz="3200" b="1" baseline="30000" dirty="0"/>
              <a:t>32 </a:t>
            </a:r>
            <a:r>
              <a:rPr lang="en-US" sz="3200" dirty="0"/>
              <a:t>So likewise a Levite, when he came to the place and saw him, passed by on the other side. </a:t>
            </a:r>
            <a:endParaRPr lang="en-AU" sz="3200" dirty="0"/>
          </a:p>
        </p:txBody>
      </p:sp>
      <p:sp>
        <p:nvSpPr>
          <p:cNvPr id="2" name="Title 1">
            <a:extLst>
              <a:ext uri="{FF2B5EF4-FFF2-40B4-BE49-F238E27FC236}">
                <a16:creationId xmlns:a16="http://schemas.microsoft.com/office/drawing/2014/main" id="{F0D7E804-6EE6-4BC7-8CD6-E2BC50B769CD}"/>
              </a:ext>
            </a:extLst>
          </p:cNvPr>
          <p:cNvSpPr>
            <a:spLocks noGrp="1"/>
          </p:cNvSpPr>
          <p:nvPr>
            <p:ph type="title"/>
          </p:nvPr>
        </p:nvSpPr>
        <p:spPr/>
        <p:txBody>
          <a:bodyPr>
            <a:normAutofit fontScale="90000"/>
          </a:bodyPr>
          <a:lstStyle/>
          <a:p>
            <a:br>
              <a:rPr lang="en-AU" dirty="0"/>
            </a:br>
            <a:r>
              <a:rPr lang="en-AU" dirty="0"/>
              <a:t>The Story of the Good Samaritan</a:t>
            </a:r>
          </a:p>
        </p:txBody>
      </p:sp>
      <p:pic>
        <p:nvPicPr>
          <p:cNvPr id="9" name="Picture 8" descr="A picture containing map, drawing&#10;&#10;Description automatically generated">
            <a:extLst>
              <a:ext uri="{FF2B5EF4-FFF2-40B4-BE49-F238E27FC236}">
                <a16:creationId xmlns:a16="http://schemas.microsoft.com/office/drawing/2014/main" id="{99345375-0F0E-4049-BD2C-75F5D0C408ED}"/>
              </a:ext>
            </a:extLst>
          </p:cNvPr>
          <p:cNvPicPr>
            <a:picLocks noChangeAspect="1"/>
          </p:cNvPicPr>
          <p:nvPr/>
        </p:nvPicPr>
        <p:blipFill rotWithShape="1">
          <a:blip r:embed="rId2"/>
          <a:srcRect t="24147" b="22783"/>
          <a:stretch/>
        </p:blipFill>
        <p:spPr>
          <a:xfrm>
            <a:off x="649995" y="1816747"/>
            <a:ext cx="5408679" cy="4055259"/>
          </a:xfrm>
          <a:prstGeom prst="rect">
            <a:avLst/>
          </a:prstGeom>
        </p:spPr>
      </p:pic>
    </p:spTree>
    <p:extLst>
      <p:ext uri="{BB962C8B-B14F-4D97-AF65-F5344CB8AC3E}">
        <p14:creationId xmlns:p14="http://schemas.microsoft.com/office/powerpoint/2010/main" val="203896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009B06C-B4C3-41A9-BCDE-E61959F72C7C}"/>
              </a:ext>
            </a:extLst>
          </p:cNvPr>
          <p:cNvSpPr>
            <a:spLocks noGrp="1"/>
          </p:cNvSpPr>
          <p:nvPr>
            <p:ph sz="quarter" idx="4"/>
          </p:nvPr>
        </p:nvSpPr>
        <p:spPr>
          <a:xfrm>
            <a:off x="6424094" y="1910190"/>
            <a:ext cx="5183188" cy="3684588"/>
          </a:xfrm>
        </p:spPr>
        <p:txBody>
          <a:bodyPr/>
          <a:lstStyle/>
          <a:p>
            <a:pPr marL="0" indent="0">
              <a:buNone/>
            </a:pPr>
            <a:r>
              <a:rPr lang="en-US" sz="2000" b="1" baseline="30000" dirty="0"/>
              <a:t>33 </a:t>
            </a:r>
            <a:r>
              <a:rPr lang="en-US" sz="2000" dirty="0"/>
              <a:t>But a Samaritan while traveling came near him; and when he saw him, he was moved with pity. </a:t>
            </a:r>
            <a:r>
              <a:rPr lang="en-US" sz="2000" b="1" baseline="30000" dirty="0"/>
              <a:t>34 </a:t>
            </a:r>
            <a:r>
              <a:rPr lang="en-US" sz="2000" dirty="0"/>
              <a:t>He went to him and bandaged his wounds, having poured oil and wine on them. Then he put him on his own animal, brought him to an inn, and took care of him. </a:t>
            </a:r>
            <a:r>
              <a:rPr lang="en-US" sz="2000" b="1" baseline="30000" dirty="0"/>
              <a:t>35 </a:t>
            </a:r>
            <a:r>
              <a:rPr lang="en-US" sz="2000" dirty="0"/>
              <a:t>The next day he took out two denarii,</a:t>
            </a:r>
            <a:r>
              <a:rPr lang="en-US" sz="2000" baseline="30000" dirty="0"/>
              <a:t>[</a:t>
            </a:r>
            <a:r>
              <a:rPr lang="en-US" sz="2000" baseline="30000" dirty="0">
                <a:hlinkClick r:id="rId2" tooltip="See footnote b"/>
              </a:rPr>
              <a:t>b</a:t>
            </a:r>
            <a:r>
              <a:rPr lang="en-US" sz="2000" baseline="30000" dirty="0"/>
              <a:t>]</a:t>
            </a:r>
            <a:r>
              <a:rPr lang="en-US" sz="2000" dirty="0"/>
              <a:t> gave them to the innkeeper, and said, ‘Take care of him; and when I come back, I will repay you whatever more you spend.’ </a:t>
            </a:r>
            <a:r>
              <a:rPr lang="en-US" sz="2000" b="1" baseline="30000" dirty="0"/>
              <a:t>36 </a:t>
            </a:r>
            <a:r>
              <a:rPr lang="en-US" sz="2000" dirty="0"/>
              <a:t>Which of these three, do you think, was a neighbor to the man who fell into the hands of the robbers?” </a:t>
            </a:r>
            <a:r>
              <a:rPr lang="en-US" sz="2000" b="1" baseline="30000" dirty="0"/>
              <a:t>37 </a:t>
            </a:r>
            <a:r>
              <a:rPr lang="en-US" sz="2000" dirty="0"/>
              <a:t>He said, “The one who showed him mercy.” Jesus said to him, “Go and do likewise.”</a:t>
            </a:r>
          </a:p>
          <a:p>
            <a:pPr marL="0" indent="0">
              <a:buNone/>
            </a:pPr>
            <a:endParaRPr lang="en-AU" dirty="0"/>
          </a:p>
        </p:txBody>
      </p:sp>
      <p:sp>
        <p:nvSpPr>
          <p:cNvPr id="2" name="Title 1">
            <a:extLst>
              <a:ext uri="{FF2B5EF4-FFF2-40B4-BE49-F238E27FC236}">
                <a16:creationId xmlns:a16="http://schemas.microsoft.com/office/drawing/2014/main" id="{F0D7E804-6EE6-4BC7-8CD6-E2BC50B769CD}"/>
              </a:ext>
            </a:extLst>
          </p:cNvPr>
          <p:cNvSpPr>
            <a:spLocks noGrp="1"/>
          </p:cNvSpPr>
          <p:nvPr>
            <p:ph type="title"/>
          </p:nvPr>
        </p:nvSpPr>
        <p:spPr/>
        <p:txBody>
          <a:bodyPr>
            <a:normAutofit fontScale="90000"/>
          </a:bodyPr>
          <a:lstStyle/>
          <a:p>
            <a:br>
              <a:rPr lang="en-AU" dirty="0"/>
            </a:br>
            <a:r>
              <a:rPr lang="en-AU" dirty="0"/>
              <a:t>The Story of the Good Samaritan</a:t>
            </a:r>
          </a:p>
        </p:txBody>
      </p:sp>
      <p:pic>
        <p:nvPicPr>
          <p:cNvPr id="7" name="Picture 6" descr="A close up of a map&#10;&#10;Description automatically generated">
            <a:extLst>
              <a:ext uri="{FF2B5EF4-FFF2-40B4-BE49-F238E27FC236}">
                <a16:creationId xmlns:a16="http://schemas.microsoft.com/office/drawing/2014/main" id="{43216DAC-1EF9-44CB-B971-BB55FED4E588}"/>
              </a:ext>
            </a:extLst>
          </p:cNvPr>
          <p:cNvPicPr>
            <a:picLocks noChangeAspect="1"/>
          </p:cNvPicPr>
          <p:nvPr/>
        </p:nvPicPr>
        <p:blipFill rotWithShape="1">
          <a:blip r:embed="rId3"/>
          <a:srcRect t="27127" b="17108"/>
          <a:stretch/>
        </p:blipFill>
        <p:spPr>
          <a:xfrm>
            <a:off x="767663" y="1771389"/>
            <a:ext cx="5412204" cy="4264038"/>
          </a:xfrm>
          <a:prstGeom prst="rect">
            <a:avLst/>
          </a:prstGeom>
        </p:spPr>
      </p:pic>
    </p:spTree>
    <p:extLst>
      <p:ext uri="{BB962C8B-B14F-4D97-AF65-F5344CB8AC3E}">
        <p14:creationId xmlns:p14="http://schemas.microsoft.com/office/powerpoint/2010/main" val="3708590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7A5F484-02FD-48C5-99DA-9DEC33642959}"/>
              </a:ext>
            </a:extLst>
          </p:cNvPr>
          <p:cNvSpPr>
            <a:spLocks noGrp="1"/>
          </p:cNvSpPr>
          <p:nvPr>
            <p:ph type="title"/>
          </p:nvPr>
        </p:nvSpPr>
        <p:spPr/>
        <p:txBody>
          <a:bodyPr>
            <a:normAutofit fontScale="90000"/>
          </a:bodyPr>
          <a:lstStyle/>
          <a:p>
            <a:br>
              <a:rPr lang="en-AU" dirty="0"/>
            </a:br>
            <a:r>
              <a:rPr lang="en-AU" dirty="0"/>
              <a:t>Questions</a:t>
            </a:r>
          </a:p>
        </p:txBody>
      </p:sp>
      <p:sp>
        <p:nvSpPr>
          <p:cNvPr id="8" name="Content Placeholder 7">
            <a:extLst>
              <a:ext uri="{FF2B5EF4-FFF2-40B4-BE49-F238E27FC236}">
                <a16:creationId xmlns:a16="http://schemas.microsoft.com/office/drawing/2014/main" id="{F85D5B32-F47F-430E-912B-520DC6804EBD}"/>
              </a:ext>
            </a:extLst>
          </p:cNvPr>
          <p:cNvSpPr>
            <a:spLocks noGrp="1"/>
          </p:cNvSpPr>
          <p:nvPr>
            <p:ph idx="1"/>
          </p:nvPr>
        </p:nvSpPr>
        <p:spPr/>
        <p:txBody>
          <a:bodyPr/>
          <a:lstStyle/>
          <a:p>
            <a:pPr marL="514350" indent="-514350">
              <a:buAutoNum type="arabicPeriod"/>
            </a:pPr>
            <a:r>
              <a:rPr lang="en-AU" dirty="0"/>
              <a:t>What trauma did the man going down from Jerusalem face?</a:t>
            </a:r>
          </a:p>
          <a:p>
            <a:pPr marL="514350" indent="-514350">
              <a:buAutoNum type="arabicPeriod"/>
            </a:pPr>
            <a:r>
              <a:rPr lang="en-AU" dirty="0"/>
              <a:t>What was the Good Samaritan's response to the man’s trauma?</a:t>
            </a:r>
          </a:p>
          <a:p>
            <a:pPr marL="514350" indent="-514350">
              <a:buAutoNum type="arabicPeriod"/>
            </a:pPr>
            <a:r>
              <a:rPr lang="en-AU" dirty="0"/>
              <a:t>Was the Good Samaritan’s response a tertiary, secondary or primary response?</a:t>
            </a:r>
          </a:p>
          <a:p>
            <a:pPr marL="514350" indent="-514350">
              <a:buAutoNum type="arabicPeriod"/>
            </a:pPr>
            <a:r>
              <a:rPr lang="en-AU" dirty="0"/>
              <a:t>What else could have been done for prevention or a longer term solution?</a:t>
            </a:r>
          </a:p>
          <a:p>
            <a:pPr marL="514350" indent="-514350">
              <a:buAutoNum type="arabicPeriod"/>
            </a:pPr>
            <a:r>
              <a:rPr lang="en-AU" dirty="0"/>
              <a:t>What does this story tell us about Jesus? Why do you think Jesus told </a:t>
            </a:r>
            <a:r>
              <a:rPr lang="en-AU"/>
              <a:t>this story?</a:t>
            </a:r>
            <a:endParaRPr lang="en-AU" dirty="0"/>
          </a:p>
        </p:txBody>
      </p:sp>
    </p:spTree>
    <p:extLst>
      <p:ext uri="{BB962C8B-B14F-4D97-AF65-F5344CB8AC3E}">
        <p14:creationId xmlns:p14="http://schemas.microsoft.com/office/powerpoint/2010/main" val="1952117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1952596" y="1357298"/>
            <a:ext cx="8286808" cy="36433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r" fontAlgn="base">
              <a:spcBef>
                <a:spcPct val="0"/>
              </a:spcBef>
              <a:spcAft>
                <a:spcPct val="0"/>
              </a:spcAft>
            </a:pPr>
            <a:r>
              <a:rPr lang="en-AU" sz="2400" b="1" dirty="0">
                <a:latin typeface="Calibri" pitchFamily="34" charset="0"/>
                <a:cs typeface="Arial" pitchFamily="34" charset="0"/>
              </a:rPr>
              <a:t>MAKING ETHICAL DECISIONS: A CHRISTIAN STARTING POINT</a:t>
            </a:r>
            <a:endParaRPr lang="en-AU" sz="2400" b="1" dirty="0">
              <a:latin typeface="Times New Roman" pitchFamily="18" charset="0"/>
              <a:cs typeface="Arial" pitchFamily="34" charset="0"/>
            </a:endParaRPr>
          </a:p>
          <a:p>
            <a:pPr algn="r" fontAlgn="base">
              <a:spcBef>
                <a:spcPct val="0"/>
              </a:spcBef>
              <a:spcAft>
                <a:spcPct val="0"/>
              </a:spcAft>
            </a:pPr>
            <a:endParaRPr lang="en-AU" sz="800" dirty="0">
              <a:latin typeface="Times New Roman" pitchFamily="18" charset="0"/>
              <a:cs typeface="Arial" pitchFamily="34" charset="0"/>
            </a:endParaRPr>
          </a:p>
          <a:p>
            <a:pPr fontAlgn="base">
              <a:spcBef>
                <a:spcPct val="0"/>
              </a:spcBef>
              <a:spcAft>
                <a:spcPct val="0"/>
              </a:spcAft>
              <a:buFont typeface="Symbol" pitchFamily="18" charset="2"/>
              <a:buChar char="·"/>
            </a:pPr>
            <a:r>
              <a:rPr lang="en-AU" sz="2000" b="1" dirty="0">
                <a:latin typeface="Calibri" pitchFamily="34" charset="0"/>
                <a:cs typeface="Arial" pitchFamily="34" charset="0"/>
              </a:rPr>
              <a:t>Be guided by what matters to God: </a:t>
            </a:r>
            <a:r>
              <a:rPr lang="en-AU" sz="2000" dirty="0">
                <a:latin typeface="Calibri" pitchFamily="34" charset="0"/>
                <a:cs typeface="Arial" pitchFamily="34" charset="0"/>
              </a:rPr>
              <a:t>Loving him and loving others</a:t>
            </a:r>
          </a:p>
          <a:p>
            <a:pPr fontAlgn="base">
              <a:spcBef>
                <a:spcPct val="0"/>
              </a:spcBef>
              <a:spcAft>
                <a:spcPct val="0"/>
              </a:spcAft>
              <a:buFont typeface="Symbol" pitchFamily="18" charset="2"/>
              <a:buChar char="·"/>
            </a:pPr>
            <a:endParaRPr lang="en-AU" sz="1200" b="1" dirty="0">
              <a:latin typeface="Calibri" pitchFamily="34" charset="0"/>
              <a:cs typeface="Arial" pitchFamily="34" charset="0"/>
            </a:endParaRPr>
          </a:p>
          <a:p>
            <a:pPr fontAlgn="base">
              <a:spcBef>
                <a:spcPct val="0"/>
              </a:spcBef>
              <a:spcAft>
                <a:spcPct val="0"/>
              </a:spcAft>
              <a:buFont typeface="Symbol" pitchFamily="18" charset="2"/>
              <a:buChar char="·"/>
            </a:pPr>
            <a:r>
              <a:rPr lang="en-AU" sz="2000" b="1" dirty="0">
                <a:latin typeface="Calibri" pitchFamily="34" charset="0"/>
                <a:cs typeface="Arial" pitchFamily="34" charset="0"/>
              </a:rPr>
              <a:t>Think about what will happen</a:t>
            </a:r>
            <a:r>
              <a:rPr lang="en-AU" sz="2000" dirty="0">
                <a:latin typeface="Calibri" pitchFamily="34" charset="0"/>
                <a:cs typeface="Arial" pitchFamily="34" charset="0"/>
              </a:rPr>
              <a:t> (…but sometimes you can’t control that!)</a:t>
            </a:r>
          </a:p>
          <a:p>
            <a:pPr fontAlgn="base">
              <a:spcBef>
                <a:spcPct val="0"/>
              </a:spcBef>
              <a:spcAft>
                <a:spcPct val="0"/>
              </a:spcAft>
              <a:buFont typeface="Symbol" pitchFamily="18" charset="2"/>
              <a:buChar char="·"/>
            </a:pPr>
            <a:endParaRPr lang="en-AU" sz="1200" dirty="0">
              <a:latin typeface="Calibri" pitchFamily="34" charset="0"/>
              <a:cs typeface="Arial" pitchFamily="34" charset="0"/>
            </a:endParaRPr>
          </a:p>
          <a:p>
            <a:pPr fontAlgn="base">
              <a:spcBef>
                <a:spcPct val="0"/>
              </a:spcBef>
              <a:spcAft>
                <a:spcPct val="0"/>
              </a:spcAft>
              <a:buFont typeface="Symbol" pitchFamily="18" charset="2"/>
              <a:buChar char="·"/>
            </a:pPr>
            <a:r>
              <a:rPr lang="en-AU" sz="2000" b="1" dirty="0">
                <a:latin typeface="Calibri" pitchFamily="34" charset="0"/>
                <a:cs typeface="Arial" pitchFamily="34" charset="0"/>
              </a:rPr>
              <a:t>Learn to think and act more like Jesus</a:t>
            </a:r>
            <a:r>
              <a:rPr lang="en-AU" sz="2000" dirty="0">
                <a:latin typeface="Calibri" pitchFamily="34" charset="0"/>
                <a:cs typeface="Arial" pitchFamily="34" charset="0"/>
              </a:rPr>
              <a:t> by reading the Bible and learning from other Christians</a:t>
            </a:r>
          </a:p>
          <a:p>
            <a:pPr fontAlgn="base">
              <a:spcBef>
                <a:spcPct val="0"/>
              </a:spcBef>
              <a:spcAft>
                <a:spcPct val="0"/>
              </a:spcAft>
              <a:buFont typeface="Symbol" pitchFamily="18" charset="2"/>
              <a:buChar char="·"/>
            </a:pPr>
            <a:endParaRPr lang="en-AU" sz="1200" dirty="0">
              <a:latin typeface="Calibri" pitchFamily="34" charset="0"/>
              <a:cs typeface="Arial" pitchFamily="34" charset="0"/>
            </a:endParaRPr>
          </a:p>
          <a:p>
            <a:pPr fontAlgn="base">
              <a:spcBef>
                <a:spcPct val="0"/>
              </a:spcBef>
              <a:spcAft>
                <a:spcPct val="0"/>
              </a:spcAft>
              <a:buFont typeface="Symbol" pitchFamily="18" charset="2"/>
              <a:buChar char="·"/>
            </a:pPr>
            <a:r>
              <a:rPr lang="en-AU" sz="2000" b="1" dirty="0">
                <a:latin typeface="Calibri" pitchFamily="34" charset="0"/>
                <a:cs typeface="Arial" pitchFamily="34" charset="0"/>
              </a:rPr>
              <a:t>Pray that God will help you</a:t>
            </a:r>
            <a:r>
              <a:rPr lang="en-AU" sz="2000" dirty="0">
                <a:latin typeface="Calibri" pitchFamily="34" charset="0"/>
                <a:cs typeface="Arial" pitchFamily="34" charset="0"/>
              </a:rPr>
              <a:t> make good choices</a:t>
            </a:r>
          </a:p>
          <a:p>
            <a:pPr fontAlgn="base">
              <a:spcBef>
                <a:spcPct val="0"/>
              </a:spcBef>
              <a:spcAft>
                <a:spcPct val="0"/>
              </a:spcAft>
              <a:buFont typeface="Symbol" pitchFamily="18" charset="2"/>
              <a:buChar char="·"/>
            </a:pPr>
            <a:endParaRPr lang="en-AU" sz="1200" dirty="0">
              <a:latin typeface="Calibri" pitchFamily="34" charset="0"/>
              <a:cs typeface="Arial" pitchFamily="34" charset="0"/>
            </a:endParaRPr>
          </a:p>
          <a:p>
            <a:pPr fontAlgn="base">
              <a:spcBef>
                <a:spcPct val="0"/>
              </a:spcBef>
              <a:spcAft>
                <a:spcPct val="0"/>
              </a:spcAft>
              <a:buFont typeface="Symbol" pitchFamily="18" charset="2"/>
              <a:buChar char="·"/>
            </a:pPr>
            <a:r>
              <a:rPr lang="en-AU" sz="2000" b="1" dirty="0">
                <a:latin typeface="Calibri" pitchFamily="34" charset="0"/>
                <a:cs typeface="Arial" pitchFamily="34" charset="0"/>
              </a:rPr>
              <a:t>Remember you’re not God!  </a:t>
            </a:r>
            <a:r>
              <a:rPr lang="en-AU" sz="2000" dirty="0">
                <a:latin typeface="Calibri" pitchFamily="34" charset="0"/>
                <a:cs typeface="Arial" pitchFamily="34" charset="0"/>
              </a:rPr>
              <a:t>He’s the only one who knows what’s really right all the time - situations can be complicated, and we all make mistakes.</a:t>
            </a:r>
            <a:endParaRPr lang="en-AU" sz="2000" b="1" dirty="0">
              <a:latin typeface="Calibri" pitchFamily="34" charset="0"/>
              <a:cs typeface="Arial" pitchFamily="34" charset="0"/>
            </a:endParaRPr>
          </a:p>
          <a:p>
            <a:pPr fontAlgn="base">
              <a:spcBef>
                <a:spcPct val="0"/>
              </a:spcBef>
              <a:spcAft>
                <a:spcPct val="0"/>
              </a:spcAft>
            </a:pPr>
            <a:endParaRPr lang="en-US" dirty="0">
              <a:latin typeface="Arial" pitchFamily="34" charset="0"/>
              <a:cs typeface="Arial" pitchFamily="34" charset="0"/>
            </a:endParaRPr>
          </a:p>
        </p:txBody>
      </p:sp>
    </p:spTree>
    <p:extLst>
      <p:ext uri="{BB962C8B-B14F-4D97-AF65-F5344CB8AC3E}">
        <p14:creationId xmlns:p14="http://schemas.microsoft.com/office/powerpoint/2010/main" val="12235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3CE929-8719-44BE-98C9-BAF0B00B3673}"/>
              </a:ext>
            </a:extLst>
          </p:cNvPr>
          <p:cNvSpPr>
            <a:spLocks noGrp="1"/>
          </p:cNvSpPr>
          <p:nvPr>
            <p:ph type="title"/>
          </p:nvPr>
        </p:nvSpPr>
        <p:spPr/>
        <p:txBody>
          <a:bodyPr/>
          <a:lstStyle/>
          <a:p>
            <a:r>
              <a:rPr lang="en-AU" dirty="0"/>
              <a:t>What Would You Decide to Do?</a:t>
            </a:r>
          </a:p>
        </p:txBody>
      </p:sp>
      <p:sp>
        <p:nvSpPr>
          <p:cNvPr id="5" name="Content Placeholder 4">
            <a:extLst>
              <a:ext uri="{FF2B5EF4-FFF2-40B4-BE49-F238E27FC236}">
                <a16:creationId xmlns:a16="http://schemas.microsoft.com/office/drawing/2014/main" id="{7AE39CCD-8C90-4D77-8972-7622C446997C}"/>
              </a:ext>
            </a:extLst>
          </p:cNvPr>
          <p:cNvSpPr>
            <a:spLocks noGrp="1"/>
          </p:cNvSpPr>
          <p:nvPr>
            <p:ph idx="1"/>
          </p:nvPr>
        </p:nvSpPr>
        <p:spPr/>
        <p:txBody>
          <a:bodyPr/>
          <a:lstStyle/>
          <a:p>
            <a:r>
              <a:rPr lang="en-AU" dirty="0"/>
              <a:t>Do your homework or watch TV?</a:t>
            </a:r>
          </a:p>
          <a:p>
            <a:r>
              <a:rPr lang="en-AU" dirty="0"/>
              <a:t>Eat fruit or lollies?</a:t>
            </a:r>
          </a:p>
          <a:p>
            <a:r>
              <a:rPr lang="en-AU" dirty="0"/>
              <a:t>Help your friend or win the race?</a:t>
            </a:r>
          </a:p>
          <a:p>
            <a:r>
              <a:rPr lang="en-AU" dirty="0"/>
              <a:t>Save your money or give it all away to the poor?</a:t>
            </a:r>
          </a:p>
          <a:p>
            <a:endParaRPr lang="en-AU" dirty="0"/>
          </a:p>
        </p:txBody>
      </p:sp>
    </p:spTree>
    <p:extLst>
      <p:ext uri="{BB962C8B-B14F-4D97-AF65-F5344CB8AC3E}">
        <p14:creationId xmlns:p14="http://schemas.microsoft.com/office/powerpoint/2010/main" val="944687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A9842A-9A85-4F7A-8D73-FB805C90D589}"/>
              </a:ext>
            </a:extLst>
          </p:cNvPr>
          <p:cNvSpPr>
            <a:spLocks noGrp="1"/>
          </p:cNvSpPr>
          <p:nvPr>
            <p:ph type="title"/>
          </p:nvPr>
        </p:nvSpPr>
        <p:spPr/>
        <p:txBody>
          <a:bodyPr/>
          <a:lstStyle/>
          <a:p>
            <a:r>
              <a:rPr lang="en-AU" dirty="0"/>
              <a:t>What is Ethics?</a:t>
            </a:r>
          </a:p>
        </p:txBody>
      </p:sp>
      <p:sp>
        <p:nvSpPr>
          <p:cNvPr id="5" name="Content Placeholder 4">
            <a:extLst>
              <a:ext uri="{FF2B5EF4-FFF2-40B4-BE49-F238E27FC236}">
                <a16:creationId xmlns:a16="http://schemas.microsoft.com/office/drawing/2014/main" id="{77D0E8DC-7898-449C-A22D-97F6BCD0A060}"/>
              </a:ext>
            </a:extLst>
          </p:cNvPr>
          <p:cNvSpPr>
            <a:spLocks noGrp="1"/>
          </p:cNvSpPr>
          <p:nvPr>
            <p:ph idx="1"/>
          </p:nvPr>
        </p:nvSpPr>
        <p:spPr>
          <a:xfrm>
            <a:off x="1025639" y="2119393"/>
            <a:ext cx="10507825" cy="3919927"/>
          </a:xfrm>
        </p:spPr>
        <p:txBody>
          <a:bodyPr/>
          <a:lstStyle/>
          <a:p>
            <a:pPr marL="0" indent="0" algn="ctr">
              <a:buNone/>
            </a:pPr>
            <a:r>
              <a:rPr lang="en-AU" dirty="0"/>
              <a:t>Ethics is about how we decide what is good and bad</a:t>
            </a:r>
          </a:p>
          <a:p>
            <a:pPr marL="0" indent="0" algn="ctr">
              <a:buNone/>
            </a:pPr>
            <a:endParaRPr lang="en-AU" dirty="0"/>
          </a:p>
          <a:p>
            <a:pPr marL="0" indent="0" algn="ctr">
              <a:buNone/>
            </a:pPr>
            <a:endParaRPr lang="en-AU" dirty="0"/>
          </a:p>
        </p:txBody>
      </p:sp>
      <p:pic>
        <p:nvPicPr>
          <p:cNvPr id="1026" name="Picture 2" descr="Image result for ethics stick figures definition">
            <a:extLst>
              <a:ext uri="{FF2B5EF4-FFF2-40B4-BE49-F238E27FC236}">
                <a16:creationId xmlns:a16="http://schemas.microsoft.com/office/drawing/2014/main" id="{66A2A4C2-3A12-4AA1-AE8B-C7F76E56CEE0}"/>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74676" y="3149597"/>
            <a:ext cx="1809750" cy="252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25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0317D-041C-4781-A0BD-F1EF98CD8EBB}"/>
              </a:ext>
            </a:extLst>
          </p:cNvPr>
          <p:cNvSpPr>
            <a:spLocks noGrp="1"/>
          </p:cNvSpPr>
          <p:nvPr>
            <p:ph type="title"/>
          </p:nvPr>
        </p:nvSpPr>
        <p:spPr>
          <a:xfrm>
            <a:off x="457200" y="638637"/>
            <a:ext cx="11150082" cy="659811"/>
          </a:xfrm>
        </p:spPr>
        <p:txBody>
          <a:bodyPr>
            <a:normAutofit/>
          </a:bodyPr>
          <a:lstStyle/>
          <a:p>
            <a:r>
              <a:rPr lang="en-US" sz="4000" dirty="0"/>
              <a:t>Our Worldview</a:t>
            </a:r>
          </a:p>
        </p:txBody>
      </p:sp>
      <p:pic>
        <p:nvPicPr>
          <p:cNvPr id="1028" name="Picture 4" descr="Image result for house frame">
            <a:extLst>
              <a:ext uri="{FF2B5EF4-FFF2-40B4-BE49-F238E27FC236}">
                <a16:creationId xmlns:a16="http://schemas.microsoft.com/office/drawing/2014/main" id="{5A505E92-4F6F-40A1-A14A-1C7CEB92AD89}"/>
              </a:ext>
            </a:extLst>
          </p:cNvPr>
          <p:cNvPicPr>
            <a:picLocks noGrp="1" noChangeAspect="1" noChangeArrowheads="1"/>
          </p:cNvPicPr>
          <p:nvPr>
            <p:ph idx="1"/>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8412865" y="2407001"/>
            <a:ext cx="2685617" cy="22471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0824BAF-139A-437D-8F92-E1A3432F7D94}"/>
              </a:ext>
            </a:extLst>
          </p:cNvPr>
          <p:cNvSpPr txBox="1"/>
          <p:nvPr/>
        </p:nvSpPr>
        <p:spPr>
          <a:xfrm>
            <a:off x="1360451" y="2453823"/>
            <a:ext cx="5976783" cy="2308324"/>
          </a:xfrm>
          <a:prstGeom prst="rect">
            <a:avLst/>
          </a:prstGeom>
          <a:noFill/>
        </p:spPr>
        <p:txBody>
          <a:bodyPr wrap="square" rtlCol="0">
            <a:spAutoFit/>
          </a:bodyPr>
          <a:lstStyle/>
          <a:p>
            <a:pPr lvl="0">
              <a:defRPr/>
            </a:pPr>
            <a:r>
              <a:rPr lang="en-AU" sz="2400" dirty="0"/>
              <a:t>Our decisions about right and wrong are influenced by our worldview.</a:t>
            </a:r>
            <a:endPar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24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rPr>
              <a:t>Our worldview is the way we make sense of the world and our place in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9100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BCC75-B99D-44B2-AF96-93E33ACB66FF}"/>
              </a:ext>
            </a:extLst>
          </p:cNvPr>
          <p:cNvSpPr>
            <a:spLocks noGrp="1"/>
          </p:cNvSpPr>
          <p:nvPr>
            <p:ph type="title"/>
          </p:nvPr>
        </p:nvSpPr>
        <p:spPr/>
        <p:txBody>
          <a:bodyPr>
            <a:normAutofit fontScale="90000"/>
          </a:bodyPr>
          <a:lstStyle/>
          <a:p>
            <a:br>
              <a:rPr lang="en-AU" dirty="0"/>
            </a:br>
            <a:r>
              <a:rPr lang="en-AU" sz="4000" dirty="0"/>
              <a:t>Examples of World Views</a:t>
            </a:r>
          </a:p>
        </p:txBody>
      </p:sp>
      <p:sp>
        <p:nvSpPr>
          <p:cNvPr id="3" name="Content Placeholder 2">
            <a:extLst>
              <a:ext uri="{FF2B5EF4-FFF2-40B4-BE49-F238E27FC236}">
                <a16:creationId xmlns:a16="http://schemas.microsoft.com/office/drawing/2014/main" id="{1FED38B1-38EF-459A-BE2C-D4CAE4464CF6}"/>
              </a:ext>
            </a:extLst>
          </p:cNvPr>
          <p:cNvSpPr>
            <a:spLocks noGrp="1"/>
          </p:cNvSpPr>
          <p:nvPr>
            <p:ph idx="1"/>
          </p:nvPr>
        </p:nvSpPr>
        <p:spPr/>
        <p:txBody>
          <a:bodyPr/>
          <a:lstStyle/>
          <a:p>
            <a:pPr marL="0" indent="0">
              <a:buNone/>
            </a:pPr>
            <a:r>
              <a:rPr lang="en-AU" b="1" dirty="0"/>
              <a:t>Agnostic </a:t>
            </a:r>
            <a:r>
              <a:rPr lang="en-AU" dirty="0"/>
              <a:t>= believes it is impossible to know whether or not God exists.</a:t>
            </a:r>
          </a:p>
          <a:p>
            <a:pPr marL="0" indent="0">
              <a:buNone/>
            </a:pPr>
            <a:r>
              <a:rPr lang="en-AU" b="1" dirty="0"/>
              <a:t>Atheist </a:t>
            </a:r>
            <a:r>
              <a:rPr lang="en-AU" dirty="0"/>
              <a:t>= believes there are no gods.</a:t>
            </a:r>
          </a:p>
          <a:p>
            <a:pPr marL="0" indent="0">
              <a:buNone/>
            </a:pPr>
            <a:r>
              <a:rPr lang="en-AU" b="1" dirty="0"/>
              <a:t>Christian Theist </a:t>
            </a:r>
            <a:r>
              <a:rPr lang="en-AU" dirty="0"/>
              <a:t>= believes that there is one true God, Jesus Christ.</a:t>
            </a:r>
          </a:p>
          <a:p>
            <a:pPr marL="0" indent="0">
              <a:buNone/>
            </a:pPr>
            <a:r>
              <a:rPr lang="en-AU" b="1" dirty="0"/>
              <a:t>Deist </a:t>
            </a:r>
            <a:r>
              <a:rPr lang="en-AU" dirty="0"/>
              <a:t>= believes that God created the universe but remains apart from it. God cannot be known by human beings.</a:t>
            </a:r>
          </a:p>
          <a:p>
            <a:pPr marL="0" indent="0">
              <a:buNone/>
            </a:pPr>
            <a:r>
              <a:rPr lang="en-AU" b="1" dirty="0"/>
              <a:t>Humanist </a:t>
            </a:r>
            <a:r>
              <a:rPr lang="en-AU" dirty="0"/>
              <a:t>= believes that human beings have the right and responsibility to give meaning and shape to their own lives without the need for religion. </a:t>
            </a:r>
          </a:p>
        </p:txBody>
      </p:sp>
    </p:spTree>
    <p:extLst>
      <p:ext uri="{BB962C8B-B14F-4D97-AF65-F5344CB8AC3E}">
        <p14:creationId xmlns:p14="http://schemas.microsoft.com/office/powerpoint/2010/main" val="1482000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84F9CB-A2F9-496D-8780-6F58715A7981}"/>
              </a:ext>
            </a:extLst>
          </p:cNvPr>
          <p:cNvPicPr>
            <a:picLocks noChangeAspect="1"/>
          </p:cNvPicPr>
          <p:nvPr/>
        </p:nvPicPr>
        <p:blipFill rotWithShape="1">
          <a:blip r:embed="rId3"/>
          <a:srcRect l="21001" t="12762" r="21035" b="14668"/>
          <a:stretch/>
        </p:blipFill>
        <p:spPr>
          <a:xfrm>
            <a:off x="1156996" y="-74645"/>
            <a:ext cx="10856478" cy="6783355"/>
          </a:xfrm>
          <a:prstGeom prst="rect">
            <a:avLst/>
          </a:prstGeom>
        </p:spPr>
      </p:pic>
    </p:spTree>
    <p:extLst>
      <p:ext uri="{BB962C8B-B14F-4D97-AF65-F5344CB8AC3E}">
        <p14:creationId xmlns:p14="http://schemas.microsoft.com/office/powerpoint/2010/main" val="1887750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809718" y="857232"/>
          <a:ext cx="8572564" cy="5786478"/>
        </p:xfrm>
        <a:graphic>
          <a:graphicData uri="http://schemas.openxmlformats.org/drawingml/2006/table">
            <a:tbl>
              <a:tblPr/>
              <a:tblGrid>
                <a:gridCol w="1251543">
                  <a:extLst>
                    <a:ext uri="{9D8B030D-6E8A-4147-A177-3AD203B41FA5}">
                      <a16:colId xmlns:a16="http://schemas.microsoft.com/office/drawing/2014/main" val="20000"/>
                    </a:ext>
                  </a:extLst>
                </a:gridCol>
                <a:gridCol w="1251543">
                  <a:extLst>
                    <a:ext uri="{9D8B030D-6E8A-4147-A177-3AD203B41FA5}">
                      <a16:colId xmlns:a16="http://schemas.microsoft.com/office/drawing/2014/main" val="20001"/>
                    </a:ext>
                  </a:extLst>
                </a:gridCol>
                <a:gridCol w="1254625">
                  <a:extLst>
                    <a:ext uri="{9D8B030D-6E8A-4147-A177-3AD203B41FA5}">
                      <a16:colId xmlns:a16="http://schemas.microsoft.com/office/drawing/2014/main" val="20002"/>
                    </a:ext>
                  </a:extLst>
                </a:gridCol>
                <a:gridCol w="1254625">
                  <a:extLst>
                    <a:ext uri="{9D8B030D-6E8A-4147-A177-3AD203B41FA5}">
                      <a16:colId xmlns:a16="http://schemas.microsoft.com/office/drawing/2014/main" val="20003"/>
                    </a:ext>
                  </a:extLst>
                </a:gridCol>
                <a:gridCol w="1255244">
                  <a:extLst>
                    <a:ext uri="{9D8B030D-6E8A-4147-A177-3AD203B41FA5}">
                      <a16:colId xmlns:a16="http://schemas.microsoft.com/office/drawing/2014/main" val="20004"/>
                    </a:ext>
                  </a:extLst>
                </a:gridCol>
                <a:gridCol w="1152184">
                  <a:extLst>
                    <a:ext uri="{9D8B030D-6E8A-4147-A177-3AD203B41FA5}">
                      <a16:colId xmlns:a16="http://schemas.microsoft.com/office/drawing/2014/main" val="20005"/>
                    </a:ext>
                  </a:extLst>
                </a:gridCol>
                <a:gridCol w="1152800">
                  <a:extLst>
                    <a:ext uri="{9D8B030D-6E8A-4147-A177-3AD203B41FA5}">
                      <a16:colId xmlns:a16="http://schemas.microsoft.com/office/drawing/2014/main" val="20006"/>
                    </a:ext>
                  </a:extLst>
                </a:gridCol>
              </a:tblGrid>
              <a:tr h="1953876">
                <a:tc gridSpan="2">
                  <a:txBody>
                    <a:bodyPr/>
                    <a:lstStyle/>
                    <a:p>
                      <a:pPr algn="ctr">
                        <a:lnSpc>
                          <a:spcPct val="115000"/>
                        </a:lnSpc>
                        <a:spcAft>
                          <a:spcPts val="1000"/>
                        </a:spcAft>
                      </a:pPr>
                      <a:endParaRPr lang="en-AU" sz="800" dirty="0">
                        <a:latin typeface="Calibri"/>
                        <a:ea typeface="Calibri"/>
                        <a:cs typeface="Times New Roman"/>
                      </a:endParaRPr>
                    </a:p>
                  </a:txBody>
                  <a:tcPr marL="47395" marR="473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gridSpan="3">
                  <a:txBody>
                    <a:bodyPr/>
                    <a:lstStyle/>
                    <a:p>
                      <a:pPr algn="ctr">
                        <a:lnSpc>
                          <a:spcPct val="115000"/>
                        </a:lnSpc>
                        <a:spcAft>
                          <a:spcPts val="1000"/>
                        </a:spcAft>
                      </a:pPr>
                      <a:endParaRPr lang="en-AU" sz="800" dirty="0">
                        <a:latin typeface="Calibri"/>
                        <a:ea typeface="Calibri"/>
                        <a:cs typeface="Times New Roman"/>
                      </a:endParaRPr>
                    </a:p>
                  </a:txBody>
                  <a:tcPr marL="47395" marR="473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gridSpan="2">
                  <a:txBody>
                    <a:bodyPr/>
                    <a:lstStyle/>
                    <a:p>
                      <a:pPr algn="ctr">
                        <a:lnSpc>
                          <a:spcPct val="115000"/>
                        </a:lnSpc>
                        <a:spcAft>
                          <a:spcPts val="1000"/>
                        </a:spcAft>
                      </a:pPr>
                      <a:endParaRPr lang="en-AU" sz="800" dirty="0">
                        <a:latin typeface="Calibri"/>
                        <a:ea typeface="Calibri"/>
                        <a:cs typeface="Times New Roman"/>
                      </a:endParaRPr>
                    </a:p>
                  </a:txBody>
                  <a:tcPr marL="47395" marR="473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10000"/>
                  </a:ext>
                </a:extLst>
              </a:tr>
              <a:tr h="277068">
                <a:tc>
                  <a:txBody>
                    <a:bodyPr/>
                    <a:lstStyle/>
                    <a:p>
                      <a:pPr algn="ctr">
                        <a:lnSpc>
                          <a:spcPct val="115000"/>
                        </a:lnSpc>
                        <a:spcAft>
                          <a:spcPts val="1000"/>
                        </a:spcAft>
                      </a:pPr>
                      <a:endParaRPr lang="en-AU" sz="1100" dirty="0">
                        <a:latin typeface="Calibri"/>
                        <a:ea typeface="Calibri"/>
                        <a:cs typeface="Times New Roman"/>
                      </a:endParaRPr>
                    </a:p>
                  </a:txBody>
                  <a:tcPr marL="47395" marR="47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AU" sz="1100" dirty="0">
                        <a:latin typeface="Calibri"/>
                        <a:ea typeface="Calibri"/>
                        <a:cs typeface="Times New Roman"/>
                      </a:endParaRPr>
                    </a:p>
                  </a:txBody>
                  <a:tcPr marL="47395" marR="47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AU" sz="1100" dirty="0">
                        <a:latin typeface="Calibri"/>
                        <a:ea typeface="Calibri"/>
                        <a:cs typeface="Times New Roman"/>
                      </a:endParaRPr>
                    </a:p>
                  </a:txBody>
                  <a:tcPr marL="47395" marR="47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AU" sz="1100" dirty="0">
                        <a:latin typeface="Calibri"/>
                        <a:ea typeface="Calibri"/>
                        <a:cs typeface="Times New Roman"/>
                      </a:endParaRPr>
                    </a:p>
                  </a:txBody>
                  <a:tcPr marL="47395" marR="47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AU" sz="1100" dirty="0">
                        <a:latin typeface="Calibri"/>
                        <a:ea typeface="Calibri"/>
                        <a:cs typeface="Times New Roman"/>
                      </a:endParaRPr>
                    </a:p>
                  </a:txBody>
                  <a:tcPr marL="47395" marR="47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AU" sz="1100" dirty="0">
                        <a:latin typeface="Calibri"/>
                        <a:ea typeface="Calibri"/>
                        <a:cs typeface="Times New Roman"/>
                      </a:endParaRPr>
                    </a:p>
                  </a:txBody>
                  <a:tcPr marL="47395" marR="47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AU" sz="1100" dirty="0">
                        <a:latin typeface="Calibri"/>
                        <a:ea typeface="Calibri"/>
                        <a:cs typeface="Times New Roman"/>
                      </a:endParaRPr>
                    </a:p>
                  </a:txBody>
                  <a:tcPr marL="47395" marR="47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55534">
                <a:tc>
                  <a:txBody>
                    <a:bodyPr/>
                    <a:lstStyle/>
                    <a:p>
                      <a:pPr>
                        <a:lnSpc>
                          <a:spcPct val="115000"/>
                        </a:lnSpc>
                        <a:spcAft>
                          <a:spcPts val="1000"/>
                        </a:spcAft>
                      </a:pPr>
                      <a:endParaRPr lang="en-AU" sz="1050" dirty="0">
                        <a:latin typeface="Tahoma"/>
                        <a:ea typeface="Calibri"/>
                        <a:cs typeface="Times New Roman"/>
                      </a:endParaRPr>
                    </a:p>
                  </a:txBody>
                  <a:tcPr marL="47395" marR="473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n-AU" sz="1050" dirty="0">
                        <a:latin typeface="Tahoma"/>
                        <a:ea typeface="Calibri"/>
                        <a:cs typeface="Times New Roman"/>
                      </a:endParaRPr>
                    </a:p>
                  </a:txBody>
                  <a:tcPr marL="47395" marR="473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n-AU" sz="1050" dirty="0">
                        <a:latin typeface="Tahoma"/>
                        <a:ea typeface="Calibri"/>
                        <a:cs typeface="Times New Roman"/>
                      </a:endParaRPr>
                    </a:p>
                  </a:txBody>
                  <a:tcPr marL="47395" marR="473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n-AU" sz="1050" dirty="0">
                        <a:latin typeface="Tahoma"/>
                        <a:ea typeface="Calibri"/>
                        <a:cs typeface="Times New Roman"/>
                      </a:endParaRPr>
                    </a:p>
                  </a:txBody>
                  <a:tcPr marL="47395" marR="473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n-AU" sz="1050" dirty="0">
                        <a:latin typeface="Tahoma"/>
                        <a:ea typeface="Calibri"/>
                        <a:cs typeface="Times New Roman"/>
                      </a:endParaRPr>
                    </a:p>
                  </a:txBody>
                  <a:tcPr marL="47395" marR="473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n-AU" sz="1050" dirty="0">
                        <a:latin typeface="Tahoma"/>
                        <a:ea typeface="Calibri"/>
                        <a:cs typeface="Times New Roman"/>
                      </a:endParaRPr>
                    </a:p>
                  </a:txBody>
                  <a:tcPr marL="47395" marR="473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n-AU" sz="1050" dirty="0">
                        <a:latin typeface="Tahoma"/>
                        <a:ea typeface="Calibri"/>
                        <a:cs typeface="Times New Roman"/>
                      </a:endParaRPr>
                    </a:p>
                  </a:txBody>
                  <a:tcPr marL="47395" marR="473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Rectangle 3"/>
          <p:cNvSpPr>
            <a:spLocks noChangeArrowheads="1"/>
          </p:cNvSpPr>
          <p:nvPr/>
        </p:nvSpPr>
        <p:spPr bwMode="auto">
          <a:xfrm>
            <a:off x="2595539" y="357166"/>
            <a:ext cx="6698565"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342900" indent="-342900" fontAlgn="base">
              <a:spcBef>
                <a:spcPct val="0"/>
              </a:spcBef>
              <a:spcAft>
                <a:spcPct val="0"/>
              </a:spcAft>
            </a:pPr>
            <a:r>
              <a:rPr lang="en-AU" sz="2000" b="1" dirty="0">
                <a:latin typeface="Calibri" pitchFamily="34" charset="0"/>
                <a:ea typeface="Calibri" pitchFamily="34" charset="0"/>
                <a:cs typeface="Times New Roman" pitchFamily="18" charset="0"/>
              </a:rPr>
              <a:t>AN INTRODUCTION TO SOME IMPORTANT ETHICAL THEORIES</a:t>
            </a:r>
            <a:endParaRPr lang="en-AU" sz="2000" dirty="0">
              <a:latin typeface="Arial" pitchFamily="34" charset="0"/>
              <a:cs typeface="Arial" pitchFamily="34" charset="0"/>
            </a:endParaRPr>
          </a:p>
        </p:txBody>
      </p:sp>
      <p:sp>
        <p:nvSpPr>
          <p:cNvPr id="5" name="TextBox 4"/>
          <p:cNvSpPr txBox="1"/>
          <p:nvPr/>
        </p:nvSpPr>
        <p:spPr>
          <a:xfrm>
            <a:off x="3524233" y="1643050"/>
            <a:ext cx="184731" cy="369332"/>
          </a:xfrm>
          <a:prstGeom prst="rect">
            <a:avLst/>
          </a:prstGeom>
          <a:noFill/>
        </p:spPr>
        <p:txBody>
          <a:bodyPr wrap="none" rtlCol="0">
            <a:spAutoFit/>
          </a:bodyPr>
          <a:lstStyle/>
          <a:p>
            <a:endParaRPr lang="en-AU" dirty="0"/>
          </a:p>
        </p:txBody>
      </p:sp>
      <p:sp>
        <p:nvSpPr>
          <p:cNvPr id="6" name="TextBox 5"/>
          <p:cNvSpPr txBox="1"/>
          <p:nvPr/>
        </p:nvSpPr>
        <p:spPr>
          <a:xfrm>
            <a:off x="2478919" y="1071546"/>
            <a:ext cx="1174872" cy="325538"/>
          </a:xfrm>
          <a:prstGeom prst="rect">
            <a:avLst/>
          </a:prstGeom>
          <a:noFill/>
        </p:spPr>
        <p:txBody>
          <a:bodyPr wrap="none" rtlCol="0">
            <a:spAutoFit/>
          </a:bodyPr>
          <a:lstStyle/>
          <a:p>
            <a:pPr algn="ctr">
              <a:lnSpc>
                <a:spcPct val="115000"/>
              </a:lnSpc>
              <a:spcAft>
                <a:spcPts val="1000"/>
              </a:spcAft>
            </a:pPr>
            <a:r>
              <a:rPr lang="en-AU" sz="1400" b="1" dirty="0">
                <a:latin typeface="+mj-lt"/>
                <a:ea typeface="Calibri"/>
                <a:cs typeface="Tahoma"/>
              </a:rPr>
              <a:t>DEONTOLOGY</a:t>
            </a:r>
            <a:endParaRPr lang="en-AU" sz="1400" dirty="0">
              <a:latin typeface="+mj-lt"/>
              <a:ea typeface="Calibri"/>
              <a:cs typeface="Times New Roman"/>
            </a:endParaRPr>
          </a:p>
        </p:txBody>
      </p:sp>
      <p:sp>
        <p:nvSpPr>
          <p:cNvPr id="7" name="TextBox 6"/>
          <p:cNvSpPr txBox="1"/>
          <p:nvPr/>
        </p:nvSpPr>
        <p:spPr>
          <a:xfrm>
            <a:off x="2095472" y="1500175"/>
            <a:ext cx="2043252" cy="646331"/>
          </a:xfrm>
          <a:prstGeom prst="rect">
            <a:avLst/>
          </a:prstGeom>
          <a:noFill/>
        </p:spPr>
        <p:txBody>
          <a:bodyPr wrap="none" rtlCol="0">
            <a:spAutoFit/>
          </a:bodyPr>
          <a:lstStyle/>
          <a:p>
            <a:r>
              <a:rPr lang="en-AU" sz="1200" dirty="0">
                <a:ea typeface="Calibri"/>
                <a:cs typeface="Times New Roman"/>
              </a:rPr>
              <a:t>We can decide between right </a:t>
            </a:r>
          </a:p>
          <a:p>
            <a:r>
              <a:rPr lang="en-AU" sz="1200" dirty="0">
                <a:ea typeface="Calibri"/>
                <a:cs typeface="Times New Roman"/>
              </a:rPr>
              <a:t>and wrong by following</a:t>
            </a:r>
          </a:p>
          <a:p>
            <a:r>
              <a:rPr lang="en-AU" sz="1200" dirty="0">
                <a:ea typeface="Calibri"/>
                <a:cs typeface="Times New Roman"/>
              </a:rPr>
              <a:t> a set of </a:t>
            </a:r>
            <a:r>
              <a:rPr lang="en-AU" sz="1200" b="1" dirty="0">
                <a:ea typeface="Calibri"/>
                <a:cs typeface="Times New Roman"/>
              </a:rPr>
              <a:t>rules</a:t>
            </a:r>
            <a:endParaRPr lang="en-AU" sz="2400" b="1" dirty="0"/>
          </a:p>
        </p:txBody>
      </p:sp>
      <p:sp>
        <p:nvSpPr>
          <p:cNvPr id="8" name="TextBox 7"/>
          <p:cNvSpPr txBox="1"/>
          <p:nvPr/>
        </p:nvSpPr>
        <p:spPr>
          <a:xfrm>
            <a:off x="4667240" y="1428736"/>
            <a:ext cx="3000396" cy="729430"/>
          </a:xfrm>
          <a:prstGeom prst="rect">
            <a:avLst/>
          </a:prstGeom>
          <a:noFill/>
        </p:spPr>
        <p:txBody>
          <a:bodyPr wrap="square" rtlCol="0">
            <a:spAutoFit/>
          </a:bodyPr>
          <a:lstStyle/>
          <a:p>
            <a:pPr>
              <a:lnSpc>
                <a:spcPct val="115000"/>
              </a:lnSpc>
              <a:spcAft>
                <a:spcPts val="1000"/>
              </a:spcAft>
            </a:pPr>
            <a:r>
              <a:rPr lang="en-AU" sz="1200" dirty="0">
                <a:ea typeface="Calibri"/>
                <a:cs typeface="Times New Roman"/>
              </a:rPr>
              <a:t>We can decide between right and wrong by examining their </a:t>
            </a:r>
            <a:r>
              <a:rPr lang="en-AU" sz="1200" b="1" dirty="0">
                <a:ea typeface="Calibri"/>
                <a:cs typeface="Times New Roman"/>
              </a:rPr>
              <a:t>consequences</a:t>
            </a:r>
            <a:r>
              <a:rPr lang="en-AU" sz="1200" dirty="0">
                <a:ea typeface="Calibri"/>
                <a:cs typeface="Times New Roman"/>
              </a:rPr>
              <a:t>. If something has good consequences, it is right.</a:t>
            </a:r>
            <a:endParaRPr lang="en-AU" sz="2400" dirty="0"/>
          </a:p>
        </p:txBody>
      </p:sp>
      <p:sp>
        <p:nvSpPr>
          <p:cNvPr id="9" name="TextBox 8"/>
          <p:cNvSpPr txBox="1"/>
          <p:nvPr/>
        </p:nvSpPr>
        <p:spPr>
          <a:xfrm>
            <a:off x="8239140" y="1357298"/>
            <a:ext cx="2000264" cy="1366528"/>
          </a:xfrm>
          <a:prstGeom prst="rect">
            <a:avLst/>
          </a:prstGeom>
          <a:noFill/>
        </p:spPr>
        <p:txBody>
          <a:bodyPr wrap="square" rtlCol="0">
            <a:spAutoFit/>
          </a:bodyPr>
          <a:lstStyle/>
          <a:p>
            <a:pPr>
              <a:lnSpc>
                <a:spcPct val="115000"/>
              </a:lnSpc>
              <a:spcAft>
                <a:spcPts val="1000"/>
              </a:spcAft>
            </a:pPr>
            <a:r>
              <a:rPr lang="en-AU" sz="1200" dirty="0">
                <a:ea typeface="Calibri"/>
                <a:cs typeface="Times New Roman"/>
              </a:rPr>
              <a:t>We can decide between right and wrong by focusing on </a:t>
            </a:r>
            <a:r>
              <a:rPr lang="en-AU" sz="1200" b="1" dirty="0">
                <a:ea typeface="Calibri"/>
                <a:cs typeface="Times New Roman"/>
              </a:rPr>
              <a:t>ourselves and our motivations</a:t>
            </a:r>
            <a:r>
              <a:rPr lang="en-AU" sz="1200" dirty="0">
                <a:ea typeface="Calibri"/>
                <a:cs typeface="Times New Roman"/>
              </a:rPr>
              <a:t>. If we are the right kind of people we will make the right decisions.</a:t>
            </a:r>
          </a:p>
        </p:txBody>
      </p:sp>
      <p:sp>
        <p:nvSpPr>
          <p:cNvPr id="10" name="TextBox 9"/>
          <p:cNvSpPr txBox="1"/>
          <p:nvPr/>
        </p:nvSpPr>
        <p:spPr>
          <a:xfrm>
            <a:off x="5062069" y="1071546"/>
            <a:ext cx="1671098" cy="325538"/>
          </a:xfrm>
          <a:prstGeom prst="rect">
            <a:avLst/>
          </a:prstGeom>
          <a:noFill/>
        </p:spPr>
        <p:txBody>
          <a:bodyPr wrap="none" rtlCol="0">
            <a:spAutoFit/>
          </a:bodyPr>
          <a:lstStyle/>
          <a:p>
            <a:pPr algn="ctr">
              <a:lnSpc>
                <a:spcPct val="115000"/>
              </a:lnSpc>
              <a:spcAft>
                <a:spcPts val="1000"/>
              </a:spcAft>
            </a:pPr>
            <a:r>
              <a:rPr lang="en-AU" sz="1400" b="1" dirty="0">
                <a:latin typeface="+mj-lt"/>
                <a:ea typeface="Calibri"/>
                <a:cs typeface="Tahoma"/>
              </a:rPr>
              <a:t>CONSEQUENTIALISM</a:t>
            </a:r>
            <a:endParaRPr lang="en-AU" sz="1200" dirty="0">
              <a:latin typeface="+mj-lt"/>
              <a:ea typeface="Calibri"/>
              <a:cs typeface="Times New Roman"/>
            </a:endParaRPr>
          </a:p>
        </p:txBody>
      </p:sp>
      <p:sp>
        <p:nvSpPr>
          <p:cNvPr id="11" name="TextBox 10"/>
          <p:cNvSpPr txBox="1"/>
          <p:nvPr/>
        </p:nvSpPr>
        <p:spPr>
          <a:xfrm>
            <a:off x="5810249" y="1357298"/>
            <a:ext cx="184731" cy="369332"/>
          </a:xfrm>
          <a:prstGeom prst="rect">
            <a:avLst/>
          </a:prstGeom>
          <a:noFill/>
        </p:spPr>
        <p:txBody>
          <a:bodyPr wrap="none" rtlCol="0">
            <a:spAutoFit/>
          </a:bodyPr>
          <a:lstStyle/>
          <a:p>
            <a:endParaRPr lang="en-AU" dirty="0"/>
          </a:p>
        </p:txBody>
      </p:sp>
      <p:sp>
        <p:nvSpPr>
          <p:cNvPr id="12" name="TextBox 11"/>
          <p:cNvSpPr txBox="1"/>
          <p:nvPr/>
        </p:nvSpPr>
        <p:spPr>
          <a:xfrm>
            <a:off x="8382017" y="1000108"/>
            <a:ext cx="1640577" cy="325538"/>
          </a:xfrm>
          <a:prstGeom prst="rect">
            <a:avLst/>
          </a:prstGeom>
          <a:noFill/>
        </p:spPr>
        <p:txBody>
          <a:bodyPr wrap="none" rtlCol="0">
            <a:spAutoFit/>
          </a:bodyPr>
          <a:lstStyle/>
          <a:p>
            <a:pPr algn="ctr">
              <a:lnSpc>
                <a:spcPct val="115000"/>
              </a:lnSpc>
              <a:spcAft>
                <a:spcPts val="1000"/>
              </a:spcAft>
            </a:pPr>
            <a:r>
              <a:rPr lang="en-AU" sz="1400" b="1" dirty="0">
                <a:latin typeface="+mj-lt"/>
                <a:ea typeface="Calibri"/>
                <a:cs typeface="Tahoma"/>
              </a:rPr>
              <a:t>CHARACTER ETHICS</a:t>
            </a:r>
            <a:endParaRPr lang="en-AU" sz="1400" dirty="0">
              <a:latin typeface="+mj-lt"/>
              <a:ea typeface="Calibri"/>
              <a:cs typeface="Times New Roman"/>
            </a:endParaRPr>
          </a:p>
        </p:txBody>
      </p:sp>
      <p:sp>
        <p:nvSpPr>
          <p:cNvPr id="13" name="TextBox 12"/>
          <p:cNvSpPr txBox="1"/>
          <p:nvPr/>
        </p:nvSpPr>
        <p:spPr>
          <a:xfrm>
            <a:off x="2040065" y="2857496"/>
            <a:ext cx="779381" cy="275588"/>
          </a:xfrm>
          <a:prstGeom prst="rect">
            <a:avLst/>
          </a:prstGeom>
          <a:noFill/>
        </p:spPr>
        <p:txBody>
          <a:bodyPr wrap="none" rtlCol="0">
            <a:spAutoFit/>
          </a:bodyPr>
          <a:lstStyle/>
          <a:p>
            <a:pPr algn="ctr">
              <a:lnSpc>
                <a:spcPct val="115000"/>
              </a:lnSpc>
              <a:spcAft>
                <a:spcPts val="1000"/>
              </a:spcAft>
            </a:pPr>
            <a:r>
              <a:rPr lang="en-AU" sz="1100" b="1" dirty="0">
                <a:latin typeface="+mj-lt"/>
                <a:ea typeface="Calibri"/>
                <a:cs typeface="Tahoma"/>
              </a:rPr>
              <a:t>RELIGIOUS</a:t>
            </a:r>
            <a:endParaRPr lang="en-AU" sz="1100" dirty="0">
              <a:latin typeface="+mj-lt"/>
              <a:ea typeface="Calibri"/>
              <a:cs typeface="Times New Roman"/>
            </a:endParaRPr>
          </a:p>
        </p:txBody>
      </p:sp>
      <p:sp>
        <p:nvSpPr>
          <p:cNvPr id="14" name="TextBox 13"/>
          <p:cNvSpPr txBox="1"/>
          <p:nvPr/>
        </p:nvSpPr>
        <p:spPr>
          <a:xfrm>
            <a:off x="3119649" y="2857496"/>
            <a:ext cx="1088760" cy="275588"/>
          </a:xfrm>
          <a:prstGeom prst="rect">
            <a:avLst/>
          </a:prstGeom>
          <a:noFill/>
        </p:spPr>
        <p:txBody>
          <a:bodyPr wrap="none" rtlCol="0">
            <a:spAutoFit/>
          </a:bodyPr>
          <a:lstStyle/>
          <a:p>
            <a:pPr algn="ctr">
              <a:lnSpc>
                <a:spcPct val="115000"/>
              </a:lnSpc>
              <a:spcAft>
                <a:spcPts val="1000"/>
              </a:spcAft>
            </a:pPr>
            <a:r>
              <a:rPr lang="en-AU" sz="1100" b="1" dirty="0">
                <a:latin typeface="+mj-lt"/>
                <a:ea typeface="Calibri"/>
                <a:cs typeface="Tahoma"/>
              </a:rPr>
              <a:t>NON-RELIGIOUS</a:t>
            </a:r>
            <a:endParaRPr lang="en-AU" sz="1100" dirty="0">
              <a:latin typeface="+mj-lt"/>
              <a:ea typeface="Calibri"/>
              <a:cs typeface="Times New Roman"/>
            </a:endParaRPr>
          </a:p>
        </p:txBody>
      </p:sp>
      <p:sp>
        <p:nvSpPr>
          <p:cNvPr id="15" name="TextBox 14"/>
          <p:cNvSpPr txBox="1"/>
          <p:nvPr/>
        </p:nvSpPr>
        <p:spPr>
          <a:xfrm>
            <a:off x="4470560" y="2857496"/>
            <a:ext cx="813043" cy="275588"/>
          </a:xfrm>
          <a:prstGeom prst="rect">
            <a:avLst/>
          </a:prstGeom>
          <a:noFill/>
        </p:spPr>
        <p:txBody>
          <a:bodyPr wrap="none" rtlCol="0">
            <a:spAutoFit/>
          </a:bodyPr>
          <a:lstStyle/>
          <a:p>
            <a:pPr algn="ctr">
              <a:lnSpc>
                <a:spcPct val="115000"/>
              </a:lnSpc>
              <a:spcAft>
                <a:spcPts val="1000"/>
              </a:spcAft>
            </a:pPr>
            <a:r>
              <a:rPr lang="en-AU" sz="1100" b="1" dirty="0">
                <a:latin typeface="+mj-lt"/>
                <a:ea typeface="Calibri"/>
                <a:cs typeface="Tahoma"/>
              </a:rPr>
              <a:t>HEDONISM</a:t>
            </a:r>
            <a:endParaRPr lang="en-AU" sz="1100" dirty="0">
              <a:latin typeface="+mj-lt"/>
              <a:ea typeface="Calibri"/>
              <a:cs typeface="Times New Roman"/>
            </a:endParaRPr>
          </a:p>
        </p:txBody>
      </p:sp>
      <p:sp>
        <p:nvSpPr>
          <p:cNvPr id="16" name="TextBox 15"/>
          <p:cNvSpPr txBox="1"/>
          <p:nvPr/>
        </p:nvSpPr>
        <p:spPr>
          <a:xfrm>
            <a:off x="5619179" y="2857496"/>
            <a:ext cx="1138453" cy="275588"/>
          </a:xfrm>
          <a:prstGeom prst="rect">
            <a:avLst/>
          </a:prstGeom>
          <a:noFill/>
        </p:spPr>
        <p:txBody>
          <a:bodyPr wrap="none" rtlCol="0">
            <a:spAutoFit/>
          </a:bodyPr>
          <a:lstStyle/>
          <a:p>
            <a:pPr algn="ctr">
              <a:lnSpc>
                <a:spcPct val="115000"/>
              </a:lnSpc>
              <a:spcAft>
                <a:spcPts val="1000"/>
              </a:spcAft>
            </a:pPr>
            <a:r>
              <a:rPr lang="en-AU" sz="1100" b="1" dirty="0">
                <a:latin typeface="+mj-lt"/>
                <a:ea typeface="Calibri"/>
                <a:cs typeface="Tahoma"/>
              </a:rPr>
              <a:t>ETHICAL EGOISM</a:t>
            </a:r>
            <a:endParaRPr lang="en-AU" sz="1100" dirty="0">
              <a:latin typeface="+mj-lt"/>
              <a:ea typeface="Calibri"/>
              <a:cs typeface="Times New Roman"/>
            </a:endParaRPr>
          </a:p>
        </p:txBody>
      </p:sp>
      <p:sp>
        <p:nvSpPr>
          <p:cNvPr id="17" name="TextBox 16"/>
          <p:cNvSpPr txBox="1"/>
          <p:nvPr/>
        </p:nvSpPr>
        <p:spPr>
          <a:xfrm>
            <a:off x="6840035" y="2857496"/>
            <a:ext cx="1098378" cy="275588"/>
          </a:xfrm>
          <a:prstGeom prst="rect">
            <a:avLst/>
          </a:prstGeom>
          <a:noFill/>
        </p:spPr>
        <p:txBody>
          <a:bodyPr wrap="none" rtlCol="0">
            <a:spAutoFit/>
          </a:bodyPr>
          <a:lstStyle/>
          <a:p>
            <a:pPr algn="ctr">
              <a:lnSpc>
                <a:spcPct val="115000"/>
              </a:lnSpc>
              <a:spcAft>
                <a:spcPts val="1000"/>
              </a:spcAft>
            </a:pPr>
            <a:r>
              <a:rPr lang="en-AU" sz="1100" b="1" dirty="0">
                <a:latin typeface="+mj-lt"/>
                <a:ea typeface="Calibri"/>
                <a:cs typeface="Tahoma"/>
              </a:rPr>
              <a:t>UTILITARIANISM</a:t>
            </a:r>
            <a:endParaRPr lang="en-AU" sz="1100" dirty="0">
              <a:latin typeface="+mj-lt"/>
              <a:ea typeface="Calibri"/>
              <a:cs typeface="Times New Roman"/>
            </a:endParaRPr>
          </a:p>
        </p:txBody>
      </p:sp>
      <p:sp>
        <p:nvSpPr>
          <p:cNvPr id="18" name="TextBox 17"/>
          <p:cNvSpPr txBox="1"/>
          <p:nvPr/>
        </p:nvSpPr>
        <p:spPr>
          <a:xfrm>
            <a:off x="8117905" y="2857496"/>
            <a:ext cx="1013419" cy="275588"/>
          </a:xfrm>
          <a:prstGeom prst="rect">
            <a:avLst/>
          </a:prstGeom>
          <a:noFill/>
        </p:spPr>
        <p:txBody>
          <a:bodyPr wrap="none" rtlCol="0">
            <a:spAutoFit/>
          </a:bodyPr>
          <a:lstStyle/>
          <a:p>
            <a:pPr algn="ctr">
              <a:lnSpc>
                <a:spcPct val="115000"/>
              </a:lnSpc>
              <a:spcAft>
                <a:spcPts val="1000"/>
              </a:spcAft>
            </a:pPr>
            <a:r>
              <a:rPr lang="en-AU" sz="1100" b="1" dirty="0">
                <a:latin typeface="+mj-lt"/>
                <a:ea typeface="Calibri"/>
                <a:cs typeface="Tahoma"/>
              </a:rPr>
              <a:t>VIRTUE ETHICS</a:t>
            </a:r>
            <a:endParaRPr lang="en-AU" sz="1100" dirty="0">
              <a:latin typeface="+mj-lt"/>
              <a:ea typeface="Calibri"/>
              <a:cs typeface="Times New Roman"/>
            </a:endParaRPr>
          </a:p>
        </p:txBody>
      </p:sp>
      <p:sp>
        <p:nvSpPr>
          <p:cNvPr id="19" name="TextBox 18"/>
          <p:cNvSpPr txBox="1"/>
          <p:nvPr/>
        </p:nvSpPr>
        <p:spPr>
          <a:xfrm>
            <a:off x="9195886" y="2857496"/>
            <a:ext cx="1217000" cy="275588"/>
          </a:xfrm>
          <a:prstGeom prst="rect">
            <a:avLst/>
          </a:prstGeom>
          <a:noFill/>
        </p:spPr>
        <p:txBody>
          <a:bodyPr wrap="none" rtlCol="0">
            <a:spAutoFit/>
          </a:bodyPr>
          <a:lstStyle/>
          <a:p>
            <a:pPr algn="ctr">
              <a:lnSpc>
                <a:spcPct val="115000"/>
              </a:lnSpc>
              <a:spcAft>
                <a:spcPts val="1000"/>
              </a:spcAft>
            </a:pPr>
            <a:r>
              <a:rPr lang="en-AU" sz="1100" b="1" dirty="0">
                <a:latin typeface="+mj-lt"/>
                <a:ea typeface="Calibri"/>
                <a:cs typeface="Tahoma"/>
              </a:rPr>
              <a:t>SITUATION ETHICS</a:t>
            </a:r>
            <a:endParaRPr lang="en-AU" sz="1100" dirty="0">
              <a:latin typeface="+mj-lt"/>
              <a:ea typeface="Calibri"/>
              <a:cs typeface="Times New Roman"/>
            </a:endParaRPr>
          </a:p>
        </p:txBody>
      </p:sp>
      <p:sp>
        <p:nvSpPr>
          <p:cNvPr id="20" name="TextBox 19"/>
          <p:cNvSpPr txBox="1"/>
          <p:nvPr/>
        </p:nvSpPr>
        <p:spPr>
          <a:xfrm>
            <a:off x="1881158" y="3214686"/>
            <a:ext cx="1285884" cy="2027606"/>
          </a:xfrm>
          <a:prstGeom prst="rect">
            <a:avLst/>
          </a:prstGeom>
          <a:noFill/>
        </p:spPr>
        <p:txBody>
          <a:bodyPr wrap="square" rtlCol="0">
            <a:spAutoFit/>
          </a:bodyPr>
          <a:lstStyle/>
          <a:p>
            <a:pPr>
              <a:lnSpc>
                <a:spcPct val="115000"/>
              </a:lnSpc>
              <a:spcAft>
                <a:spcPts val="1000"/>
              </a:spcAft>
            </a:pPr>
            <a:r>
              <a:rPr lang="en-AU" sz="1100" dirty="0">
                <a:ea typeface="Calibri"/>
                <a:cs typeface="Times New Roman"/>
              </a:rPr>
              <a:t>Sets of rules such as the Ten Commandments (Jewish/ Christian) or the Five Precepts (Buddhist) show us what is right and wrong in every situation</a:t>
            </a:r>
          </a:p>
        </p:txBody>
      </p:sp>
      <p:sp>
        <p:nvSpPr>
          <p:cNvPr id="21" name="TextBox 20"/>
          <p:cNvSpPr txBox="1"/>
          <p:nvPr/>
        </p:nvSpPr>
        <p:spPr>
          <a:xfrm>
            <a:off x="3095604" y="3286125"/>
            <a:ext cx="1143008" cy="1638269"/>
          </a:xfrm>
          <a:prstGeom prst="rect">
            <a:avLst/>
          </a:prstGeom>
          <a:noFill/>
        </p:spPr>
        <p:txBody>
          <a:bodyPr wrap="square" rtlCol="0">
            <a:spAutoFit/>
          </a:bodyPr>
          <a:lstStyle/>
          <a:p>
            <a:pPr>
              <a:lnSpc>
                <a:spcPct val="115000"/>
              </a:lnSpc>
              <a:spcAft>
                <a:spcPts val="1000"/>
              </a:spcAft>
            </a:pPr>
            <a:r>
              <a:rPr lang="en-AU" sz="1100" dirty="0">
                <a:ea typeface="Calibri"/>
                <a:cs typeface="Times New Roman"/>
              </a:rPr>
              <a:t>Using science and logic we can work out a set of rules which will show us what is right and wrong in every situation.</a:t>
            </a:r>
          </a:p>
        </p:txBody>
      </p:sp>
      <p:sp>
        <p:nvSpPr>
          <p:cNvPr id="22" name="TextBox 21"/>
          <p:cNvSpPr txBox="1"/>
          <p:nvPr/>
        </p:nvSpPr>
        <p:spPr>
          <a:xfrm>
            <a:off x="4381488" y="3286125"/>
            <a:ext cx="1143008" cy="2478755"/>
          </a:xfrm>
          <a:prstGeom prst="rect">
            <a:avLst/>
          </a:prstGeom>
          <a:noFill/>
        </p:spPr>
        <p:txBody>
          <a:bodyPr wrap="square" rtlCol="0">
            <a:spAutoFit/>
          </a:bodyPr>
          <a:lstStyle/>
          <a:p>
            <a:pPr>
              <a:lnSpc>
                <a:spcPct val="115000"/>
              </a:lnSpc>
              <a:spcAft>
                <a:spcPts val="1000"/>
              </a:spcAft>
            </a:pPr>
            <a:r>
              <a:rPr lang="en-AU" sz="1100" dirty="0">
                <a:ea typeface="Calibri"/>
                <a:cs typeface="Times New Roman"/>
              </a:rPr>
              <a:t>If something brings pleasure (physical, emotional or spiritual) then it is right.</a:t>
            </a:r>
          </a:p>
          <a:p>
            <a:pPr>
              <a:lnSpc>
                <a:spcPct val="115000"/>
              </a:lnSpc>
              <a:spcAft>
                <a:spcPts val="1000"/>
              </a:spcAft>
            </a:pPr>
            <a:r>
              <a:rPr lang="en-AU" sz="1100" dirty="0">
                <a:ea typeface="Calibri"/>
                <a:cs typeface="Times New Roman"/>
              </a:rPr>
              <a:t>If something causes pain, then it is wrong.</a:t>
            </a:r>
          </a:p>
          <a:p>
            <a:pPr>
              <a:lnSpc>
                <a:spcPct val="115000"/>
              </a:lnSpc>
              <a:spcAft>
                <a:spcPts val="1000"/>
              </a:spcAft>
            </a:pPr>
            <a:r>
              <a:rPr lang="en-AU" sz="1100" dirty="0">
                <a:ea typeface="Calibri"/>
                <a:cs typeface="Times New Roman"/>
              </a:rPr>
              <a:t>So, ‘if it feels good – do it!’</a:t>
            </a:r>
          </a:p>
        </p:txBody>
      </p:sp>
      <p:sp>
        <p:nvSpPr>
          <p:cNvPr id="23" name="TextBox 22"/>
          <p:cNvSpPr txBox="1"/>
          <p:nvPr/>
        </p:nvSpPr>
        <p:spPr>
          <a:xfrm>
            <a:off x="5595934" y="3286125"/>
            <a:ext cx="1071570" cy="2155847"/>
          </a:xfrm>
          <a:prstGeom prst="rect">
            <a:avLst/>
          </a:prstGeom>
          <a:noFill/>
        </p:spPr>
        <p:txBody>
          <a:bodyPr wrap="square" rtlCol="0">
            <a:spAutoFit/>
          </a:bodyPr>
          <a:lstStyle/>
          <a:p>
            <a:pPr>
              <a:lnSpc>
                <a:spcPct val="115000"/>
              </a:lnSpc>
              <a:spcAft>
                <a:spcPts val="1000"/>
              </a:spcAft>
            </a:pPr>
            <a:r>
              <a:rPr lang="en-AU" sz="1100" dirty="0">
                <a:ea typeface="Calibri"/>
                <a:cs typeface="Times New Roman"/>
              </a:rPr>
              <a:t>The best thing for each individual is also the right thing for them.</a:t>
            </a:r>
          </a:p>
          <a:p>
            <a:pPr>
              <a:lnSpc>
                <a:spcPct val="115000"/>
              </a:lnSpc>
              <a:spcAft>
                <a:spcPts val="1000"/>
              </a:spcAft>
            </a:pPr>
            <a:r>
              <a:rPr lang="en-AU" sz="1100" dirty="0">
                <a:ea typeface="Calibri"/>
                <a:cs typeface="Times New Roman"/>
              </a:rPr>
              <a:t>A person’s only moral obligation is to do what is best for them.</a:t>
            </a:r>
          </a:p>
        </p:txBody>
      </p:sp>
      <p:sp>
        <p:nvSpPr>
          <p:cNvPr id="24" name="TextBox 23"/>
          <p:cNvSpPr txBox="1"/>
          <p:nvPr/>
        </p:nvSpPr>
        <p:spPr>
          <a:xfrm>
            <a:off x="6881818" y="3286125"/>
            <a:ext cx="1143008" cy="2350515"/>
          </a:xfrm>
          <a:prstGeom prst="rect">
            <a:avLst/>
          </a:prstGeom>
          <a:noFill/>
        </p:spPr>
        <p:txBody>
          <a:bodyPr wrap="square" rtlCol="0">
            <a:spAutoFit/>
          </a:bodyPr>
          <a:lstStyle/>
          <a:p>
            <a:pPr>
              <a:lnSpc>
                <a:spcPct val="115000"/>
              </a:lnSpc>
              <a:spcAft>
                <a:spcPts val="1000"/>
              </a:spcAft>
            </a:pPr>
            <a:r>
              <a:rPr lang="en-AU" sz="1100" dirty="0">
                <a:ea typeface="Calibri"/>
                <a:cs typeface="Times New Roman"/>
              </a:rPr>
              <a:t>The right decision is whatever brings ‘the greatest good for the greatest number’ of people.</a:t>
            </a:r>
          </a:p>
          <a:p>
            <a:pPr>
              <a:lnSpc>
                <a:spcPct val="115000"/>
              </a:lnSpc>
              <a:spcAft>
                <a:spcPts val="1000"/>
              </a:spcAft>
            </a:pPr>
            <a:r>
              <a:rPr lang="en-AU" sz="1100" dirty="0">
                <a:ea typeface="Calibri"/>
                <a:cs typeface="Times New Roman"/>
              </a:rPr>
              <a:t>Whatever is best for the majority is right.</a:t>
            </a:r>
          </a:p>
        </p:txBody>
      </p:sp>
      <p:sp>
        <p:nvSpPr>
          <p:cNvPr id="25" name="TextBox 24"/>
          <p:cNvSpPr txBox="1"/>
          <p:nvPr/>
        </p:nvSpPr>
        <p:spPr>
          <a:xfrm>
            <a:off x="8096264" y="3214687"/>
            <a:ext cx="1143008" cy="3012363"/>
          </a:xfrm>
          <a:prstGeom prst="rect">
            <a:avLst/>
          </a:prstGeom>
          <a:noFill/>
        </p:spPr>
        <p:txBody>
          <a:bodyPr wrap="square" rtlCol="0">
            <a:spAutoFit/>
          </a:bodyPr>
          <a:lstStyle/>
          <a:p>
            <a:pPr>
              <a:lnSpc>
                <a:spcPct val="115000"/>
              </a:lnSpc>
              <a:spcAft>
                <a:spcPts val="1000"/>
              </a:spcAft>
            </a:pPr>
            <a:r>
              <a:rPr lang="en-AU" sz="1100" dirty="0">
                <a:ea typeface="Calibri"/>
                <a:cs typeface="Times New Roman"/>
              </a:rPr>
              <a:t>It is not so much what you do but who you are that is important.         A good person will always do the right thing.     We should concentrate on becoming better people rather than on right and wrong decisions.</a:t>
            </a:r>
          </a:p>
        </p:txBody>
      </p:sp>
      <p:sp>
        <p:nvSpPr>
          <p:cNvPr id="26" name="TextBox 25"/>
          <p:cNvSpPr txBox="1"/>
          <p:nvPr/>
        </p:nvSpPr>
        <p:spPr>
          <a:xfrm>
            <a:off x="9239272" y="3286124"/>
            <a:ext cx="1143008" cy="1961178"/>
          </a:xfrm>
          <a:prstGeom prst="rect">
            <a:avLst/>
          </a:prstGeom>
          <a:noFill/>
        </p:spPr>
        <p:txBody>
          <a:bodyPr wrap="square" rtlCol="0">
            <a:spAutoFit/>
          </a:bodyPr>
          <a:lstStyle/>
          <a:p>
            <a:pPr>
              <a:lnSpc>
                <a:spcPct val="115000"/>
              </a:lnSpc>
              <a:spcAft>
                <a:spcPts val="1000"/>
              </a:spcAft>
            </a:pPr>
            <a:r>
              <a:rPr lang="en-AU" sz="1100" dirty="0">
                <a:ea typeface="Calibri"/>
                <a:cs typeface="Times New Roman"/>
              </a:rPr>
              <a:t>In each situation we need to work out what is most loving.</a:t>
            </a:r>
          </a:p>
          <a:p>
            <a:pPr>
              <a:lnSpc>
                <a:spcPct val="115000"/>
              </a:lnSpc>
              <a:spcAft>
                <a:spcPts val="1000"/>
              </a:spcAft>
            </a:pPr>
            <a:r>
              <a:rPr lang="en-AU" sz="1100" dirty="0">
                <a:ea typeface="Calibri"/>
                <a:cs typeface="Times New Roman"/>
              </a:rPr>
              <a:t>If we act in love towards others, then what we do will always be right.</a:t>
            </a:r>
          </a:p>
        </p:txBody>
      </p:sp>
    </p:spTree>
    <p:extLst>
      <p:ext uri="{BB962C8B-B14F-4D97-AF65-F5344CB8AC3E}">
        <p14:creationId xmlns:p14="http://schemas.microsoft.com/office/powerpoint/2010/main" val="1935526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809718" y="857232"/>
          <a:ext cx="8572564" cy="4830532"/>
        </p:xfrm>
        <a:graphic>
          <a:graphicData uri="http://schemas.openxmlformats.org/drawingml/2006/table">
            <a:tbl>
              <a:tblPr/>
              <a:tblGrid>
                <a:gridCol w="1251543">
                  <a:extLst>
                    <a:ext uri="{9D8B030D-6E8A-4147-A177-3AD203B41FA5}">
                      <a16:colId xmlns:a16="http://schemas.microsoft.com/office/drawing/2014/main" val="20000"/>
                    </a:ext>
                  </a:extLst>
                </a:gridCol>
                <a:gridCol w="1251543">
                  <a:extLst>
                    <a:ext uri="{9D8B030D-6E8A-4147-A177-3AD203B41FA5}">
                      <a16:colId xmlns:a16="http://schemas.microsoft.com/office/drawing/2014/main" val="20001"/>
                    </a:ext>
                  </a:extLst>
                </a:gridCol>
                <a:gridCol w="1254625">
                  <a:extLst>
                    <a:ext uri="{9D8B030D-6E8A-4147-A177-3AD203B41FA5}">
                      <a16:colId xmlns:a16="http://schemas.microsoft.com/office/drawing/2014/main" val="20002"/>
                    </a:ext>
                  </a:extLst>
                </a:gridCol>
                <a:gridCol w="1254625">
                  <a:extLst>
                    <a:ext uri="{9D8B030D-6E8A-4147-A177-3AD203B41FA5}">
                      <a16:colId xmlns:a16="http://schemas.microsoft.com/office/drawing/2014/main" val="20003"/>
                    </a:ext>
                  </a:extLst>
                </a:gridCol>
                <a:gridCol w="1255244">
                  <a:extLst>
                    <a:ext uri="{9D8B030D-6E8A-4147-A177-3AD203B41FA5}">
                      <a16:colId xmlns:a16="http://schemas.microsoft.com/office/drawing/2014/main" val="20004"/>
                    </a:ext>
                  </a:extLst>
                </a:gridCol>
                <a:gridCol w="1152184">
                  <a:extLst>
                    <a:ext uri="{9D8B030D-6E8A-4147-A177-3AD203B41FA5}">
                      <a16:colId xmlns:a16="http://schemas.microsoft.com/office/drawing/2014/main" val="20005"/>
                    </a:ext>
                  </a:extLst>
                </a:gridCol>
                <a:gridCol w="1152800">
                  <a:extLst>
                    <a:ext uri="{9D8B030D-6E8A-4147-A177-3AD203B41FA5}">
                      <a16:colId xmlns:a16="http://schemas.microsoft.com/office/drawing/2014/main" val="20006"/>
                    </a:ext>
                  </a:extLst>
                </a:gridCol>
              </a:tblGrid>
              <a:tr h="1516063">
                <a:tc gridSpan="2">
                  <a:txBody>
                    <a:bodyPr/>
                    <a:lstStyle/>
                    <a:p>
                      <a:pPr algn="ctr">
                        <a:lnSpc>
                          <a:spcPct val="115000"/>
                        </a:lnSpc>
                        <a:spcAft>
                          <a:spcPts val="1000"/>
                        </a:spcAft>
                      </a:pPr>
                      <a:endParaRPr lang="en-AU" sz="800" dirty="0">
                        <a:latin typeface="Calibri"/>
                        <a:ea typeface="Calibri"/>
                        <a:cs typeface="Times New Roman"/>
                      </a:endParaRPr>
                    </a:p>
                  </a:txBody>
                  <a:tcPr marL="47395" marR="473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gridSpan="3">
                  <a:txBody>
                    <a:bodyPr/>
                    <a:lstStyle/>
                    <a:p>
                      <a:pPr algn="ctr">
                        <a:lnSpc>
                          <a:spcPct val="115000"/>
                        </a:lnSpc>
                        <a:spcAft>
                          <a:spcPts val="1000"/>
                        </a:spcAft>
                      </a:pPr>
                      <a:endParaRPr lang="en-AU" sz="800" dirty="0">
                        <a:latin typeface="Calibri"/>
                        <a:ea typeface="Calibri"/>
                        <a:cs typeface="Times New Roman"/>
                      </a:endParaRPr>
                    </a:p>
                  </a:txBody>
                  <a:tcPr marL="47395" marR="473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gridSpan="2">
                  <a:txBody>
                    <a:bodyPr/>
                    <a:lstStyle/>
                    <a:p>
                      <a:pPr algn="ctr">
                        <a:lnSpc>
                          <a:spcPct val="115000"/>
                        </a:lnSpc>
                        <a:spcAft>
                          <a:spcPts val="1000"/>
                        </a:spcAft>
                      </a:pPr>
                      <a:endParaRPr lang="en-AU" sz="800" dirty="0">
                        <a:latin typeface="Calibri"/>
                        <a:ea typeface="Calibri"/>
                        <a:cs typeface="Times New Roman"/>
                      </a:endParaRPr>
                    </a:p>
                  </a:txBody>
                  <a:tcPr marL="47395" marR="473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10000"/>
                  </a:ext>
                </a:extLst>
              </a:tr>
              <a:tr h="555639">
                <a:tc>
                  <a:txBody>
                    <a:bodyPr/>
                    <a:lstStyle/>
                    <a:p>
                      <a:pPr algn="ctr">
                        <a:lnSpc>
                          <a:spcPct val="115000"/>
                        </a:lnSpc>
                        <a:spcAft>
                          <a:spcPts val="1000"/>
                        </a:spcAft>
                      </a:pPr>
                      <a:endParaRPr lang="en-AU" sz="1100" dirty="0">
                        <a:latin typeface="Calibri"/>
                        <a:ea typeface="Calibri"/>
                        <a:cs typeface="Times New Roman"/>
                      </a:endParaRPr>
                    </a:p>
                  </a:txBody>
                  <a:tcPr marL="47395" marR="47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AU" sz="1100" dirty="0">
                        <a:latin typeface="Calibri"/>
                        <a:ea typeface="Calibri"/>
                        <a:cs typeface="Times New Roman"/>
                      </a:endParaRPr>
                    </a:p>
                  </a:txBody>
                  <a:tcPr marL="47395" marR="47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AU" sz="1100" dirty="0">
                        <a:latin typeface="Calibri"/>
                        <a:ea typeface="Calibri"/>
                        <a:cs typeface="Times New Roman"/>
                      </a:endParaRPr>
                    </a:p>
                  </a:txBody>
                  <a:tcPr marL="47395" marR="47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AU" sz="1100" dirty="0">
                        <a:latin typeface="Calibri"/>
                        <a:ea typeface="Calibri"/>
                        <a:cs typeface="Times New Roman"/>
                      </a:endParaRPr>
                    </a:p>
                  </a:txBody>
                  <a:tcPr marL="47395" marR="47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AU" sz="1100" dirty="0">
                        <a:latin typeface="Calibri"/>
                        <a:ea typeface="Calibri"/>
                        <a:cs typeface="Times New Roman"/>
                      </a:endParaRPr>
                    </a:p>
                  </a:txBody>
                  <a:tcPr marL="47395" marR="47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AU" sz="1100" dirty="0">
                        <a:latin typeface="Calibri"/>
                        <a:ea typeface="Calibri"/>
                        <a:cs typeface="Times New Roman"/>
                      </a:endParaRPr>
                    </a:p>
                  </a:txBody>
                  <a:tcPr marL="47395" marR="47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AU" sz="1100" dirty="0">
                        <a:latin typeface="Calibri"/>
                        <a:ea typeface="Calibri"/>
                        <a:cs typeface="Times New Roman"/>
                      </a:endParaRPr>
                    </a:p>
                  </a:txBody>
                  <a:tcPr marL="47395" marR="47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58830">
                <a:tc>
                  <a:txBody>
                    <a:bodyPr/>
                    <a:lstStyle/>
                    <a:p>
                      <a:pPr>
                        <a:lnSpc>
                          <a:spcPct val="115000"/>
                        </a:lnSpc>
                        <a:spcAft>
                          <a:spcPts val="1000"/>
                        </a:spcAft>
                      </a:pPr>
                      <a:endParaRPr lang="en-AU" sz="1050" dirty="0">
                        <a:latin typeface="Tahoma"/>
                        <a:ea typeface="Calibri"/>
                        <a:cs typeface="Times New Roman"/>
                      </a:endParaRPr>
                    </a:p>
                  </a:txBody>
                  <a:tcPr marL="47395" marR="473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n-AU" sz="1050" dirty="0">
                        <a:latin typeface="Tahoma"/>
                        <a:ea typeface="Calibri"/>
                        <a:cs typeface="Times New Roman"/>
                      </a:endParaRPr>
                    </a:p>
                  </a:txBody>
                  <a:tcPr marL="47395" marR="473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n-AU" sz="1050" dirty="0">
                        <a:latin typeface="Tahoma"/>
                        <a:ea typeface="Calibri"/>
                        <a:cs typeface="Times New Roman"/>
                      </a:endParaRPr>
                    </a:p>
                  </a:txBody>
                  <a:tcPr marL="47395" marR="473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n-AU" sz="1050" dirty="0">
                        <a:latin typeface="Tahoma"/>
                        <a:ea typeface="Calibri"/>
                        <a:cs typeface="Times New Roman"/>
                      </a:endParaRPr>
                    </a:p>
                  </a:txBody>
                  <a:tcPr marL="47395" marR="473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n-AU" sz="1050" dirty="0">
                        <a:latin typeface="Tahoma"/>
                        <a:ea typeface="Calibri"/>
                        <a:cs typeface="Times New Roman"/>
                      </a:endParaRPr>
                    </a:p>
                  </a:txBody>
                  <a:tcPr marL="47395" marR="473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n-AU" sz="1050" dirty="0">
                        <a:latin typeface="Tahoma"/>
                        <a:ea typeface="Calibri"/>
                        <a:cs typeface="Times New Roman"/>
                      </a:endParaRPr>
                    </a:p>
                  </a:txBody>
                  <a:tcPr marL="47395" marR="473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n-AU" sz="1050" dirty="0">
                        <a:latin typeface="Tahoma"/>
                        <a:ea typeface="Calibri"/>
                        <a:cs typeface="Times New Roman"/>
                      </a:endParaRPr>
                    </a:p>
                  </a:txBody>
                  <a:tcPr marL="47395" marR="473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Rectangle 3"/>
          <p:cNvSpPr>
            <a:spLocks noChangeArrowheads="1"/>
          </p:cNvSpPr>
          <p:nvPr/>
        </p:nvSpPr>
        <p:spPr bwMode="auto">
          <a:xfrm>
            <a:off x="1524000" y="285728"/>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fontAlgn="base">
              <a:spcBef>
                <a:spcPct val="0"/>
              </a:spcBef>
              <a:spcAft>
                <a:spcPct val="0"/>
              </a:spcAft>
            </a:pPr>
            <a:r>
              <a:rPr lang="en-AU" sz="2800" b="1" dirty="0">
                <a:latin typeface="Calibri" pitchFamily="34" charset="0"/>
                <a:cs typeface="Times New Roman" pitchFamily="18" charset="0"/>
              </a:rPr>
              <a:t>HOW DO YOU </a:t>
            </a:r>
            <a:r>
              <a:rPr lang="en-AU" sz="2800" b="1" dirty="0">
                <a:solidFill>
                  <a:srgbClr val="C00000"/>
                </a:solidFill>
                <a:latin typeface="Calibri" pitchFamily="34" charset="0"/>
                <a:cs typeface="Times New Roman" pitchFamily="18" charset="0"/>
              </a:rPr>
              <a:t>ACTUALLY</a:t>
            </a:r>
            <a:r>
              <a:rPr lang="en-AU" sz="2800" b="1" dirty="0">
                <a:latin typeface="Calibri" pitchFamily="34" charset="0"/>
                <a:cs typeface="Times New Roman" pitchFamily="18" charset="0"/>
              </a:rPr>
              <a:t> DECIDE?</a:t>
            </a:r>
            <a:endParaRPr lang="en-AU" sz="2800" dirty="0">
              <a:latin typeface="Arial" pitchFamily="34" charset="0"/>
              <a:cs typeface="Arial" pitchFamily="34" charset="0"/>
            </a:endParaRPr>
          </a:p>
        </p:txBody>
      </p:sp>
      <p:sp>
        <p:nvSpPr>
          <p:cNvPr id="5" name="TextBox 4"/>
          <p:cNvSpPr txBox="1"/>
          <p:nvPr/>
        </p:nvSpPr>
        <p:spPr>
          <a:xfrm>
            <a:off x="3524233" y="1643050"/>
            <a:ext cx="184731" cy="369332"/>
          </a:xfrm>
          <a:prstGeom prst="rect">
            <a:avLst/>
          </a:prstGeom>
          <a:noFill/>
        </p:spPr>
        <p:txBody>
          <a:bodyPr wrap="none" rtlCol="0">
            <a:spAutoFit/>
          </a:bodyPr>
          <a:lstStyle/>
          <a:p>
            <a:endParaRPr lang="en-AU" dirty="0"/>
          </a:p>
        </p:txBody>
      </p:sp>
      <p:sp>
        <p:nvSpPr>
          <p:cNvPr id="6" name="TextBox 5"/>
          <p:cNvSpPr txBox="1"/>
          <p:nvPr/>
        </p:nvSpPr>
        <p:spPr>
          <a:xfrm>
            <a:off x="2478919" y="1071546"/>
            <a:ext cx="1174872" cy="325538"/>
          </a:xfrm>
          <a:prstGeom prst="rect">
            <a:avLst/>
          </a:prstGeom>
          <a:noFill/>
        </p:spPr>
        <p:txBody>
          <a:bodyPr wrap="none" rtlCol="0">
            <a:spAutoFit/>
          </a:bodyPr>
          <a:lstStyle/>
          <a:p>
            <a:pPr algn="ctr">
              <a:lnSpc>
                <a:spcPct val="115000"/>
              </a:lnSpc>
              <a:spcAft>
                <a:spcPts val="1000"/>
              </a:spcAft>
            </a:pPr>
            <a:r>
              <a:rPr lang="en-AU" sz="1400" b="1" dirty="0">
                <a:latin typeface="+mj-lt"/>
                <a:ea typeface="Calibri"/>
                <a:cs typeface="Tahoma"/>
              </a:rPr>
              <a:t>DEONTOLOGY</a:t>
            </a:r>
            <a:endParaRPr lang="en-AU" sz="1400" dirty="0">
              <a:latin typeface="+mj-lt"/>
              <a:ea typeface="Calibri"/>
              <a:cs typeface="Times New Roman"/>
            </a:endParaRPr>
          </a:p>
        </p:txBody>
      </p:sp>
      <p:sp>
        <p:nvSpPr>
          <p:cNvPr id="7" name="TextBox 6"/>
          <p:cNvSpPr txBox="1"/>
          <p:nvPr/>
        </p:nvSpPr>
        <p:spPr>
          <a:xfrm>
            <a:off x="1881158" y="1714489"/>
            <a:ext cx="2428892" cy="584775"/>
          </a:xfrm>
          <a:prstGeom prst="rect">
            <a:avLst/>
          </a:prstGeom>
          <a:noFill/>
        </p:spPr>
        <p:txBody>
          <a:bodyPr wrap="square" rtlCol="0">
            <a:spAutoFit/>
          </a:bodyPr>
          <a:lstStyle/>
          <a:p>
            <a:pPr algn="ctr"/>
            <a:r>
              <a:rPr lang="en-AU" sz="3200" dirty="0">
                <a:ea typeface="Calibri"/>
                <a:cs typeface="Times New Roman"/>
              </a:rPr>
              <a:t>RULES</a:t>
            </a:r>
            <a:endParaRPr lang="en-AU" sz="3200" b="1" dirty="0"/>
          </a:p>
        </p:txBody>
      </p:sp>
      <p:sp>
        <p:nvSpPr>
          <p:cNvPr id="10" name="TextBox 9"/>
          <p:cNvSpPr txBox="1"/>
          <p:nvPr/>
        </p:nvSpPr>
        <p:spPr>
          <a:xfrm>
            <a:off x="4310050" y="1071546"/>
            <a:ext cx="3786214" cy="325538"/>
          </a:xfrm>
          <a:prstGeom prst="rect">
            <a:avLst/>
          </a:prstGeom>
          <a:noFill/>
        </p:spPr>
        <p:txBody>
          <a:bodyPr wrap="square" rtlCol="0">
            <a:spAutoFit/>
          </a:bodyPr>
          <a:lstStyle/>
          <a:p>
            <a:pPr algn="ctr">
              <a:lnSpc>
                <a:spcPct val="115000"/>
              </a:lnSpc>
              <a:spcAft>
                <a:spcPts val="1000"/>
              </a:spcAft>
            </a:pPr>
            <a:r>
              <a:rPr lang="en-AU" sz="1400" b="1" dirty="0">
                <a:latin typeface="+mj-lt"/>
                <a:ea typeface="Calibri"/>
                <a:cs typeface="Tahoma"/>
              </a:rPr>
              <a:t>CONSEQUENTIALISM</a:t>
            </a:r>
            <a:endParaRPr lang="en-AU" sz="1200" dirty="0">
              <a:latin typeface="+mj-lt"/>
              <a:ea typeface="Calibri"/>
              <a:cs typeface="Times New Roman"/>
            </a:endParaRPr>
          </a:p>
        </p:txBody>
      </p:sp>
      <p:sp>
        <p:nvSpPr>
          <p:cNvPr id="11" name="TextBox 10"/>
          <p:cNvSpPr txBox="1"/>
          <p:nvPr/>
        </p:nvSpPr>
        <p:spPr>
          <a:xfrm>
            <a:off x="5810249" y="1357298"/>
            <a:ext cx="184731" cy="369332"/>
          </a:xfrm>
          <a:prstGeom prst="rect">
            <a:avLst/>
          </a:prstGeom>
          <a:noFill/>
        </p:spPr>
        <p:txBody>
          <a:bodyPr wrap="none" rtlCol="0">
            <a:spAutoFit/>
          </a:bodyPr>
          <a:lstStyle/>
          <a:p>
            <a:endParaRPr lang="en-AU" dirty="0"/>
          </a:p>
        </p:txBody>
      </p:sp>
      <p:sp>
        <p:nvSpPr>
          <p:cNvPr id="12" name="TextBox 11"/>
          <p:cNvSpPr txBox="1"/>
          <p:nvPr/>
        </p:nvSpPr>
        <p:spPr>
          <a:xfrm>
            <a:off x="8382017" y="1000108"/>
            <a:ext cx="1640577" cy="325538"/>
          </a:xfrm>
          <a:prstGeom prst="rect">
            <a:avLst/>
          </a:prstGeom>
          <a:noFill/>
        </p:spPr>
        <p:txBody>
          <a:bodyPr wrap="none" rtlCol="0">
            <a:spAutoFit/>
          </a:bodyPr>
          <a:lstStyle/>
          <a:p>
            <a:pPr algn="ctr">
              <a:lnSpc>
                <a:spcPct val="115000"/>
              </a:lnSpc>
              <a:spcAft>
                <a:spcPts val="1000"/>
              </a:spcAft>
            </a:pPr>
            <a:r>
              <a:rPr lang="en-AU" sz="1400" b="1" dirty="0">
                <a:latin typeface="+mj-lt"/>
                <a:ea typeface="Calibri"/>
                <a:cs typeface="Tahoma"/>
              </a:rPr>
              <a:t>CHARACTER ETHICS</a:t>
            </a:r>
            <a:endParaRPr lang="en-AU" sz="1400" dirty="0">
              <a:latin typeface="+mj-lt"/>
              <a:ea typeface="Calibri"/>
              <a:cs typeface="Times New Roman"/>
            </a:endParaRPr>
          </a:p>
        </p:txBody>
      </p:sp>
      <p:sp>
        <p:nvSpPr>
          <p:cNvPr id="13" name="TextBox 12"/>
          <p:cNvSpPr txBox="1"/>
          <p:nvPr/>
        </p:nvSpPr>
        <p:spPr>
          <a:xfrm>
            <a:off x="1971833" y="2500306"/>
            <a:ext cx="944489" cy="325538"/>
          </a:xfrm>
          <a:prstGeom prst="rect">
            <a:avLst/>
          </a:prstGeom>
          <a:noFill/>
        </p:spPr>
        <p:txBody>
          <a:bodyPr wrap="none" rtlCol="0">
            <a:spAutoFit/>
          </a:bodyPr>
          <a:lstStyle/>
          <a:p>
            <a:pPr algn="ctr">
              <a:lnSpc>
                <a:spcPct val="115000"/>
              </a:lnSpc>
              <a:spcAft>
                <a:spcPts val="1000"/>
              </a:spcAft>
            </a:pPr>
            <a:r>
              <a:rPr lang="en-AU" sz="1400" b="1" dirty="0">
                <a:latin typeface="+mj-lt"/>
                <a:ea typeface="Calibri"/>
                <a:cs typeface="Tahoma"/>
              </a:rPr>
              <a:t>RELIGIOUS</a:t>
            </a:r>
            <a:endParaRPr lang="en-AU" sz="1400" dirty="0">
              <a:latin typeface="+mj-lt"/>
              <a:ea typeface="Calibri"/>
              <a:cs typeface="Times New Roman"/>
            </a:endParaRPr>
          </a:p>
        </p:txBody>
      </p:sp>
      <p:sp>
        <p:nvSpPr>
          <p:cNvPr id="14" name="TextBox 13"/>
          <p:cNvSpPr txBox="1"/>
          <p:nvPr/>
        </p:nvSpPr>
        <p:spPr>
          <a:xfrm>
            <a:off x="3186279" y="2357430"/>
            <a:ext cx="944489" cy="540982"/>
          </a:xfrm>
          <a:prstGeom prst="rect">
            <a:avLst/>
          </a:prstGeom>
          <a:noFill/>
        </p:spPr>
        <p:txBody>
          <a:bodyPr wrap="none" rtlCol="0">
            <a:spAutoFit/>
          </a:bodyPr>
          <a:lstStyle/>
          <a:p>
            <a:pPr algn="ctr"/>
            <a:r>
              <a:rPr lang="en-AU" sz="1400" b="1" dirty="0">
                <a:latin typeface="+mj-lt"/>
                <a:ea typeface="Calibri"/>
                <a:cs typeface="Tahoma"/>
              </a:rPr>
              <a:t>NON</a:t>
            </a:r>
          </a:p>
          <a:p>
            <a:pPr algn="ctr">
              <a:lnSpc>
                <a:spcPct val="115000"/>
              </a:lnSpc>
            </a:pPr>
            <a:r>
              <a:rPr lang="en-AU" sz="1400" b="1" dirty="0">
                <a:latin typeface="+mj-lt"/>
                <a:ea typeface="Calibri"/>
                <a:cs typeface="Tahoma"/>
              </a:rPr>
              <a:t>RELIGIOUS</a:t>
            </a:r>
            <a:endParaRPr lang="en-AU" sz="1400" dirty="0">
              <a:latin typeface="+mj-lt"/>
              <a:ea typeface="Calibri"/>
              <a:cs typeface="Times New Roman"/>
            </a:endParaRPr>
          </a:p>
        </p:txBody>
      </p:sp>
      <p:sp>
        <p:nvSpPr>
          <p:cNvPr id="15" name="TextBox 14"/>
          <p:cNvSpPr txBox="1"/>
          <p:nvPr/>
        </p:nvSpPr>
        <p:spPr>
          <a:xfrm>
            <a:off x="4474567" y="2500306"/>
            <a:ext cx="987771" cy="325538"/>
          </a:xfrm>
          <a:prstGeom prst="rect">
            <a:avLst/>
          </a:prstGeom>
          <a:noFill/>
        </p:spPr>
        <p:txBody>
          <a:bodyPr wrap="none" rtlCol="0">
            <a:spAutoFit/>
          </a:bodyPr>
          <a:lstStyle/>
          <a:p>
            <a:pPr algn="ctr">
              <a:lnSpc>
                <a:spcPct val="115000"/>
              </a:lnSpc>
              <a:spcAft>
                <a:spcPts val="1000"/>
              </a:spcAft>
            </a:pPr>
            <a:r>
              <a:rPr lang="en-AU" sz="1400" b="1" dirty="0">
                <a:latin typeface="+mj-lt"/>
                <a:ea typeface="Calibri"/>
                <a:cs typeface="Tahoma"/>
              </a:rPr>
              <a:t>HEDONISM</a:t>
            </a:r>
            <a:endParaRPr lang="en-AU" sz="1400" dirty="0">
              <a:latin typeface="+mj-lt"/>
              <a:ea typeface="Calibri"/>
              <a:cs typeface="Times New Roman"/>
            </a:endParaRPr>
          </a:p>
        </p:txBody>
      </p:sp>
      <p:sp>
        <p:nvSpPr>
          <p:cNvPr id="16" name="TextBox 15"/>
          <p:cNvSpPr txBox="1"/>
          <p:nvPr/>
        </p:nvSpPr>
        <p:spPr>
          <a:xfrm>
            <a:off x="5810249" y="2357430"/>
            <a:ext cx="841897" cy="573298"/>
          </a:xfrm>
          <a:prstGeom prst="rect">
            <a:avLst/>
          </a:prstGeom>
          <a:noFill/>
        </p:spPr>
        <p:txBody>
          <a:bodyPr wrap="none" rtlCol="0">
            <a:spAutoFit/>
          </a:bodyPr>
          <a:lstStyle/>
          <a:p>
            <a:pPr algn="ctr">
              <a:lnSpc>
                <a:spcPct val="115000"/>
              </a:lnSpc>
            </a:pPr>
            <a:r>
              <a:rPr lang="en-AU" sz="1400" b="1" dirty="0">
                <a:latin typeface="+mj-lt"/>
                <a:ea typeface="Calibri"/>
                <a:cs typeface="Tahoma"/>
              </a:rPr>
              <a:t>ETHICAL </a:t>
            </a:r>
          </a:p>
          <a:p>
            <a:pPr algn="ctr">
              <a:lnSpc>
                <a:spcPct val="115000"/>
              </a:lnSpc>
            </a:pPr>
            <a:r>
              <a:rPr lang="en-AU" sz="1400" b="1" dirty="0">
                <a:latin typeface="+mj-lt"/>
                <a:ea typeface="Calibri"/>
                <a:cs typeface="Tahoma"/>
              </a:rPr>
              <a:t>EGOISM</a:t>
            </a:r>
            <a:endParaRPr lang="en-AU" sz="1400" dirty="0">
              <a:latin typeface="+mj-lt"/>
              <a:ea typeface="Calibri"/>
              <a:cs typeface="Times New Roman"/>
            </a:endParaRPr>
          </a:p>
        </p:txBody>
      </p:sp>
      <p:sp>
        <p:nvSpPr>
          <p:cNvPr id="17" name="TextBox 16"/>
          <p:cNvSpPr txBox="1"/>
          <p:nvPr/>
        </p:nvSpPr>
        <p:spPr>
          <a:xfrm>
            <a:off x="6777383" y="2500306"/>
            <a:ext cx="1334403" cy="325538"/>
          </a:xfrm>
          <a:prstGeom prst="rect">
            <a:avLst/>
          </a:prstGeom>
          <a:noFill/>
        </p:spPr>
        <p:txBody>
          <a:bodyPr wrap="none" rtlCol="0">
            <a:spAutoFit/>
          </a:bodyPr>
          <a:lstStyle/>
          <a:p>
            <a:pPr algn="ctr">
              <a:lnSpc>
                <a:spcPct val="115000"/>
              </a:lnSpc>
              <a:spcAft>
                <a:spcPts val="1000"/>
              </a:spcAft>
            </a:pPr>
            <a:r>
              <a:rPr lang="en-AU" sz="1400" b="1" dirty="0">
                <a:latin typeface="+mj-lt"/>
                <a:ea typeface="Calibri"/>
                <a:cs typeface="Tahoma"/>
              </a:rPr>
              <a:t>UTILITARIANISM</a:t>
            </a:r>
            <a:endParaRPr lang="en-AU" sz="1400" dirty="0">
              <a:latin typeface="+mj-lt"/>
              <a:ea typeface="Calibri"/>
              <a:cs typeface="Times New Roman"/>
            </a:endParaRPr>
          </a:p>
        </p:txBody>
      </p:sp>
      <p:sp>
        <p:nvSpPr>
          <p:cNvPr id="18" name="TextBox 17"/>
          <p:cNvSpPr txBox="1"/>
          <p:nvPr/>
        </p:nvSpPr>
        <p:spPr>
          <a:xfrm>
            <a:off x="8310579" y="2357430"/>
            <a:ext cx="771237" cy="573298"/>
          </a:xfrm>
          <a:prstGeom prst="rect">
            <a:avLst/>
          </a:prstGeom>
          <a:noFill/>
        </p:spPr>
        <p:txBody>
          <a:bodyPr wrap="none" rtlCol="0">
            <a:spAutoFit/>
          </a:bodyPr>
          <a:lstStyle/>
          <a:p>
            <a:pPr algn="ctr">
              <a:lnSpc>
                <a:spcPct val="115000"/>
              </a:lnSpc>
            </a:pPr>
            <a:r>
              <a:rPr lang="en-AU" sz="1400" b="1" dirty="0">
                <a:latin typeface="+mj-lt"/>
                <a:ea typeface="Calibri"/>
                <a:cs typeface="Tahoma"/>
              </a:rPr>
              <a:t>VIRTUE </a:t>
            </a:r>
          </a:p>
          <a:p>
            <a:pPr algn="ctr">
              <a:lnSpc>
                <a:spcPct val="115000"/>
              </a:lnSpc>
            </a:pPr>
            <a:r>
              <a:rPr lang="en-AU" sz="1400" b="1" dirty="0">
                <a:latin typeface="+mj-lt"/>
                <a:ea typeface="Calibri"/>
                <a:cs typeface="Tahoma"/>
              </a:rPr>
              <a:t>ETHICS</a:t>
            </a:r>
            <a:endParaRPr lang="en-AU" sz="1400" dirty="0">
              <a:latin typeface="+mj-lt"/>
              <a:ea typeface="Calibri"/>
              <a:cs typeface="Times New Roman"/>
            </a:endParaRPr>
          </a:p>
        </p:txBody>
      </p:sp>
      <p:sp>
        <p:nvSpPr>
          <p:cNvPr id="19" name="TextBox 18"/>
          <p:cNvSpPr txBox="1"/>
          <p:nvPr/>
        </p:nvSpPr>
        <p:spPr>
          <a:xfrm>
            <a:off x="9334115" y="2357430"/>
            <a:ext cx="983025" cy="573298"/>
          </a:xfrm>
          <a:prstGeom prst="rect">
            <a:avLst/>
          </a:prstGeom>
          <a:noFill/>
        </p:spPr>
        <p:txBody>
          <a:bodyPr wrap="none" rtlCol="0">
            <a:spAutoFit/>
          </a:bodyPr>
          <a:lstStyle/>
          <a:p>
            <a:pPr algn="ctr">
              <a:lnSpc>
                <a:spcPct val="115000"/>
              </a:lnSpc>
            </a:pPr>
            <a:r>
              <a:rPr lang="en-AU" sz="1400" b="1" dirty="0">
                <a:latin typeface="+mj-lt"/>
                <a:ea typeface="Calibri"/>
                <a:cs typeface="Tahoma"/>
              </a:rPr>
              <a:t>SITUATION </a:t>
            </a:r>
          </a:p>
          <a:p>
            <a:pPr algn="ctr">
              <a:lnSpc>
                <a:spcPct val="115000"/>
              </a:lnSpc>
            </a:pPr>
            <a:r>
              <a:rPr lang="en-AU" sz="1400" b="1" dirty="0">
                <a:latin typeface="+mj-lt"/>
                <a:ea typeface="Calibri"/>
                <a:cs typeface="Tahoma"/>
              </a:rPr>
              <a:t>ETHICS</a:t>
            </a:r>
            <a:endParaRPr lang="en-AU" sz="1400" dirty="0">
              <a:latin typeface="+mj-lt"/>
              <a:ea typeface="Calibri"/>
              <a:cs typeface="Times New Roman"/>
            </a:endParaRPr>
          </a:p>
        </p:txBody>
      </p:sp>
      <p:sp>
        <p:nvSpPr>
          <p:cNvPr id="22" name="TextBox 21"/>
          <p:cNvSpPr txBox="1"/>
          <p:nvPr/>
        </p:nvSpPr>
        <p:spPr>
          <a:xfrm>
            <a:off x="4310050" y="3429001"/>
            <a:ext cx="1143008" cy="710707"/>
          </a:xfrm>
          <a:prstGeom prst="rect">
            <a:avLst/>
          </a:prstGeom>
          <a:noFill/>
        </p:spPr>
        <p:txBody>
          <a:bodyPr wrap="square" rtlCol="0">
            <a:spAutoFit/>
          </a:bodyPr>
          <a:lstStyle/>
          <a:p>
            <a:pPr algn="ctr">
              <a:lnSpc>
                <a:spcPct val="115000"/>
              </a:lnSpc>
              <a:spcAft>
                <a:spcPts val="1000"/>
              </a:spcAft>
            </a:pPr>
            <a:r>
              <a:rPr lang="en-AU" dirty="0">
                <a:ea typeface="Calibri"/>
                <a:cs typeface="Times New Roman"/>
              </a:rPr>
              <a:t>It feels good</a:t>
            </a:r>
          </a:p>
        </p:txBody>
      </p:sp>
      <p:sp>
        <p:nvSpPr>
          <p:cNvPr id="23" name="TextBox 22"/>
          <p:cNvSpPr txBox="1"/>
          <p:nvPr/>
        </p:nvSpPr>
        <p:spPr>
          <a:xfrm>
            <a:off x="5667372" y="3429001"/>
            <a:ext cx="1071570" cy="710707"/>
          </a:xfrm>
          <a:prstGeom prst="rect">
            <a:avLst/>
          </a:prstGeom>
          <a:noFill/>
        </p:spPr>
        <p:txBody>
          <a:bodyPr wrap="square" rtlCol="0">
            <a:spAutoFit/>
          </a:bodyPr>
          <a:lstStyle/>
          <a:p>
            <a:pPr algn="ctr">
              <a:lnSpc>
                <a:spcPct val="115000"/>
              </a:lnSpc>
              <a:spcAft>
                <a:spcPts val="1000"/>
              </a:spcAft>
            </a:pPr>
            <a:r>
              <a:rPr lang="en-AU" dirty="0">
                <a:ea typeface="Calibri"/>
                <a:cs typeface="Times New Roman"/>
              </a:rPr>
              <a:t>Best for ME</a:t>
            </a:r>
          </a:p>
        </p:txBody>
      </p:sp>
      <p:sp>
        <p:nvSpPr>
          <p:cNvPr id="24" name="TextBox 23"/>
          <p:cNvSpPr txBox="1"/>
          <p:nvPr/>
        </p:nvSpPr>
        <p:spPr>
          <a:xfrm>
            <a:off x="6881818" y="3429001"/>
            <a:ext cx="1143008" cy="710707"/>
          </a:xfrm>
          <a:prstGeom prst="rect">
            <a:avLst/>
          </a:prstGeom>
          <a:noFill/>
        </p:spPr>
        <p:txBody>
          <a:bodyPr wrap="square" rtlCol="0">
            <a:spAutoFit/>
          </a:bodyPr>
          <a:lstStyle/>
          <a:p>
            <a:pPr>
              <a:lnSpc>
                <a:spcPct val="115000"/>
              </a:lnSpc>
              <a:spcAft>
                <a:spcPts val="1000"/>
              </a:spcAft>
            </a:pPr>
            <a:r>
              <a:rPr lang="en-AU" dirty="0">
                <a:ea typeface="Calibri"/>
                <a:cs typeface="Times New Roman"/>
              </a:rPr>
              <a:t>Best for majority</a:t>
            </a:r>
          </a:p>
        </p:txBody>
      </p:sp>
      <p:sp>
        <p:nvSpPr>
          <p:cNvPr id="25" name="TextBox 24"/>
          <p:cNvSpPr txBox="1"/>
          <p:nvPr/>
        </p:nvSpPr>
        <p:spPr>
          <a:xfrm>
            <a:off x="8096264" y="3429001"/>
            <a:ext cx="1143008" cy="710707"/>
          </a:xfrm>
          <a:prstGeom prst="rect">
            <a:avLst/>
          </a:prstGeom>
          <a:noFill/>
        </p:spPr>
        <p:txBody>
          <a:bodyPr wrap="square" rtlCol="0">
            <a:spAutoFit/>
          </a:bodyPr>
          <a:lstStyle/>
          <a:p>
            <a:pPr>
              <a:lnSpc>
                <a:spcPct val="115000"/>
              </a:lnSpc>
              <a:spcAft>
                <a:spcPts val="1000"/>
              </a:spcAft>
            </a:pPr>
            <a:r>
              <a:rPr lang="en-AU" dirty="0">
                <a:ea typeface="Calibri"/>
                <a:cs typeface="Times New Roman"/>
              </a:rPr>
              <a:t>Be a good person</a:t>
            </a:r>
          </a:p>
        </p:txBody>
      </p:sp>
      <p:sp>
        <p:nvSpPr>
          <p:cNvPr id="26" name="TextBox 25"/>
          <p:cNvSpPr txBox="1"/>
          <p:nvPr/>
        </p:nvSpPr>
        <p:spPr>
          <a:xfrm>
            <a:off x="9239272" y="3429001"/>
            <a:ext cx="1143008" cy="710707"/>
          </a:xfrm>
          <a:prstGeom prst="rect">
            <a:avLst/>
          </a:prstGeom>
          <a:noFill/>
        </p:spPr>
        <p:txBody>
          <a:bodyPr wrap="square" rtlCol="0">
            <a:spAutoFit/>
          </a:bodyPr>
          <a:lstStyle/>
          <a:p>
            <a:pPr algn="ctr">
              <a:lnSpc>
                <a:spcPct val="115000"/>
              </a:lnSpc>
              <a:spcAft>
                <a:spcPts val="1000"/>
              </a:spcAft>
            </a:pPr>
            <a:r>
              <a:rPr lang="en-AU" dirty="0">
                <a:ea typeface="Calibri"/>
                <a:cs typeface="Times New Roman"/>
              </a:rPr>
              <a:t>What’s loving</a:t>
            </a:r>
          </a:p>
        </p:txBody>
      </p:sp>
      <p:sp>
        <p:nvSpPr>
          <p:cNvPr id="27" name="TextBox 26"/>
          <p:cNvSpPr txBox="1"/>
          <p:nvPr/>
        </p:nvSpPr>
        <p:spPr>
          <a:xfrm>
            <a:off x="4310051" y="1714489"/>
            <a:ext cx="3726279" cy="584775"/>
          </a:xfrm>
          <a:prstGeom prst="rect">
            <a:avLst/>
          </a:prstGeom>
          <a:noFill/>
        </p:spPr>
        <p:txBody>
          <a:bodyPr wrap="square" rtlCol="0">
            <a:spAutoFit/>
          </a:bodyPr>
          <a:lstStyle/>
          <a:p>
            <a:pPr algn="ctr"/>
            <a:r>
              <a:rPr lang="en-AU" sz="3200" dirty="0">
                <a:ea typeface="Calibri"/>
                <a:cs typeface="Times New Roman"/>
              </a:rPr>
              <a:t>CONSEQUENCES</a:t>
            </a:r>
            <a:endParaRPr lang="en-AU" sz="3200" b="1" dirty="0"/>
          </a:p>
        </p:txBody>
      </p:sp>
      <p:sp>
        <p:nvSpPr>
          <p:cNvPr id="28" name="TextBox 27"/>
          <p:cNvSpPr txBox="1"/>
          <p:nvPr/>
        </p:nvSpPr>
        <p:spPr>
          <a:xfrm>
            <a:off x="8096264" y="1714489"/>
            <a:ext cx="2286016" cy="584775"/>
          </a:xfrm>
          <a:prstGeom prst="rect">
            <a:avLst/>
          </a:prstGeom>
          <a:noFill/>
        </p:spPr>
        <p:txBody>
          <a:bodyPr wrap="square" rtlCol="0">
            <a:spAutoFit/>
          </a:bodyPr>
          <a:lstStyle/>
          <a:p>
            <a:pPr algn="ctr"/>
            <a:r>
              <a:rPr lang="en-AU" sz="3200" dirty="0">
                <a:ea typeface="Calibri"/>
                <a:cs typeface="Times New Roman"/>
              </a:rPr>
              <a:t>CHARACTER</a:t>
            </a:r>
            <a:endParaRPr lang="en-AU" sz="3200" b="1" dirty="0"/>
          </a:p>
        </p:txBody>
      </p:sp>
      <p:sp>
        <p:nvSpPr>
          <p:cNvPr id="29" name="TextBox 28"/>
          <p:cNvSpPr txBox="1"/>
          <p:nvPr/>
        </p:nvSpPr>
        <p:spPr>
          <a:xfrm>
            <a:off x="2101609" y="5805399"/>
            <a:ext cx="7786742" cy="954107"/>
          </a:xfrm>
          <a:prstGeom prst="rect">
            <a:avLst/>
          </a:prstGeom>
          <a:noFill/>
        </p:spPr>
        <p:txBody>
          <a:bodyPr wrap="square" rtlCol="0">
            <a:spAutoFit/>
          </a:bodyPr>
          <a:lstStyle/>
          <a:p>
            <a:pPr algn="ctr"/>
            <a:r>
              <a:rPr lang="en-AU" sz="2800" b="1" dirty="0">
                <a:solidFill>
                  <a:srgbClr val="C00000"/>
                </a:solidFill>
                <a:latin typeface="Segoe Print" pitchFamily="2" charset="0"/>
              </a:rPr>
              <a:t>How can the Christian faith help us make decisions?</a:t>
            </a:r>
            <a:endParaRPr lang="en-AU" sz="2800" dirty="0">
              <a:solidFill>
                <a:srgbClr val="C00000"/>
              </a:solidFill>
              <a:latin typeface="Segoe Print" pitchFamily="2" charset="0"/>
            </a:endParaRPr>
          </a:p>
        </p:txBody>
      </p:sp>
    </p:spTree>
    <p:extLst>
      <p:ext uri="{BB962C8B-B14F-4D97-AF65-F5344CB8AC3E}">
        <p14:creationId xmlns:p14="http://schemas.microsoft.com/office/powerpoint/2010/main" val="139344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2000" fill="hold"/>
                                        <p:tgtEl>
                                          <p:spTgt spid="29"/>
                                        </p:tgtEl>
                                        <p:attrNameLst>
                                          <p:attrName>ppt_x</p:attrName>
                                        </p:attrNameLst>
                                      </p:cBhvr>
                                      <p:tavLst>
                                        <p:tav tm="0">
                                          <p:val>
                                            <p:strVal val="0-#ppt_w/2"/>
                                          </p:val>
                                        </p:tav>
                                        <p:tav tm="100000">
                                          <p:val>
                                            <p:strVal val="#ppt_x"/>
                                          </p:val>
                                        </p:tav>
                                      </p:tavLst>
                                    </p:anim>
                                    <p:anim calcmode="lin" valueType="num">
                                      <p:cBhvr additive="base">
                                        <p:cTn id="8" dur="2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04315" y="6161912"/>
            <a:ext cx="7421647" cy="584775"/>
          </a:xfrm>
          <a:prstGeom prst="rect">
            <a:avLst/>
          </a:prstGeom>
          <a:noFill/>
        </p:spPr>
        <p:txBody>
          <a:bodyPr wrap="none" rtlCol="0">
            <a:spAutoFit/>
          </a:bodyPr>
          <a:lstStyle/>
          <a:p>
            <a:r>
              <a:rPr lang="en-AU" sz="3200" b="1" dirty="0"/>
              <a:t>Five Things that Matter to a Christian Ethic</a:t>
            </a:r>
          </a:p>
        </p:txBody>
      </p:sp>
      <p:graphicFrame>
        <p:nvGraphicFramePr>
          <p:cNvPr id="4" name="Diagram 3"/>
          <p:cNvGraphicFramePr/>
          <p:nvPr>
            <p:extLst>
              <p:ext uri="{D42A27DB-BD31-4B8C-83A1-F6EECF244321}">
                <p14:modId xmlns:p14="http://schemas.microsoft.com/office/powerpoint/2010/main" val="915599731"/>
              </p:ext>
            </p:extLst>
          </p:nvPr>
        </p:nvGraphicFramePr>
        <p:xfrm>
          <a:off x="2738415" y="500042"/>
          <a:ext cx="6227323" cy="5286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4E3A1A30-2EC9-4132-8C22-6AB7E5446876}"/>
              </a:ext>
            </a:extLst>
          </p:cNvPr>
          <p:cNvSpPr txBox="1"/>
          <p:nvPr/>
        </p:nvSpPr>
        <p:spPr>
          <a:xfrm>
            <a:off x="9773174" y="427839"/>
            <a:ext cx="2273417" cy="400110"/>
          </a:xfrm>
          <a:prstGeom prst="rect">
            <a:avLst/>
          </a:prstGeom>
          <a:noFill/>
        </p:spPr>
        <p:txBody>
          <a:bodyPr wrap="square" rtlCol="0">
            <a:spAutoFit/>
          </a:bodyPr>
          <a:lstStyle/>
          <a:p>
            <a:r>
              <a:rPr lang="en-US" sz="1000" dirty="0"/>
              <a:t>Source: A Joined-Up Life by Andrew Cameron</a:t>
            </a:r>
          </a:p>
        </p:txBody>
      </p:sp>
    </p:spTree>
    <p:extLst>
      <p:ext uri="{BB962C8B-B14F-4D97-AF65-F5344CB8AC3E}">
        <p14:creationId xmlns:p14="http://schemas.microsoft.com/office/powerpoint/2010/main" val="2685406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ligious Studies Powerpoint Template_v2" id="{FFD7F17B-5D2A-4246-874E-52402A8C725C}" vid="{F823EB3B-3391-4BBC-AE81-1E1591335463}"/>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ligious Studies Powerpoint Template_v2" id="{FFD7F17B-5D2A-4246-874E-52402A8C725C}" vid="{3808295A-E58F-464D-BF70-7B0CBD481CB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79413594A83546BA42B6C6F078CC76" ma:contentTypeVersion="12" ma:contentTypeDescription="Create a new document." ma:contentTypeScope="" ma:versionID="cc1c0bd1ca1243684168f47105a34472">
  <xsd:schema xmlns:xsd="http://www.w3.org/2001/XMLSchema" xmlns:xs="http://www.w3.org/2001/XMLSchema" xmlns:p="http://schemas.microsoft.com/office/2006/metadata/properties" xmlns:ns2="2fa9b272-7406-4e46-a6f5-fd03470dbfcd" xmlns:ns3="6c476233-1a4c-4345-9bef-eba3c42b71db" targetNamespace="http://schemas.microsoft.com/office/2006/metadata/properties" ma:root="true" ma:fieldsID="4bbca0b2234860f829c60bc44d0138f3" ns2:_="" ns3:_="">
    <xsd:import namespace="2fa9b272-7406-4e46-a6f5-fd03470dbfcd"/>
    <xsd:import namespace="6c476233-1a4c-4345-9bef-eba3c42b71d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a9b272-7406-4e46-a6f5-fd03470db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476233-1a4c-4345-9bef-eba3c42b71d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90B949-24F2-420B-AB77-B114F95FAC5D}"/>
</file>

<file path=customXml/itemProps2.xml><?xml version="1.0" encoding="utf-8"?>
<ds:datastoreItem xmlns:ds="http://schemas.openxmlformats.org/officeDocument/2006/customXml" ds:itemID="{51B1AB6F-47C8-48FC-989B-C82EFAC15D3B}"/>
</file>

<file path=customXml/itemProps3.xml><?xml version="1.0" encoding="utf-8"?>
<ds:datastoreItem xmlns:ds="http://schemas.openxmlformats.org/officeDocument/2006/customXml" ds:itemID="{6B8E7054-78E0-4CFC-93E5-51BB4C3CD8FF}"/>
</file>

<file path=docProps/app.xml><?xml version="1.0" encoding="utf-8"?>
<Properties xmlns="http://schemas.openxmlformats.org/officeDocument/2006/extended-properties" xmlns:vt="http://schemas.openxmlformats.org/officeDocument/2006/docPropsVTypes">
  <Template>Religious Studies Powerpoint Template_v2</Template>
  <TotalTime>140</TotalTime>
  <Words>1997</Words>
  <Application>Microsoft Office PowerPoint</Application>
  <PresentationFormat>Widescreen</PresentationFormat>
  <Paragraphs>157</Paragraphs>
  <Slides>16</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Calibri</vt:lpstr>
      <vt:lpstr>Calibri Light</vt:lpstr>
      <vt:lpstr>Segoe Print</vt:lpstr>
      <vt:lpstr>Symbol</vt:lpstr>
      <vt:lpstr>Tahoma</vt:lpstr>
      <vt:lpstr>Times New Roman</vt:lpstr>
      <vt:lpstr>Trajan Pro</vt:lpstr>
      <vt:lpstr>Office Theme</vt:lpstr>
      <vt:lpstr>1_Office Theme</vt:lpstr>
      <vt:lpstr>The Christian Ethic</vt:lpstr>
      <vt:lpstr>What Would You Decide to Do?</vt:lpstr>
      <vt:lpstr>What is Ethics?</vt:lpstr>
      <vt:lpstr>Our Worldview</vt:lpstr>
      <vt:lpstr> Examples of World Views</vt:lpstr>
      <vt:lpstr>PowerPoint Presentation</vt:lpstr>
      <vt:lpstr>PowerPoint Presentation</vt:lpstr>
      <vt:lpstr>PowerPoint Presentation</vt:lpstr>
      <vt:lpstr>PowerPoint Presentation</vt:lpstr>
      <vt:lpstr>The Good Samaritan</vt:lpstr>
      <vt:lpstr>PowerPoint Presentation</vt:lpstr>
      <vt:lpstr> The Story of the Good Samaritan</vt:lpstr>
      <vt:lpstr> The Story of the Good Samaritan</vt:lpstr>
      <vt:lpstr> The Story of the Good Samaritan</vt:lpstr>
      <vt:lpstr>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Ethical Decisions</dc:title>
  <dc:creator>Penelope Russell</dc:creator>
  <cp:lastModifiedBy>Penelope Russell</cp:lastModifiedBy>
  <cp:revision>14</cp:revision>
  <dcterms:created xsi:type="dcterms:W3CDTF">2019-05-20T05:34:10Z</dcterms:created>
  <dcterms:modified xsi:type="dcterms:W3CDTF">2020-05-26T03:45:05Z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0x0101006879413594A83546BA42B6C6F078CC76</vt:lpwstr>
  </property>
</Properties>
</file>