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1" r:id="rId2"/>
  </p:sldMasterIdLst>
  <p:sldIdLst>
    <p:sldId id="258" r:id="rId3"/>
    <p:sldId id="266" r:id="rId4"/>
    <p:sldId id="260" r:id="rId5"/>
    <p:sldId id="267" r:id="rId6"/>
    <p:sldId id="265" r:id="rId7"/>
    <p:sldId id="269" r:id="rId8"/>
    <p:sldId id="259"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135"/>
    <a:srgbClr val="001DF2"/>
    <a:srgbClr val="1C3F94"/>
    <a:srgbClr val="2238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86422"/>
  </p:normalViewPr>
  <p:slideViewPr>
    <p:cSldViewPr snapToGrid="0" snapToObjects="1">
      <p:cViewPr varScale="1">
        <p:scale>
          <a:sx n="114" d="100"/>
          <a:sy n="114" d="100"/>
        </p:scale>
        <p:origin x="414" y="10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customXml" Target="../customXml/item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CB8E1-76E0-0745-8525-A8F9F5C29729}"/>
              </a:ext>
            </a:extLst>
          </p:cNvPr>
          <p:cNvSpPr>
            <a:spLocks noGrp="1"/>
          </p:cNvSpPr>
          <p:nvPr>
            <p:ph type="ctrTitle"/>
          </p:nvPr>
        </p:nvSpPr>
        <p:spPr>
          <a:xfrm>
            <a:off x="2677886" y="702486"/>
            <a:ext cx="7794171" cy="631792"/>
          </a:xfrm>
          <a:effectLst/>
        </p:spPr>
        <p:txBody>
          <a:bodyPr anchor="b">
            <a:normAutofit/>
          </a:bodyPr>
          <a:lstStyle>
            <a:lvl1pPr algn="l">
              <a:defRPr sz="3200">
                <a:solidFill>
                  <a:srgbClr val="EF4135"/>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96F6330-BE0D-F846-AECF-868AD17B304C}"/>
              </a:ext>
            </a:extLst>
          </p:cNvPr>
          <p:cNvSpPr>
            <a:spLocks noGrp="1"/>
          </p:cNvSpPr>
          <p:nvPr>
            <p:ph type="subTitle" idx="1"/>
          </p:nvPr>
        </p:nvSpPr>
        <p:spPr>
          <a:xfrm>
            <a:off x="2677886" y="1717255"/>
            <a:ext cx="9144000" cy="1655762"/>
          </a:xfrm>
          <a:prstGeom prst="rect">
            <a:avLst/>
          </a:prstGeo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57825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Heading &amp;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75BDD-E5D9-4441-B905-23646479E71B}"/>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E091BDF-217D-7347-85ED-8CE177494FC2}"/>
              </a:ext>
            </a:extLst>
          </p:cNvPr>
          <p:cNvSpPr>
            <a:spLocks noGrp="1"/>
          </p:cNvSpPr>
          <p:nvPr>
            <p:ph idx="1"/>
          </p:nvPr>
        </p:nvSpPr>
        <p:spPr>
          <a:xfrm>
            <a:off x="1099456" y="1958359"/>
            <a:ext cx="10507825" cy="3919927"/>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BB4B53F6-B1F3-6E40-95FC-3E2189EBD63C}"/>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699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lain Tex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BD63E3B-CE50-104D-B46B-04957FF44B7F}"/>
              </a:ext>
            </a:extLst>
          </p:cNvPr>
          <p:cNvSpPr>
            <a:spLocks noGrp="1"/>
          </p:cNvSpPr>
          <p:nvPr>
            <p:ph type="body" sz="quarter" idx="10" hasCustomPrompt="1"/>
          </p:nvPr>
        </p:nvSpPr>
        <p:spPr>
          <a:xfrm>
            <a:off x="907404" y="480421"/>
            <a:ext cx="10607675" cy="4711700"/>
          </a:xfrm>
          <a:prstGeom prst="rect">
            <a:avLst/>
          </a:prstGeom>
        </p:spPr>
        <p:txBody>
          <a:bodyPr/>
          <a:lstStyle>
            <a:lvl1pPr marL="0" indent="0">
              <a:buNone/>
              <a:defRPr sz="1600"/>
            </a:lvl1pPr>
          </a:lstStyle>
          <a:p>
            <a:pPr lvl="0"/>
            <a:r>
              <a:rPr lang="en-US" dirty="0"/>
              <a:t>Text goes here</a:t>
            </a:r>
          </a:p>
        </p:txBody>
      </p:sp>
    </p:spTree>
    <p:extLst>
      <p:ext uri="{BB962C8B-B14F-4D97-AF65-F5344CB8AC3E}">
        <p14:creationId xmlns:p14="http://schemas.microsoft.com/office/powerpoint/2010/main" val="3838434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estion Mark Box">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FB33E06F-CFDD-784C-9515-BE1A09302ED4}"/>
              </a:ext>
            </a:extLst>
          </p:cNvPr>
          <p:cNvSpPr>
            <a:spLocks noGrp="1"/>
          </p:cNvSpPr>
          <p:nvPr userDrawn="1">
            <p:ph type="body" sz="quarter" idx="10" hasCustomPrompt="1"/>
          </p:nvPr>
        </p:nvSpPr>
        <p:spPr>
          <a:xfrm>
            <a:off x="907404" y="480421"/>
            <a:ext cx="10607675" cy="3711871"/>
          </a:xfrm>
          <a:prstGeom prst="rect">
            <a:avLst/>
          </a:prstGeom>
        </p:spPr>
        <p:txBody>
          <a:bodyPr/>
          <a:lstStyle>
            <a:lvl1pPr marL="0" indent="0">
              <a:buNone/>
              <a:defRPr sz="1600"/>
            </a:lvl1pPr>
          </a:lstStyle>
          <a:p>
            <a:pPr lvl="0"/>
            <a:r>
              <a:rPr lang="en-US" dirty="0"/>
              <a:t>Text goes here</a:t>
            </a:r>
          </a:p>
        </p:txBody>
      </p:sp>
      <p:sp>
        <p:nvSpPr>
          <p:cNvPr id="26" name="Text Placeholder 25">
            <a:extLst>
              <a:ext uri="{FF2B5EF4-FFF2-40B4-BE49-F238E27FC236}">
                <a16:creationId xmlns:a16="http://schemas.microsoft.com/office/drawing/2014/main" id="{E5B6C3A2-69BD-8447-8EAB-5CC26713CB10}"/>
              </a:ext>
            </a:extLst>
          </p:cNvPr>
          <p:cNvSpPr>
            <a:spLocks noGrp="1"/>
          </p:cNvSpPr>
          <p:nvPr>
            <p:ph type="body" sz="quarter" idx="13" hasCustomPrompt="1"/>
          </p:nvPr>
        </p:nvSpPr>
        <p:spPr>
          <a:xfrm>
            <a:off x="907404" y="4696763"/>
            <a:ext cx="987425" cy="979831"/>
          </a:xfrm>
          <a:prstGeom prst="rect">
            <a:avLst/>
          </a:prstGeom>
          <a:solidFill>
            <a:srgbClr val="EF4135"/>
          </a:solidFill>
          <a:ln w="38100">
            <a:solidFill>
              <a:srgbClr val="EF4135"/>
            </a:solidFill>
          </a:ln>
        </p:spPr>
        <p:txBody>
          <a:bodyPr anchor="ctr"/>
          <a:lstStyle>
            <a:lvl1pPr marL="0" indent="0" algn="ctr">
              <a:buNone/>
              <a:defRPr sz="5400" b="1">
                <a:solidFill>
                  <a:schemeClr val="bg1"/>
                </a:solidFill>
              </a:defRPr>
            </a:lvl1pPr>
          </a:lstStyle>
          <a:p>
            <a:pPr lvl="0"/>
            <a:r>
              <a:rPr lang="en-US" dirty="0"/>
              <a:t>?</a:t>
            </a:r>
          </a:p>
        </p:txBody>
      </p:sp>
      <p:sp>
        <p:nvSpPr>
          <p:cNvPr id="28" name="Text Placeholder 27">
            <a:extLst>
              <a:ext uri="{FF2B5EF4-FFF2-40B4-BE49-F238E27FC236}">
                <a16:creationId xmlns:a16="http://schemas.microsoft.com/office/drawing/2014/main" id="{448F1C58-F215-024F-822C-DB591D3F5065}"/>
              </a:ext>
            </a:extLst>
          </p:cNvPr>
          <p:cNvSpPr>
            <a:spLocks noGrp="1"/>
          </p:cNvSpPr>
          <p:nvPr>
            <p:ph type="body" sz="quarter" idx="14"/>
          </p:nvPr>
        </p:nvSpPr>
        <p:spPr>
          <a:xfrm>
            <a:off x="1895474" y="4697413"/>
            <a:ext cx="8623783" cy="979487"/>
          </a:xfrm>
          <a:prstGeom prst="rect">
            <a:avLst/>
          </a:prstGeom>
          <a:ln w="38100">
            <a:solidFill>
              <a:srgbClr val="EF4135"/>
            </a:solidFill>
          </a:ln>
        </p:spPr>
        <p:txBody>
          <a:bodyPr anchor="ctr"/>
          <a:lstStyle>
            <a:lvl1pPr marL="0" indent="0" algn="ctr">
              <a:lnSpc>
                <a:spcPct val="100000"/>
              </a:lnSpc>
              <a:spcBef>
                <a:spcPts val="400"/>
              </a:spcBef>
              <a:buNone/>
              <a:defRPr sz="1600"/>
            </a:lvl1pPr>
          </a:lstStyle>
          <a:p>
            <a:pPr lvl="0"/>
            <a:endParaRPr lang="en-US" dirty="0"/>
          </a:p>
        </p:txBody>
      </p:sp>
    </p:spTree>
    <p:extLst>
      <p:ext uri="{BB962C8B-B14F-4D97-AF65-F5344CB8AC3E}">
        <p14:creationId xmlns:p14="http://schemas.microsoft.com/office/powerpoint/2010/main" val="4073004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F990DF59-D760-5C43-8954-9C5F3734D781}"/>
              </a:ext>
            </a:extLst>
          </p:cNvPr>
          <p:cNvSpPr>
            <a:spLocks noGrp="1"/>
          </p:cNvSpPr>
          <p:nvPr>
            <p:ph type="body" idx="1"/>
          </p:nvPr>
        </p:nvSpPr>
        <p:spPr>
          <a:xfrm>
            <a:off x="839788" y="1681163"/>
            <a:ext cx="5157787"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3">
            <a:extLst>
              <a:ext uri="{FF2B5EF4-FFF2-40B4-BE49-F238E27FC236}">
                <a16:creationId xmlns:a16="http://schemas.microsoft.com/office/drawing/2014/main" id="{884C2E2D-5703-D347-90EA-88828D41183D}"/>
              </a:ext>
            </a:extLst>
          </p:cNvPr>
          <p:cNvSpPr>
            <a:spLocks noGrp="1"/>
          </p:cNvSpPr>
          <p:nvPr>
            <p:ph sz="half" idx="2"/>
          </p:nvPr>
        </p:nvSpPr>
        <p:spPr>
          <a:xfrm>
            <a:off x="839788" y="2505075"/>
            <a:ext cx="5157787"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a:extLst>
              <a:ext uri="{FF2B5EF4-FFF2-40B4-BE49-F238E27FC236}">
                <a16:creationId xmlns:a16="http://schemas.microsoft.com/office/drawing/2014/main" id="{3F90DCBC-9619-3E48-BC5C-5B1131CF691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3" name="Content Placeholder 5">
            <a:extLst>
              <a:ext uri="{FF2B5EF4-FFF2-40B4-BE49-F238E27FC236}">
                <a16:creationId xmlns:a16="http://schemas.microsoft.com/office/drawing/2014/main" id="{9B051D62-AB8A-5A46-B4DF-218D251F6738}"/>
              </a:ext>
            </a:extLst>
          </p:cNvPr>
          <p:cNvSpPr>
            <a:spLocks noGrp="1"/>
          </p:cNvSpPr>
          <p:nvPr>
            <p:ph sz="quarter" idx="4"/>
          </p:nvPr>
        </p:nvSpPr>
        <p:spPr>
          <a:xfrm>
            <a:off x="6172200" y="2505075"/>
            <a:ext cx="5183188"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C7FD5186-493A-F742-AEE8-2F14FA3B5FC1}"/>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cxnSp>
        <p:nvCxnSpPr>
          <p:cNvPr id="16" name="Straight Connector 15">
            <a:extLst>
              <a:ext uri="{FF2B5EF4-FFF2-40B4-BE49-F238E27FC236}">
                <a16:creationId xmlns:a16="http://schemas.microsoft.com/office/drawing/2014/main" id="{6165878F-6316-5E42-A231-E2A9FEE22265}"/>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22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9F29DB4-D2DD-BF4F-924F-4F1BAAC6C7EC}"/>
              </a:ext>
            </a:extLst>
          </p:cNvPr>
          <p:cNvSpPr>
            <a:spLocks noGrp="1"/>
          </p:cNvSpPr>
          <p:nvPr>
            <p:ph type="title"/>
          </p:nvPr>
        </p:nvSpPr>
        <p:spPr>
          <a:xfrm>
            <a:off x="831850" y="1499875"/>
            <a:ext cx="10515600" cy="1940367"/>
          </a:xfrm>
          <a:prstGeom prst="rect">
            <a:avLst/>
          </a:prstGeom>
        </p:spPr>
        <p:txBody>
          <a:bodyPr anchor="b"/>
          <a:lstStyle>
            <a:lvl1pPr>
              <a:defRPr sz="4800">
                <a:solidFill>
                  <a:srgbClr val="EF4135"/>
                </a:solidFill>
              </a:defRPr>
            </a:lvl1pPr>
          </a:lstStyle>
          <a:p>
            <a:r>
              <a:rPr lang="en-US" dirty="0"/>
              <a:t>Click to edit Master title style</a:t>
            </a:r>
          </a:p>
        </p:txBody>
      </p:sp>
      <p:sp>
        <p:nvSpPr>
          <p:cNvPr id="4" name="Text Placeholder 2">
            <a:extLst>
              <a:ext uri="{FF2B5EF4-FFF2-40B4-BE49-F238E27FC236}">
                <a16:creationId xmlns:a16="http://schemas.microsoft.com/office/drawing/2014/main" id="{28519559-F12B-4349-98F9-3AD1A6A0427B}"/>
              </a:ext>
            </a:extLst>
          </p:cNvPr>
          <p:cNvSpPr>
            <a:spLocks noGrp="1"/>
          </p:cNvSpPr>
          <p:nvPr>
            <p:ph type="body" idx="1"/>
          </p:nvPr>
        </p:nvSpPr>
        <p:spPr>
          <a:xfrm>
            <a:off x="831850" y="3967371"/>
            <a:ext cx="10515600" cy="1500187"/>
          </a:xfrm>
          <a:prstGeom prst="rect">
            <a:avLst/>
          </a:prstGeom>
        </p:spPr>
        <p:txBody>
          <a:bodyPr/>
          <a:lstStyle>
            <a:lvl1pPr marL="0" indent="0">
              <a:buNone/>
              <a:defRPr sz="2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6" name="Straight Connector 5">
            <a:extLst>
              <a:ext uri="{FF2B5EF4-FFF2-40B4-BE49-F238E27FC236}">
                <a16:creationId xmlns:a16="http://schemas.microsoft.com/office/drawing/2014/main" id="{F61F2AD6-F0EF-D844-9655-2DF17DE0EAEB}"/>
              </a:ext>
            </a:extLst>
          </p:cNvPr>
          <p:cNvCxnSpPr>
            <a:cxnSpLocks/>
          </p:cNvCxnSpPr>
          <p:nvPr userDrawn="1"/>
        </p:nvCxnSpPr>
        <p:spPr>
          <a:xfrm flipH="1">
            <a:off x="354563" y="3671672"/>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347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C0982AE-63F6-9548-8C28-B969E30C9538}"/>
              </a:ext>
            </a:extLst>
          </p:cNvPr>
          <p:cNvSpPr>
            <a:spLocks noGrp="1"/>
          </p:cNvSpPr>
          <p:nvPr>
            <p:ph type="pic" idx="1"/>
          </p:nvPr>
        </p:nvSpPr>
        <p:spPr>
          <a:xfrm>
            <a:off x="914400" y="515235"/>
            <a:ext cx="10500949"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Text Placeholder 4">
            <a:extLst>
              <a:ext uri="{FF2B5EF4-FFF2-40B4-BE49-F238E27FC236}">
                <a16:creationId xmlns:a16="http://schemas.microsoft.com/office/drawing/2014/main" id="{33E3558E-D696-A346-A64C-C1995A12796E}"/>
              </a:ext>
            </a:extLst>
          </p:cNvPr>
          <p:cNvSpPr>
            <a:spLocks noGrp="1"/>
          </p:cNvSpPr>
          <p:nvPr>
            <p:ph type="body" sz="quarter" idx="10" hasCustomPrompt="1"/>
          </p:nvPr>
        </p:nvSpPr>
        <p:spPr>
          <a:xfrm>
            <a:off x="906463" y="5530850"/>
            <a:ext cx="9055100" cy="420688"/>
          </a:xfrm>
          <a:prstGeom prst="rect">
            <a:avLst/>
          </a:prstGeom>
        </p:spPr>
        <p:txBody>
          <a:bodyPr/>
          <a:lstStyle>
            <a:lvl1pPr marL="0" indent="0">
              <a:buNone/>
              <a:defRPr sz="1400" i="1"/>
            </a:lvl1pPr>
          </a:lstStyle>
          <a:p>
            <a:pPr lvl="0"/>
            <a:r>
              <a:rPr lang="en-US" dirty="0"/>
              <a:t>Caption goes here</a:t>
            </a:r>
          </a:p>
        </p:txBody>
      </p:sp>
    </p:spTree>
    <p:extLst>
      <p:ext uri="{BB962C8B-B14F-4D97-AF65-F5344CB8AC3E}">
        <p14:creationId xmlns:p14="http://schemas.microsoft.com/office/powerpoint/2010/main" val="36011851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8430E4-F7C6-BD44-A5FB-9E7B2A11405B}"/>
              </a:ext>
            </a:extLst>
          </p:cNvPr>
          <p:cNvSpPr>
            <a:spLocks noGrp="1"/>
          </p:cNvSpPr>
          <p:nvPr>
            <p:ph type="title"/>
          </p:nvPr>
        </p:nvSpPr>
        <p:spPr>
          <a:xfrm>
            <a:off x="6535553" y="519764"/>
            <a:ext cx="5145505" cy="2081379"/>
          </a:xfrm>
          <a:prstGeom prst="rect">
            <a:avLst/>
          </a:prstGeom>
          <a:effectLst/>
        </p:spPr>
        <p:txBody>
          <a:bodyPr vert="horz" lIns="91440" tIns="45720" rIns="91440" bIns="45720" rtlCol="0" anchor="ctr">
            <a:normAutofit/>
          </a:bodyPr>
          <a:lstStyle/>
          <a:p>
            <a:r>
              <a:rPr lang="en-AU" b="1" dirty="0">
                <a:effectLst/>
                <a:latin typeface="Trajan Pro" panose="02020502050506020301" pitchFamily="18" charset="77"/>
              </a:rPr>
              <a:t>Are Science and Religion Compatible?</a:t>
            </a:r>
            <a:endParaRPr lang="en-AU" dirty="0">
              <a:effectLst/>
              <a:latin typeface="Trajan Pro" panose="02020502050506020301" pitchFamily="18" charset="77"/>
            </a:endParaRPr>
          </a:p>
        </p:txBody>
      </p:sp>
      <p:pic>
        <p:nvPicPr>
          <p:cNvPr id="10" name="Picture 9">
            <a:extLst>
              <a:ext uri="{FF2B5EF4-FFF2-40B4-BE49-F238E27FC236}">
                <a16:creationId xmlns:a16="http://schemas.microsoft.com/office/drawing/2014/main" id="{4E459BA8-D9FF-6F4F-8DCF-C169BC0EC614}"/>
              </a:ext>
            </a:extLst>
          </p:cNvPr>
          <p:cNvPicPr>
            <a:picLocks noChangeAspect="1"/>
          </p:cNvPicPr>
          <p:nvPr userDrawn="1"/>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3256451259"/>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27D110E-E98C-5948-9929-71F5D7FC40B7}"/>
              </a:ext>
            </a:extLst>
          </p:cNvPr>
          <p:cNvPicPr>
            <a:picLocks noChangeAspect="1"/>
          </p:cNvPicPr>
          <p:nvPr userDrawn="1"/>
        </p:nvPicPr>
        <p:blipFill>
          <a:blip r:embed="rId8"/>
          <a:stretch>
            <a:fillRect/>
          </a:stretch>
        </p:blipFill>
        <p:spPr>
          <a:xfrm>
            <a:off x="10524930" y="5614135"/>
            <a:ext cx="1390262" cy="1046754"/>
          </a:xfrm>
          <a:prstGeom prst="rect">
            <a:avLst/>
          </a:prstGeom>
        </p:spPr>
      </p:pic>
      <p:pic>
        <p:nvPicPr>
          <p:cNvPr id="4" name="Picture 3">
            <a:extLst>
              <a:ext uri="{FF2B5EF4-FFF2-40B4-BE49-F238E27FC236}">
                <a16:creationId xmlns:a16="http://schemas.microsoft.com/office/drawing/2014/main" id="{1928D909-F78A-544E-8A9E-17D2A645B0FF}"/>
              </a:ext>
            </a:extLst>
          </p:cNvPr>
          <p:cNvPicPr>
            <a:picLocks noChangeAspect="1"/>
          </p:cNvPicPr>
          <p:nvPr userDrawn="1"/>
        </p:nvPicPr>
        <p:blipFill>
          <a:blip r:embed="rId9"/>
          <a:stretch>
            <a:fillRect/>
          </a:stretch>
        </p:blipFill>
        <p:spPr>
          <a:xfrm>
            <a:off x="0" y="0"/>
            <a:ext cx="9144000" cy="6858000"/>
          </a:xfrm>
          <a:prstGeom prst="rect">
            <a:avLst/>
          </a:prstGeom>
        </p:spPr>
      </p:pic>
    </p:spTree>
    <p:extLst>
      <p:ext uri="{BB962C8B-B14F-4D97-AF65-F5344CB8AC3E}">
        <p14:creationId xmlns:p14="http://schemas.microsoft.com/office/powerpoint/2010/main" val="3672277808"/>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3B7F325C-A649-3C48-98B2-0B9CE2FF7279}"/>
              </a:ext>
            </a:extLst>
          </p:cNvPr>
          <p:cNvCxnSpPr/>
          <p:nvPr/>
        </p:nvCxnSpPr>
        <p:spPr>
          <a:xfrm flipH="1">
            <a:off x="2202024" y="3424335"/>
            <a:ext cx="9989976" cy="0"/>
          </a:xfrm>
          <a:prstGeom prst="line">
            <a:avLst/>
          </a:prstGeom>
          <a:ln w="53975">
            <a:solidFill>
              <a:srgbClr val="1C3F94"/>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BC1EB2F9-7672-F347-9DBD-C0C6A9814DAD}"/>
              </a:ext>
            </a:extLst>
          </p:cNvPr>
          <p:cNvSpPr>
            <a:spLocks noGrp="1"/>
          </p:cNvSpPr>
          <p:nvPr>
            <p:ph type="ctrTitle"/>
          </p:nvPr>
        </p:nvSpPr>
        <p:spPr>
          <a:xfrm>
            <a:off x="6354146" y="721149"/>
            <a:ext cx="5694785" cy="2423268"/>
          </a:xfrm>
          <a:effectLst/>
        </p:spPr>
        <p:txBody>
          <a:bodyPr>
            <a:normAutofit/>
          </a:bodyPr>
          <a:lstStyle/>
          <a:p>
            <a:pPr algn="l"/>
            <a:r>
              <a:rPr lang="en-AU" sz="4800" dirty="0">
                <a:solidFill>
                  <a:srgbClr val="EF4135"/>
                </a:solidFill>
              </a:rPr>
              <a:t>Understanding the Conflict Thesis</a:t>
            </a:r>
          </a:p>
        </p:txBody>
      </p:sp>
      <p:sp>
        <p:nvSpPr>
          <p:cNvPr id="8" name="TextBox 7">
            <a:extLst>
              <a:ext uri="{FF2B5EF4-FFF2-40B4-BE49-F238E27FC236}">
                <a16:creationId xmlns:a16="http://schemas.microsoft.com/office/drawing/2014/main" id="{B5FDC317-D686-0542-A15E-3D6D4B2156C4}"/>
              </a:ext>
            </a:extLst>
          </p:cNvPr>
          <p:cNvSpPr txBox="1"/>
          <p:nvPr/>
        </p:nvSpPr>
        <p:spPr>
          <a:xfrm>
            <a:off x="6446425" y="3788229"/>
            <a:ext cx="4021493" cy="1384995"/>
          </a:xfrm>
          <a:prstGeom prst="rect">
            <a:avLst/>
          </a:prstGeom>
          <a:noFill/>
          <a:effectLst/>
        </p:spPr>
        <p:txBody>
          <a:bodyPr wrap="square" rtlCol="0">
            <a:spAutoFit/>
          </a:bodyPr>
          <a:lstStyle/>
          <a:p>
            <a:r>
              <a:rPr lang="en-AU" sz="2800" dirty="0"/>
              <a:t>Should believing in science lead to rejection of a Christian worldview?</a:t>
            </a:r>
          </a:p>
        </p:txBody>
      </p:sp>
    </p:spTree>
    <p:extLst>
      <p:ext uri="{BB962C8B-B14F-4D97-AF65-F5344CB8AC3E}">
        <p14:creationId xmlns:p14="http://schemas.microsoft.com/office/powerpoint/2010/main" val="2153998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BBBEA6A-5772-446A-9A3A-CB950DA4F94A}"/>
              </a:ext>
            </a:extLst>
          </p:cNvPr>
          <p:cNvSpPr>
            <a:spLocks noGrp="1"/>
          </p:cNvSpPr>
          <p:nvPr>
            <p:ph type="title"/>
          </p:nvPr>
        </p:nvSpPr>
        <p:spPr/>
        <p:txBody>
          <a:bodyPr>
            <a:normAutofit fontScale="90000"/>
          </a:bodyPr>
          <a:lstStyle/>
          <a:p>
            <a:br>
              <a:rPr lang="en-AU" dirty="0"/>
            </a:br>
            <a:r>
              <a:rPr lang="en-AU" dirty="0"/>
              <a:t>Is there a conflict between Science and Religion?</a:t>
            </a:r>
          </a:p>
        </p:txBody>
      </p:sp>
      <p:sp>
        <p:nvSpPr>
          <p:cNvPr id="5" name="Content Placeholder 4">
            <a:extLst>
              <a:ext uri="{FF2B5EF4-FFF2-40B4-BE49-F238E27FC236}">
                <a16:creationId xmlns:a16="http://schemas.microsoft.com/office/drawing/2014/main" id="{0B6A95FE-1018-4CB5-A904-C008171B5739}"/>
              </a:ext>
            </a:extLst>
          </p:cNvPr>
          <p:cNvSpPr>
            <a:spLocks noGrp="1"/>
          </p:cNvSpPr>
          <p:nvPr>
            <p:ph idx="1"/>
          </p:nvPr>
        </p:nvSpPr>
        <p:spPr/>
        <p:txBody>
          <a:bodyPr/>
          <a:lstStyle/>
          <a:p>
            <a:pPr marL="0" indent="0">
              <a:buNone/>
            </a:pPr>
            <a:r>
              <a:rPr lang="en-AU" dirty="0"/>
              <a:t>A conflict between science and Christian belief can be made out on two grounds:</a:t>
            </a:r>
          </a:p>
          <a:p>
            <a:pPr lvl="1"/>
            <a:r>
              <a:rPr lang="en-AU" dirty="0"/>
              <a:t>There is a possible conflict between science and Christian belief if one believes Genesis 1-3 should be read as an account of the mechanics of creation (Young Earth Creationists). </a:t>
            </a:r>
          </a:p>
          <a:p>
            <a:pPr lvl="1"/>
            <a:r>
              <a:rPr lang="en-AU" dirty="0"/>
              <a:t>There is a possible conflict between Science and Christian belief if one believes natural science and empirical methods are the only trustworthy sources of knowledge (New Atheism).</a:t>
            </a:r>
          </a:p>
          <a:p>
            <a:endParaRPr lang="en-AU" dirty="0"/>
          </a:p>
          <a:p>
            <a:endParaRPr lang="en-AU" dirty="0"/>
          </a:p>
          <a:p>
            <a:endParaRPr lang="en-AU" dirty="0"/>
          </a:p>
        </p:txBody>
      </p:sp>
    </p:spTree>
    <p:extLst>
      <p:ext uri="{BB962C8B-B14F-4D97-AF65-F5344CB8AC3E}">
        <p14:creationId xmlns:p14="http://schemas.microsoft.com/office/powerpoint/2010/main" val="4006542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86563BB-4F05-425F-BC78-35811C202180}"/>
              </a:ext>
            </a:extLst>
          </p:cNvPr>
          <p:cNvSpPr>
            <a:spLocks noGrp="1"/>
          </p:cNvSpPr>
          <p:nvPr>
            <p:ph type="title"/>
          </p:nvPr>
        </p:nvSpPr>
        <p:spPr/>
        <p:txBody>
          <a:bodyPr>
            <a:normAutofit fontScale="90000"/>
          </a:bodyPr>
          <a:lstStyle/>
          <a:p>
            <a:br>
              <a:rPr lang="en-AU" dirty="0"/>
            </a:br>
            <a:r>
              <a:rPr lang="en-AU" dirty="0"/>
              <a:t>New Atheism</a:t>
            </a:r>
          </a:p>
        </p:txBody>
      </p:sp>
      <p:sp>
        <p:nvSpPr>
          <p:cNvPr id="4" name="Content Placeholder 3">
            <a:extLst>
              <a:ext uri="{FF2B5EF4-FFF2-40B4-BE49-F238E27FC236}">
                <a16:creationId xmlns:a16="http://schemas.microsoft.com/office/drawing/2014/main" id="{2F8610C1-8AF7-4AB6-975E-6060EDF62CDA}"/>
              </a:ext>
            </a:extLst>
          </p:cNvPr>
          <p:cNvSpPr>
            <a:spLocks noGrp="1"/>
          </p:cNvSpPr>
          <p:nvPr>
            <p:ph idx="1"/>
          </p:nvPr>
        </p:nvSpPr>
        <p:spPr/>
        <p:txBody>
          <a:bodyPr/>
          <a:lstStyle/>
          <a:p>
            <a:r>
              <a:rPr lang="en-US" sz="2400" dirty="0"/>
              <a:t>Some of the best-known New Atheists are Richard Dawkins and Professor Lawrence Krauss. </a:t>
            </a:r>
            <a:endParaRPr lang="en-AU" sz="2400" dirty="0"/>
          </a:p>
          <a:p>
            <a:r>
              <a:rPr lang="en-AU" sz="2400" dirty="0"/>
              <a:t>New Atheism, ideologically speaking, finds its origins in the positivist philosophy of the early twentieth century. </a:t>
            </a:r>
          </a:p>
          <a:p>
            <a:r>
              <a:rPr lang="en-AU" sz="2400" dirty="0"/>
              <a:t>The positivists or logical empiricists followed the philosopher David Hume’s advice when he urged that only mathematics, logical reasoning and the evidence of the senses should be accepted, and all other pursuits are nonsense. </a:t>
            </a:r>
          </a:p>
        </p:txBody>
      </p:sp>
    </p:spTree>
    <p:extLst>
      <p:ext uri="{BB962C8B-B14F-4D97-AF65-F5344CB8AC3E}">
        <p14:creationId xmlns:p14="http://schemas.microsoft.com/office/powerpoint/2010/main" val="2013231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ED6B906-E4B8-4756-AEEB-CD2ECF23ADCB}"/>
              </a:ext>
            </a:extLst>
          </p:cNvPr>
          <p:cNvSpPr>
            <a:spLocks noGrp="1"/>
          </p:cNvSpPr>
          <p:nvPr>
            <p:ph type="title"/>
          </p:nvPr>
        </p:nvSpPr>
        <p:spPr/>
        <p:txBody>
          <a:bodyPr>
            <a:normAutofit fontScale="90000"/>
          </a:bodyPr>
          <a:lstStyle/>
          <a:p>
            <a:br>
              <a:rPr lang="en-AU" dirty="0"/>
            </a:br>
            <a:r>
              <a:rPr lang="en-AU" dirty="0"/>
              <a:t>Question raised by New Atheism</a:t>
            </a:r>
          </a:p>
        </p:txBody>
      </p:sp>
      <p:sp>
        <p:nvSpPr>
          <p:cNvPr id="4" name="Content Placeholder 3">
            <a:extLst>
              <a:ext uri="{FF2B5EF4-FFF2-40B4-BE49-F238E27FC236}">
                <a16:creationId xmlns:a16="http://schemas.microsoft.com/office/drawing/2014/main" id="{86D36092-048C-469E-8142-146D0D88B072}"/>
              </a:ext>
            </a:extLst>
          </p:cNvPr>
          <p:cNvSpPr>
            <a:spLocks noGrp="1"/>
          </p:cNvSpPr>
          <p:nvPr>
            <p:ph idx="1"/>
          </p:nvPr>
        </p:nvSpPr>
        <p:spPr/>
        <p:txBody>
          <a:bodyPr/>
          <a:lstStyle/>
          <a:p>
            <a:r>
              <a:rPr lang="en-AU" dirty="0"/>
              <a:t>Are natural science and empirical methods the only trustworthy sources of knowledge?</a:t>
            </a:r>
          </a:p>
          <a:p>
            <a:endParaRPr lang="en-AU" dirty="0"/>
          </a:p>
          <a:p>
            <a:r>
              <a:rPr lang="en-AU" dirty="0"/>
              <a:t>Do examples of historical conflicts point to something intrinsically in conflict between science and religion or examples of disagreements between people and groups?</a:t>
            </a:r>
          </a:p>
          <a:p>
            <a:endParaRPr lang="en-AU" dirty="0"/>
          </a:p>
          <a:p>
            <a:endParaRPr lang="en-AU" dirty="0"/>
          </a:p>
        </p:txBody>
      </p:sp>
    </p:spTree>
    <p:extLst>
      <p:ext uri="{BB962C8B-B14F-4D97-AF65-F5344CB8AC3E}">
        <p14:creationId xmlns:p14="http://schemas.microsoft.com/office/powerpoint/2010/main" val="1200237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82F1ED-1CC9-40A0-9C71-CF5D6CC4573C}"/>
              </a:ext>
            </a:extLst>
          </p:cNvPr>
          <p:cNvSpPr>
            <a:spLocks noGrp="1"/>
          </p:cNvSpPr>
          <p:nvPr>
            <p:ph type="title"/>
          </p:nvPr>
        </p:nvSpPr>
        <p:spPr/>
        <p:txBody>
          <a:bodyPr>
            <a:normAutofit fontScale="90000"/>
          </a:bodyPr>
          <a:lstStyle/>
          <a:p>
            <a:br>
              <a:rPr lang="en-AU" dirty="0"/>
            </a:br>
            <a:r>
              <a:rPr lang="en-AU" dirty="0"/>
              <a:t>Young Earth Creationists</a:t>
            </a:r>
          </a:p>
        </p:txBody>
      </p:sp>
      <p:sp>
        <p:nvSpPr>
          <p:cNvPr id="4" name="Content Placeholder 3">
            <a:extLst>
              <a:ext uri="{FF2B5EF4-FFF2-40B4-BE49-F238E27FC236}">
                <a16:creationId xmlns:a16="http://schemas.microsoft.com/office/drawing/2014/main" id="{83C34787-D7E9-4B6D-B19B-1F57E0C3AAC2}"/>
              </a:ext>
            </a:extLst>
          </p:cNvPr>
          <p:cNvSpPr>
            <a:spLocks noGrp="1"/>
          </p:cNvSpPr>
          <p:nvPr>
            <p:ph idx="1"/>
          </p:nvPr>
        </p:nvSpPr>
        <p:spPr/>
        <p:txBody>
          <a:bodyPr/>
          <a:lstStyle/>
          <a:p>
            <a:r>
              <a:rPr lang="en-AU" dirty="0"/>
              <a:t>If we read the creation accounts in Genesis 1-3 as science or as a source of facts about the natural world, we will definitely find conflict with scientific knowledge. </a:t>
            </a:r>
          </a:p>
          <a:p>
            <a:r>
              <a:rPr lang="en-AU" dirty="0"/>
              <a:t>It can be argued that such a reading of Genesis does not pay due respect to the intentions of the biblical authors and it does not recognise that the authors naturally used the language and conceptions of their own day. </a:t>
            </a:r>
          </a:p>
        </p:txBody>
      </p:sp>
    </p:spTree>
    <p:extLst>
      <p:ext uri="{BB962C8B-B14F-4D97-AF65-F5344CB8AC3E}">
        <p14:creationId xmlns:p14="http://schemas.microsoft.com/office/powerpoint/2010/main" val="1289309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2BE4362-592D-4B12-9D20-B485A99E5AF1}"/>
              </a:ext>
            </a:extLst>
          </p:cNvPr>
          <p:cNvSpPr>
            <a:spLocks noGrp="1"/>
          </p:cNvSpPr>
          <p:nvPr>
            <p:ph type="title"/>
          </p:nvPr>
        </p:nvSpPr>
        <p:spPr/>
        <p:txBody>
          <a:bodyPr>
            <a:normAutofit fontScale="90000"/>
          </a:bodyPr>
          <a:lstStyle/>
          <a:p>
            <a:br>
              <a:rPr lang="en-AU" dirty="0"/>
            </a:br>
            <a:r>
              <a:rPr lang="en-AU" dirty="0"/>
              <a:t>Questions Raised by Young Earth Creationists</a:t>
            </a:r>
          </a:p>
        </p:txBody>
      </p:sp>
      <p:sp>
        <p:nvSpPr>
          <p:cNvPr id="4" name="Content Placeholder 3">
            <a:extLst>
              <a:ext uri="{FF2B5EF4-FFF2-40B4-BE49-F238E27FC236}">
                <a16:creationId xmlns:a16="http://schemas.microsoft.com/office/drawing/2014/main" id="{AB2A18D5-995D-4869-8340-CD92A1316981}"/>
              </a:ext>
            </a:extLst>
          </p:cNvPr>
          <p:cNvSpPr>
            <a:spLocks noGrp="1"/>
          </p:cNvSpPr>
          <p:nvPr>
            <p:ph idx="1"/>
          </p:nvPr>
        </p:nvSpPr>
        <p:spPr/>
        <p:txBody>
          <a:bodyPr/>
          <a:lstStyle/>
          <a:p>
            <a:endParaRPr lang="en-AU" dirty="0"/>
          </a:p>
          <a:p>
            <a:r>
              <a:rPr lang="en-AU" dirty="0"/>
              <a:t>How else could we read Genesis 1-3?</a:t>
            </a:r>
          </a:p>
          <a:p>
            <a:endParaRPr lang="en-AU" dirty="0"/>
          </a:p>
          <a:p>
            <a:r>
              <a:rPr lang="en-AU" dirty="0"/>
              <a:t>What were the intentions of the original author of Genesis 1-3?</a:t>
            </a:r>
          </a:p>
        </p:txBody>
      </p:sp>
    </p:spTree>
    <p:extLst>
      <p:ext uri="{BB962C8B-B14F-4D97-AF65-F5344CB8AC3E}">
        <p14:creationId xmlns:p14="http://schemas.microsoft.com/office/powerpoint/2010/main" val="927323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A4B1-735F-8B4D-8429-02AC0F272D43}"/>
              </a:ext>
            </a:extLst>
          </p:cNvPr>
          <p:cNvSpPr>
            <a:spLocks noGrp="1"/>
          </p:cNvSpPr>
          <p:nvPr>
            <p:ph type="title"/>
          </p:nvPr>
        </p:nvSpPr>
        <p:spPr/>
        <p:txBody>
          <a:bodyPr>
            <a:normAutofit fontScale="90000"/>
          </a:bodyPr>
          <a:lstStyle/>
          <a:p>
            <a:br>
              <a:rPr lang="en-US" dirty="0">
                <a:solidFill>
                  <a:srgbClr val="EF4135"/>
                </a:solidFill>
              </a:rPr>
            </a:br>
            <a:r>
              <a:rPr lang="en-US" dirty="0">
                <a:solidFill>
                  <a:srgbClr val="EF4135"/>
                </a:solidFill>
              </a:rPr>
              <a:t>The Limits of Science and Religion</a:t>
            </a:r>
          </a:p>
        </p:txBody>
      </p:sp>
      <p:sp>
        <p:nvSpPr>
          <p:cNvPr id="3" name="Content Placeholder 2">
            <a:extLst>
              <a:ext uri="{FF2B5EF4-FFF2-40B4-BE49-F238E27FC236}">
                <a16:creationId xmlns:a16="http://schemas.microsoft.com/office/drawing/2014/main" id="{06C3C4AE-3BB5-5646-9E52-3D9D50275C20}"/>
              </a:ext>
            </a:extLst>
          </p:cNvPr>
          <p:cNvSpPr>
            <a:spLocks noGrp="1"/>
          </p:cNvSpPr>
          <p:nvPr>
            <p:ph idx="1"/>
          </p:nvPr>
        </p:nvSpPr>
        <p:spPr/>
        <p:txBody>
          <a:bodyPr/>
          <a:lstStyle/>
          <a:p>
            <a:r>
              <a:rPr lang="en-US" dirty="0"/>
              <a:t>It is possible to recognize that science and Christian theology have their limits: science can’t answer moral, philosophical or existential questions and the Bible doesn’t answer scientific questions (which are mostly about mechanics).</a:t>
            </a:r>
          </a:p>
          <a:p>
            <a:r>
              <a:rPr lang="en-US" dirty="0" err="1"/>
              <a:t>Recognising</a:t>
            </a:r>
            <a:r>
              <a:rPr lang="en-US" dirty="0"/>
              <a:t> that science and Christianity focus on different types of questions opens the possibility of science and Christianity to be compatible or even complementary.</a:t>
            </a:r>
          </a:p>
          <a:p>
            <a:endParaRPr lang="en-US" dirty="0"/>
          </a:p>
        </p:txBody>
      </p:sp>
    </p:spTree>
    <p:extLst>
      <p:ext uri="{BB962C8B-B14F-4D97-AF65-F5344CB8AC3E}">
        <p14:creationId xmlns:p14="http://schemas.microsoft.com/office/powerpoint/2010/main" val="3705924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5510F6B-3445-418C-B5A9-0A2F21FBD4C0}"/>
              </a:ext>
            </a:extLst>
          </p:cNvPr>
          <p:cNvSpPr>
            <a:spLocks noGrp="1"/>
          </p:cNvSpPr>
          <p:nvPr>
            <p:ph type="body" sz="quarter" idx="10"/>
          </p:nvPr>
        </p:nvSpPr>
        <p:spPr/>
        <p:txBody>
          <a:bodyPr/>
          <a:lstStyle/>
          <a:p>
            <a:r>
              <a:rPr lang="en-AU" dirty="0"/>
              <a:t>This PowerPoint is based on Chapter four in Science and Christianity: Understanding the conflict myth by Chris Mulherin.</a:t>
            </a:r>
          </a:p>
        </p:txBody>
      </p:sp>
    </p:spTree>
    <p:extLst>
      <p:ext uri="{BB962C8B-B14F-4D97-AF65-F5344CB8AC3E}">
        <p14:creationId xmlns:p14="http://schemas.microsoft.com/office/powerpoint/2010/main" val="35487814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66C07C27-E384-4DE3-8EED-B510377D845A}" vid="{341B9700-8DCA-49DC-9010-B328F665D175}"/>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66C07C27-E384-4DE3-8EED-B510377D845A}" vid="{EC8D171C-1A40-4766-942F-B4F2B6C71D2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79413594A83546BA42B6C6F078CC76" ma:contentTypeVersion="12" ma:contentTypeDescription="Create a new document." ma:contentTypeScope="" ma:versionID="cc1c0bd1ca1243684168f47105a34472">
  <xsd:schema xmlns:xsd="http://www.w3.org/2001/XMLSchema" xmlns:xs="http://www.w3.org/2001/XMLSchema" xmlns:p="http://schemas.microsoft.com/office/2006/metadata/properties" xmlns:ns2="2fa9b272-7406-4e46-a6f5-fd03470dbfcd" xmlns:ns3="6c476233-1a4c-4345-9bef-eba3c42b71db" targetNamespace="http://schemas.microsoft.com/office/2006/metadata/properties" ma:root="true" ma:fieldsID="4bbca0b2234860f829c60bc44d0138f3" ns2:_="" ns3:_="">
    <xsd:import namespace="2fa9b272-7406-4e46-a6f5-fd03470dbfcd"/>
    <xsd:import namespace="6c476233-1a4c-4345-9bef-eba3c42b71d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a9b272-7406-4e46-a6f5-fd03470dbf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c476233-1a4c-4345-9bef-eba3c42b71db"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B399B44-9DD1-48AE-A0A8-21DB1846F68C}"/>
</file>

<file path=customXml/itemProps2.xml><?xml version="1.0" encoding="utf-8"?>
<ds:datastoreItem xmlns:ds="http://schemas.openxmlformats.org/officeDocument/2006/customXml" ds:itemID="{ABB596E0-3040-4F9C-92E2-0EE3B0B92800}"/>
</file>

<file path=customXml/itemProps3.xml><?xml version="1.0" encoding="utf-8"?>
<ds:datastoreItem xmlns:ds="http://schemas.openxmlformats.org/officeDocument/2006/customXml" ds:itemID="{E052AA62-F9DD-4838-BE22-F554713051DE}"/>
</file>

<file path=docProps/app.xml><?xml version="1.0" encoding="utf-8"?>
<Properties xmlns="http://schemas.openxmlformats.org/officeDocument/2006/extended-properties" xmlns:vt="http://schemas.openxmlformats.org/officeDocument/2006/docPropsVTypes">
  <Template>Religious Studies Powerpoint Template_v2</Template>
  <TotalTime>72</TotalTime>
  <Words>409</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Trajan Pro</vt:lpstr>
      <vt:lpstr>Office Theme</vt:lpstr>
      <vt:lpstr>1_Office Theme</vt:lpstr>
      <vt:lpstr>Understanding the Conflict Thesis</vt:lpstr>
      <vt:lpstr> Is there a conflict between Science and Religion?</vt:lpstr>
      <vt:lpstr> New Atheism</vt:lpstr>
      <vt:lpstr> Question raised by New Atheism</vt:lpstr>
      <vt:lpstr> Young Earth Creationists</vt:lpstr>
      <vt:lpstr> Questions Raised by Young Earth Creationists</vt:lpstr>
      <vt:lpstr> The Limits of Science and Religion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Conflict Thesis</dc:title>
  <dc:creator>Penelope Russell</dc:creator>
  <cp:lastModifiedBy>Penelope Russell</cp:lastModifiedBy>
  <cp:revision>10</cp:revision>
  <dcterms:created xsi:type="dcterms:W3CDTF">2020-02-17T02:46:02Z</dcterms:created>
  <dcterms:modified xsi:type="dcterms:W3CDTF">2020-06-02T05:57:19Z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0x0101006879413594A83546BA42B6C6F078CC76</vt:lpwstr>
  </property>
</Properties>
</file>