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1" r:id="rId5"/>
  </p:sldMasterIdLst>
  <p:notesMasterIdLst>
    <p:notesMasterId r:id="rId17"/>
  </p:notesMasterIdLst>
  <p:sldIdLst>
    <p:sldId id="258" r:id="rId6"/>
    <p:sldId id="265" r:id="rId7"/>
    <p:sldId id="259" r:id="rId8"/>
    <p:sldId id="270" r:id="rId9"/>
    <p:sldId id="271" r:id="rId10"/>
    <p:sldId id="272" r:id="rId11"/>
    <p:sldId id="260"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196" autoAdjust="0"/>
  </p:normalViewPr>
  <p:slideViewPr>
    <p:cSldViewPr snapToGrid="0" snapToObjects="1">
      <p:cViewPr varScale="1">
        <p:scale>
          <a:sx n="95" d="100"/>
          <a:sy n="95" d="100"/>
        </p:scale>
        <p:origin x="1134"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49016-9348-4921-96CB-0440AB637801}" type="datetimeFigureOut">
              <a:rPr lang="en-AU" smtClean="0"/>
              <a:t>2/06/2020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A87FB1-A4B7-4F7C-9AFA-70D1EB0D0843}" type="slidenum">
              <a:rPr lang="en-AU" smtClean="0"/>
              <a:t>‹#›</a:t>
            </a:fld>
            <a:endParaRPr lang="en-AU"/>
          </a:p>
        </p:txBody>
      </p:sp>
    </p:spTree>
    <p:extLst>
      <p:ext uri="{BB962C8B-B14F-4D97-AF65-F5344CB8AC3E}">
        <p14:creationId xmlns:p14="http://schemas.microsoft.com/office/powerpoint/2010/main" val="285407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Fails to deal with a desire for justice against the perpetrator and seeks to transcend or ignore the reality of suffering</a:t>
            </a:r>
          </a:p>
        </p:txBody>
      </p:sp>
      <p:sp>
        <p:nvSpPr>
          <p:cNvPr id="4" name="Slide Number Placeholder 3"/>
          <p:cNvSpPr>
            <a:spLocks noGrp="1"/>
          </p:cNvSpPr>
          <p:nvPr>
            <p:ph type="sldNum" sz="quarter" idx="5"/>
          </p:nvPr>
        </p:nvSpPr>
        <p:spPr/>
        <p:txBody>
          <a:bodyPr/>
          <a:lstStyle/>
          <a:p>
            <a:fld id="{1CA87FB1-A4B7-4F7C-9AFA-70D1EB0D0843}" type="slidenum">
              <a:rPr lang="en-AU" smtClean="0"/>
              <a:t>9</a:t>
            </a:fld>
            <a:endParaRPr lang="en-AU"/>
          </a:p>
        </p:txBody>
      </p:sp>
    </p:spTree>
    <p:extLst>
      <p:ext uri="{BB962C8B-B14F-4D97-AF65-F5344CB8AC3E}">
        <p14:creationId xmlns:p14="http://schemas.microsoft.com/office/powerpoint/2010/main" val="201188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Fails to give moral responsibility to the individual</a:t>
            </a:r>
          </a:p>
        </p:txBody>
      </p:sp>
      <p:sp>
        <p:nvSpPr>
          <p:cNvPr id="4" name="Slide Number Placeholder 3"/>
          <p:cNvSpPr>
            <a:spLocks noGrp="1"/>
          </p:cNvSpPr>
          <p:nvPr>
            <p:ph type="sldNum" sz="quarter" idx="5"/>
          </p:nvPr>
        </p:nvSpPr>
        <p:spPr/>
        <p:txBody>
          <a:bodyPr/>
          <a:lstStyle/>
          <a:p>
            <a:fld id="{1CA87FB1-A4B7-4F7C-9AFA-70D1EB0D0843}" type="slidenum">
              <a:rPr lang="en-AU" smtClean="0"/>
              <a:t>10</a:t>
            </a:fld>
            <a:endParaRPr lang="en-AU"/>
          </a:p>
        </p:txBody>
      </p:sp>
    </p:spTree>
    <p:extLst>
      <p:ext uri="{BB962C8B-B14F-4D97-AF65-F5344CB8AC3E}">
        <p14:creationId xmlns:p14="http://schemas.microsoft.com/office/powerpoint/2010/main" val="41533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763595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 id="2147483659" r:id="rId2"/>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Does Suffering Disprove the Existence of God?</a:t>
            </a:r>
          </a:p>
        </p:txBody>
      </p:sp>
    </p:spTree>
    <p:extLst>
      <p:ext uri="{BB962C8B-B14F-4D97-AF65-F5344CB8AC3E}">
        <p14:creationId xmlns:p14="http://schemas.microsoft.com/office/powerpoint/2010/main" val="215399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B84ACE-2675-4C5E-A33D-04B835A959C3}"/>
              </a:ext>
            </a:extLst>
          </p:cNvPr>
          <p:cNvSpPr>
            <a:spLocks noGrp="1"/>
          </p:cNvSpPr>
          <p:nvPr>
            <p:ph type="title"/>
          </p:nvPr>
        </p:nvSpPr>
        <p:spPr/>
        <p:txBody>
          <a:bodyPr>
            <a:normAutofit fontScale="90000"/>
          </a:bodyPr>
          <a:lstStyle/>
          <a:p>
            <a:br>
              <a:rPr lang="en-AU" dirty="0"/>
            </a:br>
            <a:r>
              <a:rPr lang="en-AU" dirty="0"/>
              <a:t>Islam</a:t>
            </a:r>
          </a:p>
        </p:txBody>
      </p:sp>
      <p:sp>
        <p:nvSpPr>
          <p:cNvPr id="4" name="Content Placeholder 3">
            <a:extLst>
              <a:ext uri="{FF2B5EF4-FFF2-40B4-BE49-F238E27FC236}">
                <a16:creationId xmlns:a16="http://schemas.microsoft.com/office/drawing/2014/main" id="{2EAD3788-DEF7-45BA-B531-9F25D630EA34}"/>
              </a:ext>
            </a:extLst>
          </p:cNvPr>
          <p:cNvSpPr>
            <a:spLocks noGrp="1"/>
          </p:cNvSpPr>
          <p:nvPr>
            <p:ph idx="1"/>
          </p:nvPr>
        </p:nvSpPr>
        <p:spPr/>
        <p:txBody>
          <a:bodyPr/>
          <a:lstStyle/>
          <a:p>
            <a:r>
              <a:rPr lang="en-AU" dirty="0"/>
              <a:t>Islam is a deterministic worldview that teaches that a transcendent God directly controls the workings of every individual. </a:t>
            </a:r>
          </a:p>
          <a:p>
            <a:r>
              <a:rPr lang="en-AU" dirty="0"/>
              <a:t>This means that because both good and evil exist they must both be God’s will</a:t>
            </a:r>
          </a:p>
          <a:p>
            <a:pPr marL="0" indent="0">
              <a:buNone/>
            </a:pPr>
            <a:r>
              <a:rPr lang="en-AU" dirty="0"/>
              <a:t>“..if Allah had not willed that there be disobedience, He would not have created the Devil”</a:t>
            </a:r>
          </a:p>
          <a:p>
            <a:pPr marL="0" indent="0" algn="r">
              <a:buNone/>
            </a:pPr>
            <a:r>
              <a:rPr lang="en-AU" dirty="0"/>
              <a:t>Hadith </a:t>
            </a:r>
          </a:p>
          <a:p>
            <a:endParaRPr lang="en-AU" dirty="0"/>
          </a:p>
        </p:txBody>
      </p:sp>
    </p:spTree>
    <p:extLst>
      <p:ext uri="{BB962C8B-B14F-4D97-AF65-F5344CB8AC3E}">
        <p14:creationId xmlns:p14="http://schemas.microsoft.com/office/powerpoint/2010/main" val="361020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77B21F-7C10-4BCA-9083-16A2D8A4578C}"/>
              </a:ext>
            </a:extLst>
          </p:cNvPr>
          <p:cNvSpPr>
            <a:spLocks noGrp="1"/>
          </p:cNvSpPr>
          <p:nvPr>
            <p:ph type="title"/>
          </p:nvPr>
        </p:nvSpPr>
        <p:spPr/>
        <p:txBody>
          <a:bodyPr>
            <a:normAutofit fontScale="90000"/>
          </a:bodyPr>
          <a:lstStyle/>
          <a:p>
            <a:br>
              <a:rPr lang="en-AU" dirty="0"/>
            </a:br>
            <a:r>
              <a:rPr lang="en-AU" dirty="0"/>
              <a:t>Christianity</a:t>
            </a:r>
          </a:p>
        </p:txBody>
      </p:sp>
      <p:sp>
        <p:nvSpPr>
          <p:cNvPr id="4" name="Content Placeholder 3">
            <a:extLst>
              <a:ext uri="{FF2B5EF4-FFF2-40B4-BE49-F238E27FC236}">
                <a16:creationId xmlns:a16="http://schemas.microsoft.com/office/drawing/2014/main" id="{D35BA9F0-7D45-445F-90DD-06F4136AB620}"/>
              </a:ext>
            </a:extLst>
          </p:cNvPr>
          <p:cNvSpPr>
            <a:spLocks noGrp="1"/>
          </p:cNvSpPr>
          <p:nvPr>
            <p:ph idx="1"/>
          </p:nvPr>
        </p:nvSpPr>
        <p:spPr/>
        <p:txBody>
          <a:bodyPr/>
          <a:lstStyle/>
          <a:p>
            <a:r>
              <a:rPr lang="en-AU" dirty="0"/>
              <a:t>Suffering is portrayed as a reality of human experience in the Bible</a:t>
            </a:r>
          </a:p>
          <a:p>
            <a:r>
              <a:rPr lang="en-AU" dirty="0"/>
              <a:t>The devil was not created as evil; he is Lucifer, a good angel who has fallen.</a:t>
            </a:r>
          </a:p>
          <a:p>
            <a:r>
              <a:rPr lang="en-AU" dirty="0"/>
              <a:t>The Bible presents true holiness as love. Love can only operate in an atmosphere of freedom. Thus morality as a function of freedom in finite creatures has to reckon with the possibility that good may fall and thus produce evil. </a:t>
            </a:r>
          </a:p>
          <a:p>
            <a:r>
              <a:rPr lang="en-AU" dirty="0"/>
              <a:t>God’s answer when humans fall and produce evil is identifying with our suffering in the person of Jesus Christ. God offers to forgive, cleanse and restore us through the cross. </a:t>
            </a:r>
          </a:p>
        </p:txBody>
      </p:sp>
    </p:spTree>
    <p:extLst>
      <p:ext uri="{BB962C8B-B14F-4D97-AF65-F5344CB8AC3E}">
        <p14:creationId xmlns:p14="http://schemas.microsoft.com/office/powerpoint/2010/main" val="1230988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09246BF-8F74-443C-BF2B-AD7CDD981073}"/>
              </a:ext>
            </a:extLst>
          </p:cNvPr>
          <p:cNvSpPr>
            <a:spLocks noGrp="1"/>
          </p:cNvSpPr>
          <p:nvPr>
            <p:ph type="body" sz="quarter" idx="10"/>
          </p:nvPr>
        </p:nvSpPr>
        <p:spPr>
          <a:xfrm>
            <a:off x="907404" y="480420"/>
            <a:ext cx="10607675" cy="4871755"/>
          </a:xfrm>
          <a:solidFill>
            <a:srgbClr val="EF4135">
              <a:alpha val="25000"/>
            </a:srgbClr>
          </a:solidFill>
        </p:spPr>
        <p:txBody>
          <a:bodyPr/>
          <a:lstStyle/>
          <a:p>
            <a:r>
              <a:rPr lang="en-AU" sz="3600" dirty="0">
                <a:latin typeface="Agency FB" panose="020B0503020202020204" pitchFamily="34" charset="0"/>
              </a:rPr>
              <a:t>“God’s character and very existence are regularly being called into question on the basis of the intuitive moral judgments humans make. But employing the reality of suffering in order to deny the existence of God is to make a moral judgment. Such a moral judgment requires an objective moral law in order to contrast good and evil meaningfully. Yet if an objective moral law exists rather than the moral preference of individuals or societies, by logical consequence there must be a moral lawgiver. The problem of suffering (when raised as a disproof of God) assumes the reality of the God it is trying to disprove.”</a:t>
            </a:r>
          </a:p>
          <a:p>
            <a:pPr algn="r"/>
            <a:r>
              <a:rPr lang="en-AU" dirty="0"/>
              <a:t>But is it Real? by Amy Orr-Ewing</a:t>
            </a:r>
          </a:p>
          <a:p>
            <a:pPr algn="r"/>
            <a:endParaRPr lang="en-AU" dirty="0"/>
          </a:p>
        </p:txBody>
      </p:sp>
    </p:spTree>
    <p:extLst>
      <p:ext uri="{BB962C8B-B14F-4D97-AF65-F5344CB8AC3E}">
        <p14:creationId xmlns:p14="http://schemas.microsoft.com/office/powerpoint/2010/main" val="1341937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09246BF-8F74-443C-BF2B-AD7CDD981073}"/>
              </a:ext>
            </a:extLst>
          </p:cNvPr>
          <p:cNvSpPr>
            <a:spLocks noGrp="1"/>
          </p:cNvSpPr>
          <p:nvPr>
            <p:ph type="body" sz="quarter" idx="10"/>
          </p:nvPr>
        </p:nvSpPr>
        <p:spPr>
          <a:xfrm>
            <a:off x="1033239" y="783901"/>
            <a:ext cx="10607675" cy="4711700"/>
          </a:xfrm>
          <a:solidFill>
            <a:srgbClr val="C00000">
              <a:alpha val="25000"/>
            </a:srgbClr>
          </a:solidFill>
        </p:spPr>
        <p:txBody>
          <a:bodyPr/>
          <a:lstStyle/>
          <a:p>
            <a:r>
              <a:rPr lang="en-AU" sz="4400" dirty="0">
                <a:latin typeface="Agency FB" panose="020B0503020202020204" pitchFamily="34" charset="0"/>
              </a:rPr>
              <a:t>“In order to make a room dark we do not switch darkness on-we switch the light off. Darkness is a negative entity that can be explained only as the absence of light. So it is with evil. It is a subversion of good rather than a created entity itself.”</a:t>
            </a:r>
          </a:p>
          <a:p>
            <a:endParaRPr lang="en-AU" dirty="0"/>
          </a:p>
          <a:p>
            <a:pPr algn="r"/>
            <a:endParaRPr lang="en-AU" dirty="0"/>
          </a:p>
          <a:p>
            <a:pPr algn="r"/>
            <a:endParaRPr lang="en-AU" dirty="0"/>
          </a:p>
          <a:p>
            <a:pPr algn="r"/>
            <a:r>
              <a:rPr lang="en-AU" dirty="0"/>
              <a:t>But is it Real? by Amy Orr-Ewing</a:t>
            </a:r>
          </a:p>
        </p:txBody>
      </p:sp>
    </p:spTree>
    <p:extLst>
      <p:ext uri="{BB962C8B-B14F-4D97-AF65-F5344CB8AC3E}">
        <p14:creationId xmlns:p14="http://schemas.microsoft.com/office/powerpoint/2010/main" val="370592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fontScale="90000"/>
          </a:bodyPr>
          <a:lstStyle/>
          <a:p>
            <a:br>
              <a:rPr lang="en-US" dirty="0">
                <a:solidFill>
                  <a:srgbClr val="EF4135"/>
                </a:solidFill>
              </a:rPr>
            </a:br>
            <a:r>
              <a:rPr lang="en-US" dirty="0">
                <a:solidFill>
                  <a:srgbClr val="EF4135"/>
                </a:solidFill>
              </a:rPr>
              <a:t>Using logic</a:t>
            </a:r>
          </a:p>
        </p:txBody>
      </p:sp>
      <p:sp>
        <p:nvSpPr>
          <p:cNvPr id="3" name="Content Placeholder 2">
            <a:extLst>
              <a:ext uri="{FF2B5EF4-FFF2-40B4-BE49-F238E27FC236}">
                <a16:creationId xmlns:a16="http://schemas.microsoft.com/office/drawing/2014/main" id="{06C3C4AE-3BB5-5646-9E52-3D9D50275C20}"/>
              </a:ext>
            </a:extLst>
          </p:cNvPr>
          <p:cNvSpPr>
            <a:spLocks noGrp="1"/>
          </p:cNvSpPr>
          <p:nvPr>
            <p:ph idx="1"/>
          </p:nvPr>
        </p:nvSpPr>
        <p:spPr/>
        <p:txBody>
          <a:bodyPr/>
          <a:lstStyle/>
          <a:p>
            <a:pPr marL="0" indent="0">
              <a:buNone/>
            </a:pPr>
            <a:r>
              <a:rPr lang="en-US" b="1" dirty="0"/>
              <a:t>Does the existence of suffering disprove the existence of an all-powerful and all-loving God?</a:t>
            </a:r>
          </a:p>
          <a:p>
            <a:pPr marL="0" indent="0">
              <a:buNone/>
            </a:pPr>
            <a:r>
              <a:rPr lang="en-US" dirty="0"/>
              <a:t>Assumption 1: An all-powerful God would be able to end suffering</a:t>
            </a:r>
          </a:p>
          <a:p>
            <a:pPr marL="0" indent="0">
              <a:buNone/>
            </a:pPr>
            <a:r>
              <a:rPr lang="en-US" dirty="0"/>
              <a:t>Assumption 2: An all-loving God would desire to end suffering.</a:t>
            </a:r>
          </a:p>
          <a:p>
            <a:pPr marL="0" indent="0">
              <a:buNone/>
            </a:pPr>
            <a:r>
              <a:rPr lang="en-US" dirty="0"/>
              <a:t>Fact: Suffering exists</a:t>
            </a:r>
          </a:p>
          <a:p>
            <a:pPr marL="0" indent="0">
              <a:buNone/>
            </a:pPr>
            <a:r>
              <a:rPr lang="en-US" dirty="0"/>
              <a:t>Conclusion: An all-powerful, all-loving God, therefore, does not exist.</a:t>
            </a:r>
          </a:p>
          <a:p>
            <a:pPr marL="0" indent="0">
              <a:buNone/>
            </a:pPr>
            <a:r>
              <a:rPr lang="en-US" b="1" dirty="0"/>
              <a:t>Is the conclusion that God does not exist a logical deduction from the phenomenon of suffering? </a:t>
            </a:r>
          </a:p>
        </p:txBody>
      </p:sp>
    </p:spTree>
    <p:extLst>
      <p:ext uri="{BB962C8B-B14F-4D97-AF65-F5344CB8AC3E}">
        <p14:creationId xmlns:p14="http://schemas.microsoft.com/office/powerpoint/2010/main" val="157930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85D3B47-908F-4A26-A2DD-9C013E2CF18C}"/>
              </a:ext>
            </a:extLst>
          </p:cNvPr>
          <p:cNvSpPr>
            <a:spLocks noGrp="1"/>
          </p:cNvSpPr>
          <p:nvPr>
            <p:ph type="body" sz="quarter" idx="10"/>
          </p:nvPr>
        </p:nvSpPr>
        <p:spPr>
          <a:xfrm>
            <a:off x="907404" y="933427"/>
            <a:ext cx="10607675" cy="4711700"/>
          </a:xfrm>
        </p:spPr>
        <p:txBody>
          <a:bodyPr/>
          <a:lstStyle/>
          <a:p>
            <a:pPr marL="0" indent="0">
              <a:buNone/>
            </a:pPr>
            <a:r>
              <a:rPr lang="en-AU" sz="2400" b="1" dirty="0"/>
              <a:t>The problem in the equation is Assumption 2. The existence of suffering can be used as evidence against God’s existence only if you could first prove an all loving God does not have good reason for allowing suffering to continue. </a:t>
            </a:r>
          </a:p>
          <a:p>
            <a:pPr marL="0" indent="0">
              <a:buNone/>
            </a:pPr>
            <a:r>
              <a:rPr lang="en-AU" sz="2400" dirty="0"/>
              <a:t>You could restate the equation to promote an entirely different although equally reasonable conclusion. </a:t>
            </a:r>
          </a:p>
          <a:p>
            <a:pPr marL="0" indent="0">
              <a:buNone/>
            </a:pPr>
            <a:r>
              <a:rPr lang="en-AU" sz="2400" dirty="0"/>
              <a:t>Assumption 1: An all-powerful God exists</a:t>
            </a:r>
          </a:p>
          <a:p>
            <a:pPr marL="0" indent="0">
              <a:buNone/>
            </a:pPr>
            <a:r>
              <a:rPr lang="en-AU" sz="2400" dirty="0"/>
              <a:t>Assumption 2: An all-loving God exists</a:t>
            </a:r>
          </a:p>
          <a:p>
            <a:pPr marL="0" indent="0">
              <a:buNone/>
            </a:pPr>
            <a:r>
              <a:rPr lang="en-AU" sz="2400" dirty="0"/>
              <a:t>Fact: Suffering exists</a:t>
            </a:r>
          </a:p>
          <a:p>
            <a:pPr marL="0" indent="0">
              <a:buNone/>
            </a:pPr>
            <a:r>
              <a:rPr lang="en-AU" sz="2400" dirty="0"/>
              <a:t>Conclusion: God must have loving reasons for permitting suffering</a:t>
            </a:r>
          </a:p>
        </p:txBody>
      </p:sp>
    </p:spTree>
    <p:extLst>
      <p:ext uri="{BB962C8B-B14F-4D97-AF65-F5344CB8AC3E}">
        <p14:creationId xmlns:p14="http://schemas.microsoft.com/office/powerpoint/2010/main" val="3609679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84F94A-D064-4F65-986F-571F54A19A3A}"/>
              </a:ext>
            </a:extLst>
          </p:cNvPr>
          <p:cNvSpPr>
            <a:spLocks noGrp="1"/>
          </p:cNvSpPr>
          <p:nvPr>
            <p:ph type="title"/>
          </p:nvPr>
        </p:nvSpPr>
        <p:spPr/>
        <p:txBody>
          <a:bodyPr>
            <a:normAutofit fontScale="90000"/>
          </a:bodyPr>
          <a:lstStyle/>
          <a:p>
            <a:br>
              <a:rPr lang="en-AU" dirty="0"/>
            </a:br>
            <a:r>
              <a:rPr lang="en-AU" dirty="0"/>
              <a:t>The Real Questions</a:t>
            </a:r>
          </a:p>
        </p:txBody>
      </p:sp>
      <p:sp>
        <p:nvSpPr>
          <p:cNvPr id="4" name="Content Placeholder 3">
            <a:extLst>
              <a:ext uri="{FF2B5EF4-FFF2-40B4-BE49-F238E27FC236}">
                <a16:creationId xmlns:a16="http://schemas.microsoft.com/office/drawing/2014/main" id="{56AA9ACC-C4CB-439E-9C50-9E017135C345}"/>
              </a:ext>
            </a:extLst>
          </p:cNvPr>
          <p:cNvSpPr>
            <a:spLocks noGrp="1"/>
          </p:cNvSpPr>
          <p:nvPr>
            <p:ph idx="1"/>
          </p:nvPr>
        </p:nvSpPr>
        <p:spPr/>
        <p:txBody>
          <a:bodyPr/>
          <a:lstStyle/>
          <a:p>
            <a:pPr marL="0" indent="0">
              <a:buNone/>
            </a:pPr>
            <a:r>
              <a:rPr lang="en-AU" dirty="0"/>
              <a:t>The real questions are the emotional ones.</a:t>
            </a:r>
          </a:p>
          <a:p>
            <a:r>
              <a:rPr lang="en-AU" dirty="0"/>
              <a:t>Why would God allow suffering?</a:t>
            </a:r>
          </a:p>
          <a:p>
            <a:r>
              <a:rPr lang="en-AU" dirty="0"/>
              <a:t>What has God done about suffering in the world?</a:t>
            </a:r>
          </a:p>
          <a:p>
            <a:pPr marL="514350" indent="-514350">
              <a:buAutoNum type="arabicPeriod"/>
            </a:pPr>
            <a:endParaRPr lang="en-AU" dirty="0"/>
          </a:p>
        </p:txBody>
      </p:sp>
    </p:spTree>
    <p:extLst>
      <p:ext uri="{BB962C8B-B14F-4D97-AF65-F5344CB8AC3E}">
        <p14:creationId xmlns:p14="http://schemas.microsoft.com/office/powerpoint/2010/main" val="102959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A88E9A-74C6-4897-BB03-AC558C88A521}"/>
              </a:ext>
            </a:extLst>
          </p:cNvPr>
          <p:cNvSpPr>
            <a:spLocks noGrp="1"/>
          </p:cNvSpPr>
          <p:nvPr>
            <p:ph type="title"/>
          </p:nvPr>
        </p:nvSpPr>
        <p:spPr/>
        <p:txBody>
          <a:bodyPr>
            <a:normAutofit fontScale="90000"/>
          </a:bodyPr>
          <a:lstStyle/>
          <a:p>
            <a:br>
              <a:rPr lang="en-AU" dirty="0"/>
            </a:br>
            <a:r>
              <a:rPr lang="en-AU" dirty="0"/>
              <a:t>Naturalism</a:t>
            </a:r>
          </a:p>
        </p:txBody>
      </p:sp>
      <p:sp>
        <p:nvSpPr>
          <p:cNvPr id="4" name="Content Placeholder 3">
            <a:extLst>
              <a:ext uri="{FF2B5EF4-FFF2-40B4-BE49-F238E27FC236}">
                <a16:creationId xmlns:a16="http://schemas.microsoft.com/office/drawing/2014/main" id="{66E64665-CB83-4F8B-8954-9B954E2EBC3D}"/>
              </a:ext>
            </a:extLst>
          </p:cNvPr>
          <p:cNvSpPr>
            <a:spLocks noGrp="1"/>
          </p:cNvSpPr>
          <p:nvPr>
            <p:ph idx="1"/>
          </p:nvPr>
        </p:nvSpPr>
        <p:spPr/>
        <p:txBody>
          <a:bodyPr/>
          <a:lstStyle/>
          <a:p>
            <a:pPr marL="0" indent="0">
              <a:buNone/>
            </a:pPr>
            <a:r>
              <a:rPr lang="en-AU" dirty="0"/>
              <a:t>Naturalism is a system of thought that holds that all phenomena can be explained in terms of natural causes and laws. This means that the physical universe as well as metaphysical constructs such as moral or religious truths are derived from natural causes and not from revelation.</a:t>
            </a:r>
          </a:p>
        </p:txBody>
      </p:sp>
    </p:spTree>
    <p:extLst>
      <p:ext uri="{BB962C8B-B14F-4D97-AF65-F5344CB8AC3E}">
        <p14:creationId xmlns:p14="http://schemas.microsoft.com/office/powerpoint/2010/main" val="201323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D9563E-B6C2-4BAA-864A-BB925EA85AB4}"/>
              </a:ext>
            </a:extLst>
          </p:cNvPr>
          <p:cNvSpPr>
            <a:spLocks noGrp="1"/>
          </p:cNvSpPr>
          <p:nvPr>
            <p:ph type="body" sz="quarter" idx="10"/>
          </p:nvPr>
        </p:nvSpPr>
        <p:spPr/>
        <p:txBody>
          <a:bodyPr/>
          <a:lstStyle/>
          <a:p>
            <a:r>
              <a:rPr lang="en-AU" dirty="0"/>
              <a:t>Dawkins put to us the naturalist perspective:</a:t>
            </a:r>
          </a:p>
          <a:p>
            <a:r>
              <a:rPr lang="en-AU" sz="2800" dirty="0"/>
              <a:t>“If the universe were just electrons and selfish genes, meaningful tragedies…are exactly what we would expect, along with equally meaningless good fortune. Such a universe would be neither evil nor good in intention…In a universe of blind physical forces and genetic replication, some people are going to get hurt, other people are going to get lucky, and you won’t find any rhyme or reason in it, nor any justice. The universe we observe has precisely the properties we should expect if there is, at the bottom no design, no purpose, no evil and no good, nothing but blind pitiless indifference.”</a:t>
            </a:r>
          </a:p>
          <a:p>
            <a:endParaRPr lang="en-AU" dirty="0"/>
          </a:p>
          <a:p>
            <a:endParaRPr lang="en-AU" dirty="0"/>
          </a:p>
          <a:p>
            <a:endParaRPr lang="en-AU" dirty="0"/>
          </a:p>
          <a:p>
            <a:endParaRPr lang="en-AU" dirty="0"/>
          </a:p>
          <a:p>
            <a:endParaRPr lang="en-AU" dirty="0"/>
          </a:p>
        </p:txBody>
      </p:sp>
      <p:sp>
        <p:nvSpPr>
          <p:cNvPr id="3" name="Text Placeholder 2">
            <a:extLst>
              <a:ext uri="{FF2B5EF4-FFF2-40B4-BE49-F238E27FC236}">
                <a16:creationId xmlns:a16="http://schemas.microsoft.com/office/drawing/2014/main" id="{B4EC19D6-4528-43AD-87C5-CD9D38A5B5A8}"/>
              </a:ext>
            </a:extLst>
          </p:cNvPr>
          <p:cNvSpPr>
            <a:spLocks noGrp="1"/>
          </p:cNvSpPr>
          <p:nvPr>
            <p:ph type="body" sz="quarter" idx="13"/>
          </p:nvPr>
        </p:nvSpPr>
        <p:spPr/>
        <p:txBody>
          <a:bodyPr/>
          <a:lstStyle/>
          <a:p>
            <a:endParaRPr lang="en-AU"/>
          </a:p>
        </p:txBody>
      </p:sp>
      <p:sp>
        <p:nvSpPr>
          <p:cNvPr id="4" name="Text Placeholder 3">
            <a:extLst>
              <a:ext uri="{FF2B5EF4-FFF2-40B4-BE49-F238E27FC236}">
                <a16:creationId xmlns:a16="http://schemas.microsoft.com/office/drawing/2014/main" id="{9D7A3E07-8A74-41BF-97CA-600AA174BC02}"/>
              </a:ext>
            </a:extLst>
          </p:cNvPr>
          <p:cNvSpPr>
            <a:spLocks noGrp="1"/>
          </p:cNvSpPr>
          <p:nvPr>
            <p:ph type="body" sz="quarter" idx="14"/>
          </p:nvPr>
        </p:nvSpPr>
        <p:spPr/>
        <p:txBody>
          <a:bodyPr/>
          <a:lstStyle/>
          <a:p>
            <a:r>
              <a:rPr lang="en-AU" dirty="0"/>
              <a:t>Does Dawkins’ quote point to the existence of a moral law and ultimately to God?</a:t>
            </a:r>
          </a:p>
        </p:txBody>
      </p:sp>
    </p:spTree>
    <p:extLst>
      <p:ext uri="{BB962C8B-B14F-4D97-AF65-F5344CB8AC3E}">
        <p14:creationId xmlns:p14="http://schemas.microsoft.com/office/powerpoint/2010/main" val="53796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5C39D-3E9B-4598-AB47-1EC37E669F43}"/>
              </a:ext>
            </a:extLst>
          </p:cNvPr>
          <p:cNvSpPr>
            <a:spLocks noGrp="1"/>
          </p:cNvSpPr>
          <p:nvPr>
            <p:ph type="title"/>
          </p:nvPr>
        </p:nvSpPr>
        <p:spPr/>
        <p:txBody>
          <a:bodyPr>
            <a:normAutofit fontScale="90000"/>
          </a:bodyPr>
          <a:lstStyle/>
          <a:p>
            <a:br>
              <a:rPr lang="en-AU" dirty="0"/>
            </a:br>
            <a:r>
              <a:rPr lang="en-AU" dirty="0"/>
              <a:t>Eastern Philosophy</a:t>
            </a:r>
          </a:p>
        </p:txBody>
      </p:sp>
      <p:sp>
        <p:nvSpPr>
          <p:cNvPr id="6" name="Content Placeholder 5">
            <a:extLst>
              <a:ext uri="{FF2B5EF4-FFF2-40B4-BE49-F238E27FC236}">
                <a16:creationId xmlns:a16="http://schemas.microsoft.com/office/drawing/2014/main" id="{FD377A27-1017-44F6-BD7F-6108AAFAEC31}"/>
              </a:ext>
            </a:extLst>
          </p:cNvPr>
          <p:cNvSpPr>
            <a:spLocks noGrp="1"/>
          </p:cNvSpPr>
          <p:nvPr>
            <p:ph idx="1"/>
          </p:nvPr>
        </p:nvSpPr>
        <p:spPr/>
        <p:txBody>
          <a:bodyPr/>
          <a:lstStyle/>
          <a:p>
            <a:r>
              <a:rPr lang="en-AU" dirty="0"/>
              <a:t>Any distinction between good and evil either does not exist or at the very least belongs to an illusory realm. </a:t>
            </a:r>
          </a:p>
          <a:p>
            <a:r>
              <a:rPr lang="en-AU" dirty="0"/>
              <a:t>Trying to make sense of suffering is in itself a failure to understand that suffering is an illusion</a:t>
            </a:r>
          </a:p>
          <a:p>
            <a:r>
              <a:rPr lang="en-AU" dirty="0"/>
              <a:t>Pain or grief following loss and tragedy results from desiring something, and suffering is a consequence of failing to transcend ones desires</a:t>
            </a:r>
          </a:p>
        </p:txBody>
      </p:sp>
    </p:spTree>
    <p:extLst>
      <p:ext uri="{BB962C8B-B14F-4D97-AF65-F5344CB8AC3E}">
        <p14:creationId xmlns:p14="http://schemas.microsoft.com/office/powerpoint/2010/main" val="3128748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BD191FCB-7BC4-498E-B90C-F0EDF9A3FB92}" vid="{66A17B88-F3A9-44E0-910F-D2C88A4225AB}"/>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BD191FCB-7BC4-498E-B90C-F0EDF9A3FB92}" vid="{DA0963B2-D549-4353-A892-A856DCD2BE9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9413594A83546BA42B6C6F078CC76" ma:contentTypeVersion="12" ma:contentTypeDescription="Create a new document." ma:contentTypeScope="" ma:versionID="cc1c0bd1ca1243684168f47105a34472">
  <xsd:schema xmlns:xsd="http://www.w3.org/2001/XMLSchema" xmlns:xs="http://www.w3.org/2001/XMLSchema" xmlns:p="http://schemas.microsoft.com/office/2006/metadata/properties" xmlns:ns2="2fa9b272-7406-4e46-a6f5-fd03470dbfcd" xmlns:ns3="6c476233-1a4c-4345-9bef-eba3c42b71db" targetNamespace="http://schemas.microsoft.com/office/2006/metadata/properties" ma:root="true" ma:fieldsID="4bbca0b2234860f829c60bc44d0138f3" ns2:_="" ns3:_="">
    <xsd:import namespace="2fa9b272-7406-4e46-a6f5-fd03470dbfcd"/>
    <xsd:import namespace="6c476233-1a4c-4345-9bef-eba3c42b71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9b272-7406-4e46-a6f5-fd03470db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476233-1a4c-4345-9bef-eba3c42b71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AFF1D7-B1B0-4DF6-9EAD-E1E2D0883274}"/>
</file>

<file path=customXml/itemProps2.xml><?xml version="1.0" encoding="utf-8"?>
<ds:datastoreItem xmlns:ds="http://schemas.openxmlformats.org/officeDocument/2006/customXml" ds:itemID="{C408DC13-7947-437F-BB2C-3D77B38D24C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C8F60AE-7DED-4975-B919-81D192DBC1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Religious Studies Powerpoint Template_v2</Template>
  <TotalTime>60</TotalTime>
  <Words>837</Words>
  <Application>Microsoft Office PowerPoint</Application>
  <PresentationFormat>Widescreen</PresentationFormat>
  <Paragraphs>51</Paragraphs>
  <Slides>11</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Agency FB</vt:lpstr>
      <vt:lpstr>Arial</vt:lpstr>
      <vt:lpstr>Calibri</vt:lpstr>
      <vt:lpstr>Trajan Pro</vt:lpstr>
      <vt:lpstr>Office Theme</vt:lpstr>
      <vt:lpstr>1_Office Theme</vt:lpstr>
      <vt:lpstr>Does Suffering Disprove the Existence of God?</vt:lpstr>
      <vt:lpstr>PowerPoint Presentation</vt:lpstr>
      <vt:lpstr>PowerPoint Presentation</vt:lpstr>
      <vt:lpstr> Using logic</vt:lpstr>
      <vt:lpstr>PowerPoint Presentation</vt:lpstr>
      <vt:lpstr> The Real Questions</vt:lpstr>
      <vt:lpstr> Naturalism</vt:lpstr>
      <vt:lpstr>PowerPoint Presentation</vt:lpstr>
      <vt:lpstr> Eastern Philosophy</vt:lpstr>
      <vt:lpstr> Islam</vt:lpstr>
      <vt:lpstr> Christianity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Suffering Disprove the Existence of God?</dc:title>
  <dc:creator>Penelope Russell</dc:creator>
  <cp:lastModifiedBy>Penelope Russell</cp:lastModifiedBy>
  <cp:revision>7</cp:revision>
  <dcterms:created xsi:type="dcterms:W3CDTF">2020-06-02T06:28:24Z</dcterms:created>
  <dcterms:modified xsi:type="dcterms:W3CDTF">2020-06-02T07:28:43Z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0x0101006879413594A83546BA42B6C6F078CC76</vt:lpwstr>
  </property>
</Properties>
</file>