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16"/>
  </p:notesMasterIdLst>
  <p:sldIdLst>
    <p:sldId id="258" r:id="rId6"/>
    <p:sldId id="270" r:id="rId7"/>
    <p:sldId id="260" r:id="rId8"/>
    <p:sldId id="265" r:id="rId9"/>
    <p:sldId id="266" r:id="rId10"/>
    <p:sldId id="267" r:id="rId11"/>
    <p:sldId id="268" r:id="rId12"/>
    <p:sldId id="269"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733" autoAdjust="0"/>
  </p:normalViewPr>
  <p:slideViewPr>
    <p:cSldViewPr snapToGrid="0" snapToObjects="1">
      <p:cViewPr varScale="1">
        <p:scale>
          <a:sx n="87" d="100"/>
          <a:sy n="87" d="100"/>
        </p:scale>
        <p:origin x="145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8016-9998-48E2-93BA-9F5D047B4781}" type="datetimeFigureOut">
              <a:rPr lang="en-AU" smtClean="0"/>
              <a:t>3/06/2020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D7402-2601-419F-989D-2789A0B296E9}" type="slidenum">
              <a:rPr lang="en-AU" smtClean="0"/>
              <a:t>‹#›</a:t>
            </a:fld>
            <a:endParaRPr lang="en-AU"/>
          </a:p>
        </p:txBody>
      </p:sp>
    </p:spTree>
    <p:extLst>
      <p:ext uri="{BB962C8B-B14F-4D97-AF65-F5344CB8AC3E}">
        <p14:creationId xmlns:p14="http://schemas.microsoft.com/office/powerpoint/2010/main" val="137099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tmuseum.org/learn/for-educators/publications-for-educators/art-of-the-islamic-world/resources/glossary#folio"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metmuseum.org/learn/educators/curriculum-resources/art-of-the-islamic-world/unit-one/featured-works-of-art/image-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tmuseum.org/Collections/search-the-collections/14001005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etmuseum.org/learn/educators/curriculum-resources/art-of-the-islamic-world/unit-one/featured-works-of-art/image-2"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metmuseum.org/learn/for-educators/publications-for-educators/art-of-the-islamic-world/resources/glossary#talisman" TargetMode="External"/><Relationship Id="rId3" Type="http://schemas.openxmlformats.org/officeDocument/2006/relationships/hyperlink" Target="https://www.metmuseum.org/Collections/search-the-collections/140007780" TargetMode="External"/><Relationship Id="rId7" Type="http://schemas.openxmlformats.org/officeDocument/2006/relationships/hyperlink" Target="https://www.metmuseum.org/Collections/search-the-collections/14000900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metmuseum.org/Collections/search-the-collections/140011473" TargetMode="External"/><Relationship Id="rId5" Type="http://schemas.openxmlformats.org/officeDocument/2006/relationships/hyperlink" Target="https://www.metmuseum.org/Collections/search-the-collections/140009798" TargetMode="External"/><Relationship Id="rId4" Type="http://schemas.openxmlformats.org/officeDocument/2006/relationships/hyperlink" Target="https://www.metmuseum.org/learn/for-educators/publications-for-educators/art-of-the-islamic-world/unit-two/regional-scripts-and-variations" TargetMode="External"/><Relationship Id="rId9" Type="http://schemas.openxmlformats.org/officeDocument/2006/relationships/hyperlink" Target="https://www.metmuseum.org/learn/educators/curriculum-resources/art-of-the-islamic-world/unit-one/featured-works-of-art/image-3"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metmuseum.org/learn/educators/curriculum-resources/art-of-the-islamic-world/unit-one/featured-works-of-art/image-4" TargetMode="External"/><Relationship Id="rId3" Type="http://schemas.openxmlformats.org/officeDocument/2006/relationships/hyperlink" Target="https://www.metmuseum.org/Collections/search-the-collections/140006815" TargetMode="External"/><Relationship Id="rId7" Type="http://schemas.openxmlformats.org/officeDocument/2006/relationships/hyperlink" Target="https://www.metmuseum.org/toah/works-of-art/39.2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metmuseum.org/learn/for-educators/publications-for-educators/art-of-the-islamic-world/unit-one/the-five-pillars-of-islam" TargetMode="External"/><Relationship Id="rId5" Type="http://schemas.openxmlformats.org/officeDocument/2006/relationships/hyperlink" Target="https://www.metmuseum.org/learn/for-educators/publications-for-educators/art-of-the-islamic-world/unit-two/the-development-and-spread-of-calligraphic-scripts" TargetMode="External"/><Relationship Id="rId4" Type="http://schemas.openxmlformats.org/officeDocument/2006/relationships/hyperlink" Target="https://www.metmuseum.org/learn/for-educators/publications-for-educators/art-of-the-islamic-world/resources/glossary#arabesqu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tmuseum.org/Collections/search-the-collections/140003346"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metmuseum.org/learn/educators/curriculum-resources/art-of-the-islamic-world/unit-one/featured-works-of-art/image-5" TargetMode="External"/><Relationship Id="rId5" Type="http://schemas.openxmlformats.org/officeDocument/2006/relationships/hyperlink" Target="https://www.metmuseum.org/toah/works-of-art/10.218" TargetMode="External"/><Relationship Id="rId4" Type="http://schemas.openxmlformats.org/officeDocument/2006/relationships/hyperlink" Target="https://www.metmuseum.org/learn/for-educators/publications-for-educators/art-of-the-islamic-world/resources/glossary#motif"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metmuseum.org/learn/for-educators/publications-for-educators/art-of-the-islamic-world/resources/glossary#sultan" TargetMode="External"/><Relationship Id="rId3" Type="http://schemas.openxmlformats.org/officeDocument/2006/relationships/hyperlink" Target="https://www.metmuseum.org/Collections/search-the-collections/140004239" TargetMode="External"/><Relationship Id="rId7" Type="http://schemas.openxmlformats.org/officeDocument/2006/relationships/hyperlink" Target="https://www.metmuseum.org/learn/for-educators/publications-for-educators/art-of-the-islamic-world/resources/glossary#blaz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metmuseum.org/learn/for-educators/publications-for-educators/art-of-the-islamic-world/unit-seven/chapter-two/featured-works-of-art/image-45" TargetMode="External"/><Relationship Id="rId5" Type="http://schemas.openxmlformats.org/officeDocument/2006/relationships/hyperlink" Target="https://www.metmuseum.org/learn/for-educators/publications-for-educators/art-of-the-islamic-world/resources/glossary#enamel" TargetMode="External"/><Relationship Id="rId10" Type="http://schemas.openxmlformats.org/officeDocument/2006/relationships/hyperlink" Target="https://www.metmuseum.org/learn/educators/curriculum-resources/art-of-the-islamic-world/unit-one/featured-works-of-art/image-6" TargetMode="External"/><Relationship Id="rId4" Type="http://schemas.openxmlformats.org/officeDocument/2006/relationships/hyperlink" Target="https://www.metmuseum.org/learn/for-educators/publications-for-educators/art-of-the-islamic-world/resources/glossary#mausoleum" TargetMode="External"/><Relationship Id="rId9" Type="http://schemas.openxmlformats.org/officeDocument/2006/relationships/hyperlink" Target="https://www.metmuseum.org/toah/works-of-art/17.190.99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tmuseum.org/Collections/search-the-collections/140005067"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metmuseum.org/learn/educators/curriculum-resources/art-of-the-islamic-world/unit-one/the-five-pillars-of-islam" TargetMode="External"/><Relationship Id="rId4" Type="http://schemas.openxmlformats.org/officeDocument/2006/relationships/hyperlink" Target="https://www.metmuseum.org/learn/for-educators/publications-for-educators/art-of-the-islamic-world/unit-five/chapter-fou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tmuseum.org/Collections/search-the-collections/14000595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Muhammad's Call to Prophecy and the First Revelation: Folio from a manuscript of the </a:t>
            </a:r>
            <a:r>
              <a:rPr lang="en-US" sz="1200" b="1" i="1" kern="1200" dirty="0" err="1">
                <a:solidFill>
                  <a:schemeClr val="tx1"/>
                </a:solidFill>
                <a:effectLst/>
                <a:latin typeface="+mn-lt"/>
                <a:ea typeface="+mn-ea"/>
                <a:cs typeface="+mn-cs"/>
              </a:rPr>
              <a:t>Majma</a:t>
            </a:r>
            <a:r>
              <a:rPr lang="en-US" sz="1200" b="1" i="1" kern="1200" dirty="0">
                <a:solidFill>
                  <a:schemeClr val="tx1"/>
                </a:solidFill>
                <a:effectLst/>
                <a:latin typeface="+mn-lt"/>
                <a:ea typeface="+mn-ea"/>
                <a:cs typeface="+mn-cs"/>
              </a:rPr>
              <a:t>' al-</a:t>
            </a:r>
            <a:r>
              <a:rPr lang="en-US" sz="1200" b="1" i="1" kern="1200" dirty="0" err="1">
                <a:solidFill>
                  <a:schemeClr val="tx1"/>
                </a:solidFill>
                <a:effectLst/>
                <a:latin typeface="+mn-lt"/>
                <a:ea typeface="+mn-ea"/>
                <a:cs typeface="+mn-cs"/>
              </a:rPr>
              <a:t>Tawarikh</a:t>
            </a:r>
            <a:r>
              <a:rPr lang="en-US" sz="1200" b="1" i="0" kern="1200" dirty="0">
                <a:solidFill>
                  <a:schemeClr val="tx1"/>
                </a:solidFill>
                <a:effectLst/>
                <a:latin typeface="+mn-lt"/>
                <a:ea typeface="+mn-ea"/>
                <a:cs typeface="+mn-cs"/>
              </a:rPr>
              <a:t> (Compendium of Histories)</a:t>
            </a:r>
            <a:br>
              <a:rPr lang="en-US" dirty="0"/>
            </a:br>
            <a:r>
              <a:rPr lang="en-US" sz="1200" b="0" i="0" kern="1200" dirty="0">
                <a:solidFill>
                  <a:schemeClr val="tx1"/>
                </a:solidFill>
                <a:effectLst/>
                <a:latin typeface="+mn-lt"/>
                <a:ea typeface="+mn-ea"/>
                <a:cs typeface="+mn-cs"/>
              </a:rPr>
              <a:t>About 1425</a:t>
            </a:r>
            <a:br>
              <a:rPr lang="en-US" dirty="0"/>
            </a:br>
            <a:r>
              <a:rPr lang="en-US" sz="1200" b="0" i="0" kern="1200" dirty="0">
                <a:solidFill>
                  <a:schemeClr val="tx1"/>
                </a:solidFill>
                <a:effectLst/>
                <a:latin typeface="+mn-lt"/>
                <a:ea typeface="+mn-ea"/>
                <a:cs typeface="+mn-cs"/>
              </a:rPr>
              <a:t>Present-day Afghanistan, Herat</a:t>
            </a:r>
            <a:br>
              <a:rPr lang="en-US" dirty="0"/>
            </a:br>
            <a:r>
              <a:rPr lang="en-US" sz="1200" b="0" i="0" kern="1200" dirty="0">
                <a:solidFill>
                  <a:schemeClr val="tx1"/>
                </a:solidFill>
                <a:effectLst/>
                <a:latin typeface="+mn-lt"/>
                <a:ea typeface="+mn-ea"/>
                <a:cs typeface="+mn-cs"/>
              </a:rPr>
              <a:t>Opaque watercolor, silver, and gold on paper, 16 7/8 x 13 1/4 in. (42.8 x 33.7 cm)</a:t>
            </a:r>
            <a:br>
              <a:rPr lang="en-US" dirty="0"/>
            </a:br>
            <a:r>
              <a:rPr lang="en-US" sz="1200" b="0" i="0" kern="1200" dirty="0">
                <a:solidFill>
                  <a:schemeClr val="tx1"/>
                </a:solidFill>
                <a:effectLst/>
                <a:latin typeface="+mn-lt"/>
                <a:ea typeface="+mn-ea"/>
                <a:cs typeface="+mn-cs"/>
              </a:rPr>
              <a:t>The Metropolitan Museum of Art, New York, Cora Timken Burnett Collection of Persian Miniatures and Other Persian Art Objects, Bequest of Cora Timken Burnett, 1956 (57.51.37.3)</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WORDS AND IDEAS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Birth of Islam, Mecca, Prophet Muhammad, Archangel Gabriel, revelation, figural painting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LINK TO THE THEME OF THIS UNIT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manuscript page presents a scene from the life of the Prophet Muhammad.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FUNCTION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a:t>
            </a:r>
            <a:r>
              <a:rPr lang="en-US" sz="1200" b="0" i="0" u="sng" kern="1200" dirty="0">
                <a:solidFill>
                  <a:schemeClr val="tx1"/>
                </a:solidFill>
                <a:effectLst/>
                <a:latin typeface="+mn-lt"/>
                <a:ea typeface="+mn-ea"/>
                <a:cs typeface="+mn-cs"/>
                <a:hlinkClick r:id="rId3"/>
              </a:rPr>
              <a:t>folio</a:t>
            </a:r>
            <a:r>
              <a:rPr lang="en-US" sz="1200" b="0" i="0" kern="1200" dirty="0">
                <a:solidFill>
                  <a:schemeClr val="tx1"/>
                </a:solidFill>
                <a:effectLst/>
                <a:latin typeface="+mn-lt"/>
                <a:ea typeface="+mn-ea"/>
                <a:cs typeface="+mn-cs"/>
              </a:rPr>
              <a:t> like this would have originally been part of a larger manuscript, in this case the </a:t>
            </a:r>
            <a:r>
              <a:rPr lang="en-US" sz="1200" b="0" i="1" kern="1200" dirty="0">
                <a:solidFill>
                  <a:schemeClr val="tx1"/>
                </a:solidFill>
                <a:effectLst/>
                <a:latin typeface="+mn-lt"/>
                <a:ea typeface="+mn-ea"/>
                <a:cs typeface="+mn-cs"/>
              </a:rPr>
              <a:t>Compendium of Histories</a:t>
            </a:r>
            <a:r>
              <a:rPr lang="en-US" sz="1200" b="0" i="0" kern="1200" dirty="0">
                <a:solidFill>
                  <a:schemeClr val="tx1"/>
                </a:solidFill>
                <a:effectLst/>
                <a:latin typeface="+mn-lt"/>
                <a:ea typeface="+mn-ea"/>
                <a:cs typeface="+mn-cs"/>
              </a:rPr>
              <a:t> (a chronicle of religious and historic events), written by Hafiz-</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Abru</a:t>
            </a:r>
            <a:r>
              <a:rPr lang="en-US" sz="1200" b="0" i="0" kern="1200" dirty="0">
                <a:solidFill>
                  <a:schemeClr val="tx1"/>
                </a:solidFill>
                <a:effectLst/>
                <a:latin typeface="+mn-lt"/>
                <a:ea typeface="+mn-ea"/>
                <a:cs typeface="+mn-cs"/>
              </a:rPr>
              <a:t> in 1423. Rulers commissioned such manuscripts for distribution to educate their subjects.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DESCRIPTION/VISUAL ANALYSIS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image depicts Muhammad's first revelation and is framed on the top and bottom by text in Persian that includes quotations from the Qur'an. In the top right of the composition, the Prophet sits upon Mount Hira, his head surrounded by a flaming halo as he looks toward the Archangel Gabriel, who stands below with outstretched arms and returns the Prophet's gaze. The illustration is remarkable for its bright, saturated colors and gold.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CONTEXT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illustration depicts Gabriel's first appearance to Muhammad. The Archangel commands Muhammad to recite God's word. Muhammad initially hesitated before he spoke God's message.</a:t>
            </a:r>
          </a:p>
          <a:p>
            <a:r>
              <a:rPr lang="en-US" sz="1200" b="0" i="0" kern="1200" dirty="0">
                <a:solidFill>
                  <a:schemeClr val="tx1"/>
                </a:solidFill>
                <a:effectLst/>
                <a:latin typeface="+mn-lt"/>
                <a:ea typeface="+mn-ea"/>
                <a:cs typeface="+mn-cs"/>
              </a:rPr>
              <a:t>The text surrounding the image describes this crucial episode in the history of Islam—the first revelation and Muhammad's acceptance of his role as God's messenger:</a:t>
            </a:r>
          </a:p>
          <a:p>
            <a:r>
              <a:rPr lang="en-US" i="1" dirty="0">
                <a:effectLst/>
              </a:rPr>
              <a:t>Recite: In the Name of thy Lord who created,</a:t>
            </a:r>
            <a:br>
              <a:rPr lang="en-US" i="1" dirty="0">
                <a:effectLst/>
              </a:rPr>
            </a:br>
            <a:r>
              <a:rPr lang="en-US" i="1" dirty="0">
                <a:effectLst/>
              </a:rPr>
              <a:t>created Man of a blood-clot.</a:t>
            </a:r>
            <a:br>
              <a:rPr lang="en-US" i="1" dirty="0">
                <a:effectLst/>
              </a:rPr>
            </a:br>
            <a:r>
              <a:rPr lang="en-US" i="1" dirty="0">
                <a:effectLst/>
              </a:rPr>
              <a:t>Recite: And thy Lord is the Most Generous,</a:t>
            </a:r>
            <a:br>
              <a:rPr lang="en-US" i="1" dirty="0">
                <a:effectLst/>
              </a:rPr>
            </a:br>
            <a:r>
              <a:rPr lang="en-US" i="1" dirty="0">
                <a:effectLst/>
              </a:rPr>
              <a:t>who taught by the Pen,</a:t>
            </a:r>
            <a:br>
              <a:rPr lang="en-US" i="1" dirty="0">
                <a:effectLst/>
              </a:rPr>
            </a:br>
            <a:r>
              <a:rPr lang="en-US" i="1" dirty="0">
                <a:effectLst/>
              </a:rPr>
              <a:t>taught Man what he knew not.</a:t>
            </a:r>
            <a:br>
              <a:rPr lang="en-US" dirty="0">
                <a:effectLst/>
              </a:rPr>
            </a:br>
            <a:r>
              <a:rPr lang="en-US" dirty="0">
                <a:effectLst/>
              </a:rPr>
              <a:t>(Qur'an, 96:1–5)</a:t>
            </a:r>
          </a:p>
          <a:p>
            <a:endParaRPr lang="en-AU" dirty="0"/>
          </a:p>
          <a:p>
            <a:r>
              <a:rPr lang="en-AU" dirty="0"/>
              <a:t>Source: </a:t>
            </a:r>
            <a:r>
              <a:rPr lang="en-AU" dirty="0">
                <a:hlinkClick r:id="rId4"/>
              </a:rPr>
              <a:t>https://www.metmuseum.org/learn/educators/curriculum-resources/art-of-the-islamic-world/unit-one/featured-works-of-art/image-1</a:t>
            </a:r>
            <a:endParaRPr lang="en-AU" dirty="0"/>
          </a:p>
        </p:txBody>
      </p:sp>
      <p:sp>
        <p:nvSpPr>
          <p:cNvPr id="4" name="Slide Number Placeholder 3"/>
          <p:cNvSpPr>
            <a:spLocks noGrp="1"/>
          </p:cNvSpPr>
          <p:nvPr>
            <p:ph type="sldNum" sz="quarter" idx="5"/>
          </p:nvPr>
        </p:nvSpPr>
        <p:spPr/>
        <p:txBody>
          <a:bodyPr/>
          <a:lstStyle/>
          <a:p>
            <a:fld id="{08FD7402-2601-419F-989D-2789A0B296E9}" type="slidenum">
              <a:rPr lang="en-AU" smtClean="0"/>
              <a:t>3</a:t>
            </a:fld>
            <a:endParaRPr lang="en-AU"/>
          </a:p>
        </p:txBody>
      </p:sp>
    </p:spTree>
    <p:extLst>
      <p:ext uri="{BB962C8B-B14F-4D97-AF65-F5344CB8AC3E}">
        <p14:creationId xmlns:p14="http://schemas.microsoft.com/office/powerpoint/2010/main" val="15524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hlinkClick r:id="rId3"/>
              </a:rPr>
              <a:t>The Night Journey of The Prophet Muhammad (</a:t>
            </a:r>
            <a:r>
              <a:rPr lang="en-US" sz="1200" b="0" i="1" u="sng" kern="1200" dirty="0" err="1">
                <a:solidFill>
                  <a:schemeClr val="tx1"/>
                </a:solidFill>
                <a:effectLst/>
                <a:latin typeface="+mn-lt"/>
                <a:ea typeface="+mn-ea"/>
                <a:cs typeface="+mn-cs"/>
                <a:hlinkClick r:id="rId3"/>
              </a:rPr>
              <a:t>Mi'raj</a:t>
            </a:r>
            <a:r>
              <a:rPr lang="en-US" sz="1200" b="0" i="0" u="sng" kern="1200" dirty="0">
                <a:solidFill>
                  <a:schemeClr val="tx1"/>
                </a:solidFill>
                <a:effectLst/>
                <a:latin typeface="+mn-lt"/>
                <a:ea typeface="+mn-ea"/>
                <a:cs typeface="+mn-cs"/>
                <a:hlinkClick r:id="rId3"/>
              </a:rPr>
              <a:t>): Folio from the </a:t>
            </a:r>
            <a:r>
              <a:rPr lang="en-US" sz="1200" b="0" i="1" u="sng" kern="1200" dirty="0">
                <a:solidFill>
                  <a:schemeClr val="tx1"/>
                </a:solidFill>
                <a:effectLst/>
                <a:latin typeface="+mn-lt"/>
                <a:ea typeface="+mn-ea"/>
                <a:cs typeface="+mn-cs"/>
                <a:hlinkClick r:id="rId3"/>
              </a:rPr>
              <a:t>Bustan</a:t>
            </a:r>
            <a:r>
              <a:rPr lang="en-US" sz="1200" b="0" i="0" u="sng" kern="1200" dirty="0">
                <a:solidFill>
                  <a:schemeClr val="tx1"/>
                </a:solidFill>
                <a:effectLst/>
                <a:latin typeface="+mn-lt"/>
                <a:ea typeface="+mn-ea"/>
                <a:cs typeface="+mn-cs"/>
                <a:hlinkClick r:id="rId3"/>
              </a:rPr>
              <a:t> (Orchard) of </a:t>
            </a:r>
            <a:r>
              <a:rPr lang="en-US" sz="1200" b="0" i="0" u="sng" kern="1200" dirty="0" err="1">
                <a:solidFill>
                  <a:schemeClr val="tx1"/>
                </a:solidFill>
                <a:effectLst/>
                <a:latin typeface="+mn-lt"/>
                <a:ea typeface="+mn-ea"/>
                <a:cs typeface="+mn-cs"/>
                <a:hlinkClick r:id="rId3"/>
              </a:rPr>
              <a:t>Sa'di</a:t>
            </a:r>
            <a:br>
              <a:rPr lang="en-US" dirty="0"/>
            </a:br>
            <a:r>
              <a:rPr lang="en-US" sz="1200" b="0" i="0" kern="1200" dirty="0">
                <a:solidFill>
                  <a:schemeClr val="tx1"/>
                </a:solidFill>
                <a:effectLst/>
                <a:latin typeface="+mn-lt"/>
                <a:ea typeface="+mn-ea"/>
                <a:cs typeface="+mn-cs"/>
              </a:rPr>
              <a:t>About 1525–35</a:t>
            </a:r>
            <a:br>
              <a:rPr lang="en-US" dirty="0"/>
            </a:br>
            <a:r>
              <a:rPr lang="en-US" sz="1200" b="0" i="0" kern="1200" dirty="0">
                <a:solidFill>
                  <a:schemeClr val="tx1"/>
                </a:solidFill>
                <a:effectLst/>
                <a:latin typeface="+mn-lt"/>
                <a:ea typeface="+mn-ea"/>
                <a:cs typeface="+mn-cs"/>
              </a:rPr>
              <a:t>Calligrapher: Sultan Muhammad Nur (about 1472–about 1536)</a:t>
            </a:r>
            <a:br>
              <a:rPr lang="en-US" dirty="0"/>
            </a:br>
            <a:r>
              <a:rPr lang="en-US" sz="1200" b="0" i="0" kern="1200" dirty="0">
                <a:solidFill>
                  <a:schemeClr val="tx1"/>
                </a:solidFill>
                <a:effectLst/>
                <a:latin typeface="+mn-lt"/>
                <a:ea typeface="+mn-ea"/>
                <a:cs typeface="+mn-cs"/>
              </a:rPr>
              <a:t>Penned in present-day Afghanistan, probably Herat</a:t>
            </a:r>
            <a:br>
              <a:rPr lang="en-US" dirty="0"/>
            </a:br>
            <a:r>
              <a:rPr lang="en-US" sz="1200" b="0" i="0" kern="1200" dirty="0">
                <a:solidFill>
                  <a:schemeClr val="tx1"/>
                </a:solidFill>
                <a:effectLst/>
                <a:latin typeface="+mn-lt"/>
                <a:ea typeface="+mn-ea"/>
                <a:cs typeface="+mn-cs"/>
              </a:rPr>
              <a:t>Illustrated in present-day Uzbekistan, probably Bukhara, 1530–35</a:t>
            </a:r>
            <a:br>
              <a:rPr lang="en-US" dirty="0"/>
            </a:br>
            <a:r>
              <a:rPr lang="en-US" sz="1200" b="0" i="0" kern="1200" dirty="0">
                <a:solidFill>
                  <a:schemeClr val="tx1"/>
                </a:solidFill>
                <a:effectLst/>
                <a:latin typeface="+mn-lt"/>
                <a:ea typeface="+mn-ea"/>
                <a:cs typeface="+mn-cs"/>
              </a:rPr>
              <a:t>Ink, opaque watercolor, and gold on paper; painting: 7 1/2 x 5 in. (19 x 12.7 cm)</a:t>
            </a:r>
            <a:br>
              <a:rPr lang="en-US" dirty="0"/>
            </a:br>
            <a:r>
              <a:rPr lang="en-US" sz="1200" b="0" i="0" kern="1200" dirty="0">
                <a:solidFill>
                  <a:schemeClr val="tx1"/>
                </a:solidFill>
                <a:effectLst/>
                <a:latin typeface="+mn-lt"/>
                <a:ea typeface="+mn-ea"/>
                <a:cs typeface="+mn-cs"/>
              </a:rPr>
              <a:t>The Metropolitan Museum of Art, New York, Purchase, Louis V. Bell Fund and the Vincent Astor Foundation Gift, 1974 (1974.294.2)</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WORDS AND IDEAS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Birth of Islam, Prophet Muhammad, Buraq (celestial steed), manuscript,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(prayer niche), figural painting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LINK TO THE THEME OF THIS UNIT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From a sixteenth-century manuscript of a thirteenth-century literary work, this painting depicts one of the most spiritual and revered episodes in Muhammad's life—his ascension to Heaven.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FUNCTION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Bustan</a:t>
            </a:r>
            <a:r>
              <a:rPr lang="en-US" sz="1200" b="0" i="0" kern="1200" dirty="0">
                <a:solidFill>
                  <a:schemeClr val="tx1"/>
                </a:solidFill>
                <a:effectLst/>
                <a:latin typeface="+mn-lt"/>
                <a:ea typeface="+mn-ea"/>
                <a:cs typeface="+mn-cs"/>
              </a:rPr>
              <a:t> (Orchard) of </a:t>
            </a:r>
            <a:r>
              <a:rPr lang="en-US" sz="1200" b="0" i="0" kern="1200" dirty="0" err="1">
                <a:solidFill>
                  <a:schemeClr val="tx1"/>
                </a:solidFill>
                <a:effectLst/>
                <a:latin typeface="+mn-lt"/>
                <a:ea typeface="+mn-ea"/>
                <a:cs typeface="+mn-cs"/>
              </a:rPr>
              <a:t>Sa'di</a:t>
            </a:r>
            <a:r>
              <a:rPr lang="en-US" sz="1200" b="0" i="0" kern="1200" dirty="0">
                <a:solidFill>
                  <a:schemeClr val="tx1"/>
                </a:solidFill>
                <a:effectLst/>
                <a:latin typeface="+mn-lt"/>
                <a:ea typeface="+mn-ea"/>
                <a:cs typeface="+mn-cs"/>
              </a:rPr>
              <a:t>, one of the great works of Persian literature, contains moral advice and illustrated anecdotes. Like other folios featuring the Prophet, this image teaches followers about his life. It was once part of a richly illustrated and illuminated (gilded) manuscript of poetic verses commissioned for private use by a ruler or other wealthy patron.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DESCRIPTION/VISUAL ANALYSIS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Prophet Muhammad is mounted on the celestial steed Buraq at the center of the composition. They ascend to the heavens, guided by the Archangel Gabriel. The illustration clearly distinguishes between the heavenly world of angels and golden clouds, and the earthly world below, where three figures are asleep in a mosque.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CONTEXT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Painted by Muslim artists for a Muslim patron, this image portrays the Prophet unveiled, a practice now deemed blasphemous by conservative religious authorities. Throughout Islamic history, however, artists depicted the Prophet both with and without a face veil.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a:t>
            </a:r>
            <a:r>
              <a:rPr lang="en-AU" dirty="0">
                <a:hlinkClick r:id="rId4"/>
              </a:rPr>
              <a:t>https://www.metmuseum.org/learn/educators/curriculum-resources/art-of-the-islamic-world/unit-one/featured-works-of-art/image-2</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8FD7402-2601-419F-989D-2789A0B296E9}" type="slidenum">
              <a:rPr lang="en-AU" smtClean="0"/>
              <a:t>4</a:t>
            </a:fld>
            <a:endParaRPr lang="en-AU"/>
          </a:p>
        </p:txBody>
      </p:sp>
    </p:spTree>
    <p:extLst>
      <p:ext uri="{BB962C8B-B14F-4D97-AF65-F5344CB8AC3E}">
        <p14:creationId xmlns:p14="http://schemas.microsoft.com/office/powerpoint/2010/main" val="194206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hlinkClick r:id="rId3"/>
              </a:rPr>
              <a:t>Folio from a Qur'an manuscript</a:t>
            </a:r>
            <a:br>
              <a:rPr lang="en-US" dirty="0"/>
            </a:br>
            <a:r>
              <a:rPr lang="en-US" sz="1200" b="0" i="0" kern="1200" dirty="0">
                <a:solidFill>
                  <a:schemeClr val="tx1"/>
                </a:solidFill>
                <a:effectLst/>
                <a:latin typeface="+mn-lt"/>
                <a:ea typeface="+mn-ea"/>
                <a:cs typeface="+mn-cs"/>
              </a:rPr>
              <a:t>Late 13th–early 14th century</a:t>
            </a:r>
            <a:br>
              <a:rPr lang="en-US" dirty="0"/>
            </a:br>
            <a:r>
              <a:rPr lang="en-US" sz="1200" b="0" i="0" kern="1200" dirty="0">
                <a:solidFill>
                  <a:schemeClr val="tx1"/>
                </a:solidFill>
                <a:effectLst/>
                <a:latin typeface="+mn-lt"/>
                <a:ea typeface="+mn-ea"/>
                <a:cs typeface="+mn-cs"/>
              </a:rPr>
              <a:t>Spain</a:t>
            </a:r>
            <a:br>
              <a:rPr lang="en-US" dirty="0"/>
            </a:br>
            <a:r>
              <a:rPr lang="en-US" sz="1200" b="0" i="0" kern="1200" dirty="0">
                <a:solidFill>
                  <a:schemeClr val="tx1"/>
                </a:solidFill>
                <a:effectLst/>
                <a:latin typeface="+mn-lt"/>
                <a:ea typeface="+mn-ea"/>
                <a:cs typeface="+mn-cs"/>
              </a:rPr>
              <a:t>Ink, opaque watercolor, and gold on parchment; 21 1⁄16 x 22 in. (53.5 x 55.9 cm)</a:t>
            </a:r>
            <a:br>
              <a:rPr lang="en-US" dirty="0"/>
            </a:br>
            <a:r>
              <a:rPr lang="en-US" sz="1200" b="0" i="0" kern="1200" dirty="0">
                <a:solidFill>
                  <a:schemeClr val="tx1"/>
                </a:solidFill>
                <a:effectLst/>
                <a:latin typeface="+mn-lt"/>
                <a:ea typeface="+mn-ea"/>
                <a:cs typeface="+mn-cs"/>
              </a:rPr>
              <a:t>The Metropolitan Museum of Art, New York, Rogers Fund, 1942 (42.63)</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WORDS AND IDEAS</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Spread of Islam, Qur'an, Arabic, calligraphy (</a:t>
            </a:r>
            <a:r>
              <a:rPr lang="en-US" sz="1200" b="0" i="1" kern="1200" dirty="0" err="1">
                <a:solidFill>
                  <a:schemeClr val="tx1"/>
                </a:solidFill>
                <a:effectLst/>
                <a:latin typeface="+mn-lt"/>
                <a:ea typeface="+mn-ea"/>
                <a:cs typeface="+mn-cs"/>
              </a:rPr>
              <a:t>maghribi</a:t>
            </a:r>
            <a:r>
              <a:rPr lang="en-US" sz="1200" b="0" i="0" kern="1200" dirty="0">
                <a:solidFill>
                  <a:schemeClr val="tx1"/>
                </a:solidFill>
                <a:effectLst/>
                <a:latin typeface="+mn-lt"/>
                <a:ea typeface="+mn-ea"/>
                <a:cs typeface="+mn-cs"/>
              </a:rPr>
              <a:t>), recitation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LINK TO THE THEME OF THIS UNIT</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large leaf is a page from a manuscript of the Qur'an. The skilled calligraphy and elaborate ornamentation reflect the eminence of the Qur'an in Islam.</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FUNCTION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Large, richly illuminated Qur'ans like the one to which this folio originally belonged, celebrated the word of God and raised the written word to an art form. As manuscripts containing the literal word of God, Qur'ans have an </a:t>
            </a:r>
            <a:r>
              <a:rPr lang="en-US" sz="1200" b="0" i="0" kern="1200" dirty="0" err="1">
                <a:solidFill>
                  <a:schemeClr val="tx1"/>
                </a:solidFill>
                <a:effectLst/>
                <a:latin typeface="+mn-lt"/>
                <a:ea typeface="+mn-ea"/>
                <a:cs typeface="+mn-cs"/>
              </a:rPr>
              <a:t>indispensible</a:t>
            </a:r>
            <a:r>
              <a:rPr lang="en-US" sz="1200" b="0" i="0" kern="1200" dirty="0">
                <a:solidFill>
                  <a:schemeClr val="tx1"/>
                </a:solidFill>
                <a:effectLst/>
                <a:latin typeface="+mn-lt"/>
                <a:ea typeface="+mn-ea"/>
                <a:cs typeface="+mn-cs"/>
              </a:rPr>
              <a:t> function in both private and public Muslim religious life. They also support oral recitation: cues in the script helped the reciter identify key details such as where to pause and how to vocalize various letter sounds.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DESCRIPTION/VISUAL ANALYSIS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chapter heading, </a:t>
            </a:r>
            <a:r>
              <a:rPr lang="en-US" sz="1200" b="0" i="1" kern="1200" dirty="0">
                <a:solidFill>
                  <a:schemeClr val="tx1"/>
                </a:solidFill>
                <a:effectLst/>
                <a:latin typeface="+mn-lt"/>
                <a:ea typeface="+mn-ea"/>
                <a:cs typeface="+mn-cs"/>
              </a:rPr>
              <a:t>Sura al-</a:t>
            </a:r>
            <a:r>
              <a:rPr lang="en-US" sz="1200" b="0" i="1" kern="1200" dirty="0" err="1">
                <a:solidFill>
                  <a:schemeClr val="tx1"/>
                </a:solidFill>
                <a:effectLst/>
                <a:latin typeface="+mn-lt"/>
                <a:ea typeface="+mn-ea"/>
                <a:cs typeface="+mn-cs"/>
              </a:rPr>
              <a:t>Zumar</a:t>
            </a:r>
            <a:r>
              <a:rPr lang="en-US" sz="1200" b="0" i="0" kern="1200" dirty="0">
                <a:solidFill>
                  <a:schemeClr val="tx1"/>
                </a:solidFill>
                <a:effectLst/>
                <a:latin typeface="+mn-lt"/>
                <a:ea typeface="+mn-ea"/>
                <a:cs typeface="+mn-cs"/>
              </a:rPr>
              <a:t> (The Crowds), appears at the top of the page in gold letters. Read from right to left, the title ends in a large circular medallion with an elaborate vegetal pattern that showcases the illuminator's extraordinary talent. Similar smaller medallions indicate the end of each verse, where the reciter is expected to pause. The blue and red dots that appear throughout the page help ensure the proper pronunciation of short vowels, which are not written out in Arabic. Their colorful and precise execution adds a further decorative touch to the page.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CONTEXT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manuscript was probably produced in Islamic Spain. It features </a:t>
            </a:r>
            <a:r>
              <a:rPr lang="en-US" sz="1200" b="0" i="1" kern="1200" dirty="0" err="1">
                <a:solidFill>
                  <a:schemeClr val="tx1"/>
                </a:solidFill>
                <a:effectLst/>
                <a:latin typeface="+mn-lt"/>
                <a:ea typeface="+mn-ea"/>
                <a:cs typeface="+mn-cs"/>
              </a:rPr>
              <a:t>maghribi</a:t>
            </a:r>
            <a:r>
              <a:rPr lang="en-US" sz="1200" b="0" i="0" kern="1200" dirty="0">
                <a:solidFill>
                  <a:schemeClr val="tx1"/>
                </a:solidFill>
                <a:effectLst/>
                <a:latin typeface="+mn-lt"/>
                <a:ea typeface="+mn-ea"/>
                <a:cs typeface="+mn-cs"/>
              </a:rPr>
              <a:t> script, which is characterized by cursive letters and swooping sublinear elements (see also </a:t>
            </a:r>
            <a:r>
              <a:rPr lang="en-US" sz="1200" b="0" i="0" u="sng" kern="1200" dirty="0">
                <a:solidFill>
                  <a:schemeClr val="tx1"/>
                </a:solidFill>
                <a:effectLst/>
                <a:latin typeface="+mn-lt"/>
                <a:ea typeface="+mn-ea"/>
                <a:cs typeface="+mn-cs"/>
                <a:hlinkClick r:id="rId4"/>
              </a:rPr>
              <a:t>Regional Scripts and Variations</a:t>
            </a:r>
            <a:r>
              <a:rPr lang="en-US" sz="1200" b="0" i="0" kern="1200" dirty="0">
                <a:solidFill>
                  <a:schemeClr val="tx1"/>
                </a:solidFill>
                <a:effectLst/>
                <a:latin typeface="+mn-lt"/>
                <a:ea typeface="+mn-ea"/>
                <a:cs typeface="+mn-cs"/>
              </a:rPr>
              <a:t>). The use of this script is typical of Spanish and North African Qur'ans, as is the use of parchment, which was unusual in other regions at this late date. The text includes the first, second, and part of the third verses of the </a:t>
            </a:r>
            <a:r>
              <a:rPr lang="en-US" sz="1200" b="0" i="1" kern="1200" dirty="0">
                <a:solidFill>
                  <a:schemeClr val="tx1"/>
                </a:solidFill>
                <a:effectLst/>
                <a:latin typeface="+mn-lt"/>
                <a:ea typeface="+mn-ea"/>
                <a:cs typeface="+mn-cs"/>
              </a:rPr>
              <a:t>Sura al-</a:t>
            </a:r>
            <a:r>
              <a:rPr lang="en-US" sz="1200" b="0" i="1" kern="1200" dirty="0" err="1">
                <a:solidFill>
                  <a:schemeClr val="tx1"/>
                </a:solidFill>
                <a:effectLst/>
                <a:latin typeface="+mn-lt"/>
                <a:ea typeface="+mn-ea"/>
                <a:cs typeface="+mn-cs"/>
              </a:rPr>
              <a:t>Zumar</a:t>
            </a:r>
            <a:r>
              <a:rPr lang="en-US" sz="1200" b="0" i="0" kern="1200" dirty="0">
                <a:solidFill>
                  <a:schemeClr val="tx1"/>
                </a:solidFill>
                <a:effectLst/>
                <a:latin typeface="+mn-lt"/>
                <a:ea typeface="+mn-ea"/>
                <a:cs typeface="+mn-cs"/>
              </a:rPr>
              <a:t> chapter of the Qur'an, which focuses on the centrality of God and Muhammad’s role as the Prophet.</a:t>
            </a:r>
          </a:p>
          <a:p>
            <a:r>
              <a:rPr lang="en-US" sz="1200" b="0" i="0" kern="1200" dirty="0">
                <a:solidFill>
                  <a:schemeClr val="tx1"/>
                </a:solidFill>
                <a:effectLst/>
                <a:latin typeface="+mn-lt"/>
                <a:ea typeface="+mn-ea"/>
                <a:cs typeface="+mn-cs"/>
              </a:rPr>
              <a:t>While all Muslims are encouraged to read the Qur'an, correct recitation is a skill acquired through rigorous practice and schooling. In illuminated copies of the Qur'an like this one, elements that may look purely decorative, including the medallions mentioned above, often have practical purposes, such as marking the ends of verses. Because of the exalted place of the Qur'an in Islamic culture, illuminators often exhibited the finest accomplishments of their craft in these manuscripts.</a:t>
            </a:r>
          </a:p>
          <a:p>
            <a:r>
              <a:rPr lang="en-US" sz="1200" b="0" i="0" kern="1200" dirty="0">
                <a:solidFill>
                  <a:schemeClr val="tx1"/>
                </a:solidFill>
                <a:effectLst/>
                <a:latin typeface="+mn-lt"/>
                <a:ea typeface="+mn-ea"/>
                <a:cs typeface="+mn-cs"/>
              </a:rPr>
              <a:t>Qur'ans come in many sizes. Very large Qur'ans sometimes serve for public recitation (see, for example, the massive Qur'an of Umar </a:t>
            </a:r>
            <a:r>
              <a:rPr lang="en-US" sz="1200" b="0" i="0" kern="1200" dirty="0" err="1">
                <a:solidFill>
                  <a:schemeClr val="tx1"/>
                </a:solidFill>
                <a:effectLst/>
                <a:latin typeface="+mn-lt"/>
                <a:ea typeface="+mn-ea"/>
                <a:cs typeface="+mn-cs"/>
              </a:rPr>
              <a:t>Aqta</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1972.279</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6"/>
              </a:rPr>
              <a:t>18.17.1</a:t>
            </a:r>
            <a:r>
              <a:rPr lang="en-US" sz="1200" b="0" i="0" kern="1200" dirty="0">
                <a:solidFill>
                  <a:schemeClr val="tx1"/>
                </a:solidFill>
                <a:effectLst/>
                <a:latin typeface="+mn-lt"/>
                <a:ea typeface="+mn-ea"/>
                <a:cs typeface="+mn-cs"/>
              </a:rPr>
              <a:t>). Others are very small and could be carried on one's person (fig. 7).</a:t>
            </a:r>
          </a:p>
          <a:p>
            <a:r>
              <a:rPr lang="en-US" sz="1200" b="0" i="0" kern="1200" dirty="0">
                <a:solidFill>
                  <a:schemeClr val="tx1"/>
                </a:solidFill>
                <a:effectLst/>
                <a:latin typeface="+mn-lt"/>
                <a:ea typeface="+mn-ea"/>
                <a:cs typeface="+mn-cs"/>
              </a:rPr>
              <a:t>Fig. 7. </a:t>
            </a:r>
            <a:r>
              <a:rPr lang="en-US" sz="1200" b="0" i="0" u="sng" kern="1200" dirty="0">
                <a:solidFill>
                  <a:schemeClr val="tx1"/>
                </a:solidFill>
                <a:effectLst/>
                <a:latin typeface="+mn-lt"/>
                <a:ea typeface="+mn-ea"/>
                <a:cs typeface="+mn-cs"/>
                <a:hlinkClick r:id="rId7"/>
              </a:rPr>
              <a:t>Folio from a Qur'an manuscript</a:t>
            </a:r>
            <a:r>
              <a:rPr lang="en-US" sz="1200" b="0" i="0" kern="1200" dirty="0">
                <a:solidFill>
                  <a:schemeClr val="tx1"/>
                </a:solidFill>
                <a:effectLst/>
                <a:latin typeface="+mn-lt"/>
                <a:ea typeface="+mn-ea"/>
                <a:cs typeface="+mn-cs"/>
              </a:rPr>
              <a:t>, 9th century; probably Egypt or Iraq; ink, opaque watercolor, and gold on parchment; 1 1/2 x 2 7/8 in. (3.8 x 7.3 cm); The Metropolitan Museum of Art, New York, Rogers Fund, 1962 (62.152.2)</a:t>
            </a:r>
          </a:p>
          <a:p>
            <a:r>
              <a:rPr lang="en-US" sz="1200" b="0" i="0" kern="1200" dirty="0">
                <a:solidFill>
                  <a:schemeClr val="tx1"/>
                </a:solidFill>
                <a:effectLst/>
                <a:latin typeface="+mn-lt"/>
                <a:ea typeface="+mn-ea"/>
                <a:cs typeface="+mn-cs"/>
              </a:rPr>
              <a:t>The small size of this Qur'an would have allowed the owner to carry it on his or her person, making it ideal for travel. A personal Qur'an like this could also have functioned as a </a:t>
            </a:r>
            <a:r>
              <a:rPr lang="en-US" sz="1200" b="0" i="0" u="sng" kern="1200" dirty="0">
                <a:solidFill>
                  <a:schemeClr val="tx1"/>
                </a:solidFill>
                <a:effectLst/>
                <a:latin typeface="+mn-lt"/>
                <a:ea typeface="+mn-ea"/>
                <a:cs typeface="+mn-cs"/>
                <a:hlinkClick r:id="rId8"/>
              </a:rPr>
              <a:t>talisman</a:t>
            </a:r>
            <a:r>
              <a:rPr lang="en-US" sz="1200" b="0" i="0" kern="1200" dirty="0">
                <a:solidFill>
                  <a:schemeClr val="tx1"/>
                </a:solidFill>
                <a:effectLst/>
                <a:latin typeface="+mn-lt"/>
                <a:ea typeface="+mn-ea"/>
                <a:cs typeface="+mn-cs"/>
              </a:rPr>
              <a:t>, exemplifying the belief that the word of God brings blessings and protection to the believer through its mere presence.</a:t>
            </a:r>
          </a:p>
          <a:p>
            <a:endParaRPr lang="en-AU" dirty="0"/>
          </a:p>
          <a:p>
            <a:r>
              <a:rPr lang="en-AU" dirty="0"/>
              <a:t>Source: </a:t>
            </a:r>
            <a:r>
              <a:rPr lang="en-AU" dirty="0">
                <a:hlinkClick r:id="rId9"/>
              </a:rPr>
              <a:t>https://www.metmuseum.org/learn/educators/curriculum-resources/art-of-the-islamic-world/unit-one/featured-works-of-art/image-3</a:t>
            </a:r>
            <a:endParaRPr lang="en-AU" dirty="0"/>
          </a:p>
        </p:txBody>
      </p:sp>
      <p:sp>
        <p:nvSpPr>
          <p:cNvPr id="4" name="Slide Number Placeholder 3"/>
          <p:cNvSpPr>
            <a:spLocks noGrp="1"/>
          </p:cNvSpPr>
          <p:nvPr>
            <p:ph type="sldNum" sz="quarter" idx="5"/>
          </p:nvPr>
        </p:nvSpPr>
        <p:spPr/>
        <p:txBody>
          <a:bodyPr/>
          <a:lstStyle/>
          <a:p>
            <a:fld id="{08FD7402-2601-419F-989D-2789A0B296E9}" type="slidenum">
              <a:rPr lang="en-AU" smtClean="0"/>
              <a:t>5</a:t>
            </a:fld>
            <a:endParaRPr lang="en-AU"/>
          </a:p>
        </p:txBody>
      </p:sp>
    </p:spTree>
    <p:extLst>
      <p:ext uri="{BB962C8B-B14F-4D97-AF65-F5344CB8AC3E}">
        <p14:creationId xmlns:p14="http://schemas.microsoft.com/office/powerpoint/2010/main" val="396733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sng" kern="1200" dirty="0">
                <a:solidFill>
                  <a:schemeClr val="tx1"/>
                </a:solidFill>
                <a:effectLst/>
                <a:latin typeface="+mn-lt"/>
                <a:ea typeface="+mn-ea"/>
                <a:cs typeface="+mn-cs"/>
                <a:hlinkClick r:id="rId3"/>
              </a:rPr>
              <a:t>Mihrab</a:t>
            </a:r>
            <a:br>
              <a:rPr lang="en-AU" dirty="0"/>
            </a:br>
            <a:r>
              <a:rPr lang="en-AU" sz="1200" b="0" i="0" kern="1200" dirty="0">
                <a:solidFill>
                  <a:schemeClr val="tx1"/>
                </a:solidFill>
                <a:effectLst/>
                <a:latin typeface="+mn-lt"/>
                <a:ea typeface="+mn-ea"/>
                <a:cs typeface="+mn-cs"/>
              </a:rPr>
              <a:t>From a religious school dated A.H. 755 / A.D. 1354–55</a:t>
            </a:r>
            <a:br>
              <a:rPr lang="en-AU" sz="1200" b="0"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Iran, Isfahan</a:t>
            </a:r>
            <a:br>
              <a:rPr lang="en-AU" sz="1200" b="0"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Mosaic of polychrome-glazed cut tiles on </a:t>
            </a:r>
            <a:r>
              <a:rPr lang="en-AU" sz="1200" b="0" i="0" kern="1200" dirty="0" err="1">
                <a:solidFill>
                  <a:schemeClr val="tx1"/>
                </a:solidFill>
                <a:effectLst/>
                <a:latin typeface="+mn-lt"/>
                <a:ea typeface="+mn-ea"/>
                <a:cs typeface="+mn-cs"/>
              </a:rPr>
              <a:t>stonepaste</a:t>
            </a:r>
            <a:r>
              <a:rPr lang="en-AU" sz="1200" b="0" i="0" kern="1200" dirty="0">
                <a:solidFill>
                  <a:schemeClr val="tx1"/>
                </a:solidFill>
                <a:effectLst/>
                <a:latin typeface="+mn-lt"/>
                <a:ea typeface="+mn-ea"/>
                <a:cs typeface="+mn-cs"/>
              </a:rPr>
              <a:t> body, set into mortar; 11 ft. 3 1⁄16 in. x 9 ft. 5 11⁄16 in. (343.1 x 288.7 cm), Wt. 4,500 lbs. (2041.2 kg)</a:t>
            </a:r>
            <a:br>
              <a:rPr lang="en-AU" sz="1200" b="0"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The Metropolitan Museum of Art, New York, Harris Brisbane Dick Fund, 1939 (39.20)</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WORDS AND IDEAS</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Five Pillars of Islam, Arabic, calligraphy (</a:t>
            </a:r>
            <a:r>
              <a:rPr lang="en-US" sz="1200" b="0" i="1" kern="1200" dirty="0" err="1">
                <a:solidFill>
                  <a:schemeClr val="tx1"/>
                </a:solidFill>
                <a:effectLst/>
                <a:latin typeface="+mn-lt"/>
                <a:ea typeface="+mn-ea"/>
                <a:cs typeface="+mn-cs"/>
              </a:rPr>
              <a:t>kufic</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thuluth</a:t>
            </a:r>
            <a:r>
              <a:rPr lang="en-US" sz="1200" b="0" i="0" kern="1200" dirty="0">
                <a:solidFill>
                  <a:schemeClr val="tx1"/>
                </a:solidFill>
                <a:effectLst/>
                <a:latin typeface="+mn-lt"/>
                <a:ea typeface="+mn-ea"/>
                <a:cs typeface="+mn-cs"/>
              </a:rPr>
              <a:t>, and </a:t>
            </a:r>
            <a:r>
              <a:rPr lang="en-US" sz="1200" b="0" i="1" kern="1200" dirty="0" err="1">
                <a:solidFill>
                  <a:schemeClr val="tx1"/>
                </a:solidFill>
                <a:effectLst/>
                <a:latin typeface="+mn-lt"/>
                <a:ea typeface="+mn-ea"/>
                <a:cs typeface="+mn-cs"/>
              </a:rPr>
              <a:t>muhaqqaq</a:t>
            </a:r>
            <a:r>
              <a:rPr lang="en-US" sz="1200" b="0" i="0" kern="1200" dirty="0">
                <a:solidFill>
                  <a:schemeClr val="tx1"/>
                </a:solidFill>
                <a:effectLst/>
                <a:latin typeface="+mn-lt"/>
                <a:ea typeface="+mn-ea"/>
                <a:cs typeface="+mn-cs"/>
              </a:rPr>
              <a:t> scripts), Mecca, Qur'an, </a:t>
            </a:r>
            <a:r>
              <a:rPr lang="en-US" sz="1200" b="0" i="1" kern="1200" dirty="0">
                <a:solidFill>
                  <a:schemeClr val="tx1"/>
                </a:solidFill>
                <a:effectLst/>
                <a:latin typeface="+mn-lt"/>
                <a:ea typeface="+mn-ea"/>
                <a:cs typeface="+mn-cs"/>
              </a:rPr>
              <a:t>madrasa</a:t>
            </a:r>
            <a:r>
              <a:rPr lang="en-US" sz="1200" b="0" i="0" kern="1200" dirty="0">
                <a:solidFill>
                  <a:schemeClr val="tx1"/>
                </a:solidFill>
                <a:effectLst/>
                <a:latin typeface="+mn-lt"/>
                <a:ea typeface="+mn-ea"/>
                <a:cs typeface="+mn-cs"/>
              </a:rPr>
              <a:t> (religious school), Iran, tilework</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LINK TO THE THEME OF THIS UNIT</a:t>
            </a:r>
            <a:br>
              <a:rPr lang="en-US" sz="1200" b="0" i="0"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Mihrabs</a:t>
            </a:r>
            <a:r>
              <a:rPr lang="en-US" sz="1200" b="0" i="0" kern="1200" dirty="0">
                <a:solidFill>
                  <a:schemeClr val="tx1"/>
                </a:solidFill>
                <a:effectLst/>
                <a:latin typeface="+mn-lt"/>
                <a:ea typeface="+mn-ea"/>
                <a:cs typeface="+mn-cs"/>
              </a:rPr>
              <a:t>, like this example from Iran, are central architectural features of mosques and many Islamic religious schools all over the world.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FUNCTION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is a niche in the wall of a mosque or religious school (</a:t>
            </a:r>
            <a:r>
              <a:rPr lang="en-US" sz="1200" b="0" i="1" kern="1200" dirty="0">
                <a:solidFill>
                  <a:schemeClr val="tx1"/>
                </a:solidFill>
                <a:effectLst/>
                <a:latin typeface="+mn-lt"/>
                <a:ea typeface="+mn-ea"/>
                <a:cs typeface="+mn-cs"/>
              </a:rPr>
              <a:t>madrasa</a:t>
            </a:r>
            <a:r>
              <a:rPr lang="en-US" sz="1200" b="0" i="0" kern="1200" dirty="0">
                <a:solidFill>
                  <a:schemeClr val="tx1"/>
                </a:solidFill>
                <a:effectLst/>
                <a:latin typeface="+mn-lt"/>
                <a:ea typeface="+mn-ea"/>
                <a:cs typeface="+mn-cs"/>
              </a:rPr>
              <a:t>) that indicates the direction of Mecca (</a:t>
            </a:r>
            <a:r>
              <a:rPr lang="en-US" sz="1200" b="0" i="1" kern="1200" dirty="0">
                <a:solidFill>
                  <a:schemeClr val="tx1"/>
                </a:solidFill>
                <a:effectLst/>
                <a:latin typeface="+mn-lt"/>
                <a:ea typeface="+mn-ea"/>
                <a:cs typeface="+mn-cs"/>
              </a:rPr>
              <a:t>qibla</a:t>
            </a:r>
            <a:r>
              <a:rPr lang="en-US" sz="1200" b="0" i="0" kern="1200" dirty="0">
                <a:solidFill>
                  <a:schemeClr val="tx1"/>
                </a:solidFill>
                <a:effectLst/>
                <a:latin typeface="+mn-lt"/>
                <a:ea typeface="+mn-ea"/>
                <a:cs typeface="+mn-cs"/>
              </a:rPr>
              <a:t>), which Muslims face when praying. It is the architectural and symbolic focal point of religious buildings.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DESCRIPTION/VISUAL ANALYSIS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is decorated with inscriptions on a background of cobalt blue, turquoise, golden yellow, white, and dark green tile mosaic. The outermost rectangular band contains cursive verses from the Qur'an (9:14–22) describing God as all-knowing and omnipresent. The frame around the niche is decorated with </a:t>
            </a:r>
            <a:r>
              <a:rPr lang="en-US" sz="1200" b="0" i="0" u="sng" kern="1200" dirty="0">
                <a:solidFill>
                  <a:schemeClr val="tx1"/>
                </a:solidFill>
                <a:effectLst/>
                <a:latin typeface="+mn-lt"/>
                <a:ea typeface="+mn-ea"/>
                <a:cs typeface="+mn-cs"/>
                <a:hlinkClick r:id="rId4"/>
              </a:rPr>
              <a:t>arabesque</a:t>
            </a:r>
            <a:r>
              <a:rPr lang="en-US" sz="1200" b="0" i="0" kern="1200" dirty="0">
                <a:solidFill>
                  <a:schemeClr val="tx1"/>
                </a:solidFill>
                <a:effectLst/>
                <a:latin typeface="+mn-lt"/>
                <a:ea typeface="+mn-ea"/>
                <a:cs typeface="+mn-cs"/>
              </a:rPr>
              <a:t> designs outlined in blue and interspersed with floral blossoms. An inscription from the hadith (Sayings of the Prophet), written in angular </a:t>
            </a:r>
            <a:r>
              <a:rPr lang="en-US" sz="1200" b="0" i="1" kern="1200" dirty="0" err="1">
                <a:solidFill>
                  <a:schemeClr val="tx1"/>
                </a:solidFill>
                <a:effectLst/>
                <a:latin typeface="+mn-lt"/>
                <a:ea typeface="+mn-ea"/>
                <a:cs typeface="+mn-cs"/>
              </a:rPr>
              <a:t>kufic</a:t>
            </a:r>
            <a:r>
              <a:rPr lang="en-US" sz="1200" b="0" i="0" kern="1200" dirty="0">
                <a:solidFill>
                  <a:schemeClr val="tx1"/>
                </a:solidFill>
                <a:effectLst/>
                <a:latin typeface="+mn-lt"/>
                <a:ea typeface="+mn-ea"/>
                <a:cs typeface="+mn-cs"/>
              </a:rPr>
              <a:t> script (see also </a:t>
            </a:r>
            <a:r>
              <a:rPr lang="en-US" sz="1200" b="0" i="0" u="sng" kern="1200" dirty="0">
                <a:solidFill>
                  <a:schemeClr val="tx1"/>
                </a:solidFill>
                <a:effectLst/>
                <a:latin typeface="+mn-lt"/>
                <a:ea typeface="+mn-ea"/>
                <a:cs typeface="+mn-cs"/>
                <a:hlinkClick r:id="rId5"/>
              </a:rPr>
              <a:t>The Development and Spread of Calligraphic Scripts</a:t>
            </a:r>
            <a:r>
              <a:rPr lang="en-US" sz="1200" b="0" i="0" kern="1200" dirty="0">
                <a:solidFill>
                  <a:schemeClr val="tx1"/>
                </a:solidFill>
                <a:effectLst/>
                <a:latin typeface="+mn-lt"/>
                <a:ea typeface="+mn-ea"/>
                <a:cs typeface="+mn-cs"/>
              </a:rPr>
              <a:t>) along the edge of the pointed arch, describes the </a:t>
            </a:r>
            <a:r>
              <a:rPr lang="en-US" sz="1200" b="0" i="0" u="sng" kern="1200" dirty="0">
                <a:solidFill>
                  <a:schemeClr val="tx1"/>
                </a:solidFill>
                <a:effectLst/>
                <a:latin typeface="+mn-lt"/>
                <a:ea typeface="+mn-ea"/>
                <a:cs typeface="+mn-cs"/>
                <a:hlinkClick r:id="rId6"/>
              </a:rPr>
              <a:t>Five Pillars of Islam</a:t>
            </a:r>
            <a:r>
              <a:rPr lang="en-US" sz="1200" b="0" i="0" kern="1200" dirty="0">
                <a:solidFill>
                  <a:schemeClr val="tx1"/>
                </a:solidFill>
                <a:effectLst/>
                <a:latin typeface="+mn-lt"/>
                <a:ea typeface="+mn-ea"/>
                <a:cs typeface="+mn-cs"/>
              </a:rPr>
              <a:t>. At the center of the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directly facing the worshippers, an inscription reads: "The Prophet, may peace be upon him, said, 'the mosque is the abode of the pious.’”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CONTEXT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prayer niche comes from a fourteenth-century religious school (Madrasa </a:t>
            </a:r>
            <a:r>
              <a:rPr lang="en-US" sz="1200" b="0" i="0" kern="1200" dirty="0" err="1">
                <a:solidFill>
                  <a:schemeClr val="tx1"/>
                </a:solidFill>
                <a:effectLst/>
                <a:latin typeface="+mn-lt"/>
                <a:ea typeface="+mn-ea"/>
                <a:cs typeface="+mn-cs"/>
              </a:rPr>
              <a:t>Imami</a:t>
            </a:r>
            <a:r>
              <a:rPr lang="en-US" sz="1200" b="0" i="0" kern="1200" dirty="0">
                <a:solidFill>
                  <a:schemeClr val="tx1"/>
                </a:solidFill>
                <a:effectLst/>
                <a:latin typeface="+mn-lt"/>
                <a:ea typeface="+mn-ea"/>
                <a:cs typeface="+mn-cs"/>
              </a:rPr>
              <a:t>) in Isfahan, in present-day Iran. Students would have performed their daily prayers here, but would also have gone to the communal mosque on Fridays. This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shows that lavish ornamentation was encouraged rather than shunned, even in religious settings.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LEARN MORE</a:t>
            </a:r>
            <a:br>
              <a:rPr lang="en-US" sz="1200" b="0" i="0" kern="1200" dirty="0">
                <a:solidFill>
                  <a:schemeClr val="tx1"/>
                </a:solidFill>
                <a:effectLst/>
                <a:latin typeface="+mn-lt"/>
                <a:ea typeface="+mn-ea"/>
                <a:cs typeface="+mn-cs"/>
              </a:rPr>
            </a:br>
            <a:r>
              <a:rPr lang="en-US" sz="1200" b="0" i="0" u="sng" kern="1200" dirty="0" err="1">
                <a:solidFill>
                  <a:schemeClr val="tx1"/>
                </a:solidFill>
                <a:effectLst/>
                <a:latin typeface="+mn-lt"/>
                <a:ea typeface="+mn-ea"/>
                <a:cs typeface="+mn-cs"/>
                <a:hlinkClick r:id="rId7"/>
              </a:rPr>
              <a:t>Heilbrunn</a:t>
            </a:r>
            <a:r>
              <a:rPr lang="en-US" sz="1200" b="0" i="0" u="sng" kern="1200" dirty="0">
                <a:solidFill>
                  <a:schemeClr val="tx1"/>
                </a:solidFill>
                <a:effectLst/>
                <a:latin typeface="+mn-lt"/>
                <a:ea typeface="+mn-ea"/>
                <a:cs typeface="+mn-cs"/>
                <a:hlinkClick r:id="rId7"/>
              </a:rPr>
              <a:t> Timeline of Art History</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hlinkClick r:id="rId3"/>
              </a:rPr>
              <a:t>Collections</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RELATED AUDIO FROM THE GALLERY GUIDE</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Sheila Canby:</a:t>
            </a:r>
            <a:r>
              <a:rPr lang="en-US" sz="1200" b="0" i="0" kern="1200" dirty="0">
                <a:solidFill>
                  <a:schemeClr val="tx1"/>
                </a:solidFill>
                <a:effectLst/>
                <a:latin typeface="+mn-lt"/>
                <a:ea typeface="+mn-ea"/>
                <a:cs typeface="+mn-cs"/>
              </a:rPr>
              <a:t> The call to prayer reminds pious Muslims five times a day to make their prayers to God. Imam Shamsi Ali, from the Islamic Cultural Center of New York, recites it for us in his beautiful voice.</a:t>
            </a:r>
          </a:p>
          <a:p>
            <a:r>
              <a:rPr lang="en-US" sz="1200" b="0" i="0" kern="1200" dirty="0">
                <a:solidFill>
                  <a:schemeClr val="tx1"/>
                </a:solidFill>
                <a:effectLst/>
                <a:latin typeface="+mn-lt"/>
                <a:ea typeface="+mn-ea"/>
                <a:cs typeface="+mn-cs"/>
              </a:rPr>
              <a:t>[Recitation]</a:t>
            </a:r>
          </a:p>
          <a:p>
            <a:r>
              <a:rPr lang="en-US" sz="1200" b="0" i="1" kern="1200" dirty="0" err="1">
                <a:solidFill>
                  <a:schemeClr val="tx1"/>
                </a:solidFill>
                <a:effectLst/>
                <a:latin typeface="+mn-lt"/>
                <a:ea typeface="+mn-ea"/>
                <a:cs typeface="+mn-cs"/>
              </a:rPr>
              <a:t>Navina</a:t>
            </a:r>
            <a:r>
              <a:rPr lang="en-US" sz="1200" b="0" i="1" kern="1200" dirty="0">
                <a:solidFill>
                  <a:schemeClr val="tx1"/>
                </a:solidFill>
                <a:effectLst/>
                <a:latin typeface="+mn-lt"/>
                <a:ea typeface="+mn-ea"/>
                <a:cs typeface="+mn-cs"/>
              </a:rPr>
              <a:t> Haidar:</a:t>
            </a:r>
            <a:r>
              <a:rPr lang="en-US" sz="1200" b="0" i="0" kern="1200" dirty="0">
                <a:solidFill>
                  <a:schemeClr val="tx1"/>
                </a:solidFill>
                <a:effectLst/>
                <a:latin typeface="+mn-lt"/>
                <a:ea typeface="+mn-ea"/>
                <a:cs typeface="+mn-cs"/>
              </a:rPr>
              <a:t> Can you tell what this huge object is made from? Look at the surface. It's made from tile. Each individual shape was cut and painted separately. Then everything was pieced together absolutely perfectly, like an enormous jigsaw puzzle.</a:t>
            </a:r>
          </a:p>
          <a:p>
            <a:r>
              <a:rPr lang="en-US" sz="1200" b="0" i="0" kern="1200" dirty="0">
                <a:solidFill>
                  <a:schemeClr val="tx1"/>
                </a:solidFill>
                <a:effectLst/>
                <a:latin typeface="+mn-lt"/>
                <a:ea typeface="+mn-ea"/>
                <a:cs typeface="+mn-cs"/>
              </a:rPr>
              <a:t>Notice the tall section in the middle that curves inward, with the pointed top. That shape tells us that this is a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In every mosque, a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shaped like this shows the direction towards Mecca, the holy city for Muslims. In the mosque, people face the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wall when they pray.</a:t>
            </a:r>
          </a:p>
          <a:p>
            <a:r>
              <a:rPr lang="en-US" sz="1200" b="0" i="0" kern="1200" dirty="0">
                <a:solidFill>
                  <a:schemeClr val="tx1"/>
                </a:solidFill>
                <a:effectLst/>
                <a:latin typeface="+mn-lt"/>
                <a:ea typeface="+mn-ea"/>
                <a:cs typeface="+mn-cs"/>
              </a:rPr>
              <a:t>This dazzling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was made more than six hundred years ago. Look around the outside edge at that thick border of dark blue, with white and turquoise markings. Those are words in Arabic, from the Muslim holy book, the Qur'an. In Islamic art in general, creating beautiful letters is considered one of the most important forms of art. In a mosque, this lettering would often be combined with elaborate patterns, like they are here.</a:t>
            </a:r>
          </a:p>
          <a:p>
            <a:r>
              <a:rPr lang="en-US" sz="1200" b="0" i="0" kern="1200" dirty="0">
                <a:solidFill>
                  <a:schemeClr val="tx1"/>
                </a:solidFill>
                <a:effectLst/>
                <a:latin typeface="+mn-lt"/>
                <a:ea typeface="+mn-ea"/>
                <a:cs typeface="+mn-cs"/>
              </a:rPr>
              <a:t>Within the patterns, do you see some shapes that remind you of stars or intertwining flowers? Imagine all the walls inside a mosque being covered in tile patterns and words. Sometimes they are. It's meant to feel like a vision of the heavens, or heavenly gardens.</a:t>
            </a:r>
          </a:p>
          <a:p>
            <a:endParaRPr lang="en-AU" dirty="0"/>
          </a:p>
          <a:p>
            <a:r>
              <a:rPr lang="en-AU" dirty="0"/>
              <a:t>Source: </a:t>
            </a:r>
            <a:r>
              <a:rPr lang="en-AU" dirty="0">
                <a:hlinkClick r:id="rId8"/>
              </a:rPr>
              <a:t>https://www.metmuseum.org/learn/educators/curriculum-resources/art-of-the-islamic-world/unit-one/featured-works-of-art/image-4</a:t>
            </a:r>
            <a:endParaRPr lang="en-AU" dirty="0"/>
          </a:p>
        </p:txBody>
      </p:sp>
      <p:sp>
        <p:nvSpPr>
          <p:cNvPr id="4" name="Slide Number Placeholder 3"/>
          <p:cNvSpPr>
            <a:spLocks noGrp="1"/>
          </p:cNvSpPr>
          <p:nvPr>
            <p:ph type="sldNum" sz="quarter" idx="5"/>
          </p:nvPr>
        </p:nvSpPr>
        <p:spPr/>
        <p:txBody>
          <a:bodyPr/>
          <a:lstStyle/>
          <a:p>
            <a:fld id="{08FD7402-2601-419F-989D-2789A0B296E9}" type="slidenum">
              <a:rPr lang="en-AU" smtClean="0"/>
              <a:t>6</a:t>
            </a:fld>
            <a:endParaRPr lang="en-AU"/>
          </a:p>
        </p:txBody>
      </p:sp>
    </p:spTree>
    <p:extLst>
      <p:ext uri="{BB962C8B-B14F-4D97-AF65-F5344CB8AC3E}">
        <p14:creationId xmlns:p14="http://schemas.microsoft.com/office/powerpoint/2010/main" val="300523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sng" kern="1200" dirty="0">
                <a:solidFill>
                  <a:schemeClr val="tx1"/>
                </a:solidFill>
                <a:effectLst/>
                <a:latin typeface="+mn-lt"/>
                <a:ea typeface="+mn-ea"/>
                <a:cs typeface="+mn-cs"/>
                <a:hlinkClick r:id="rId3"/>
              </a:rPr>
              <a:t>Qur'an stand (</a:t>
            </a:r>
            <a:r>
              <a:rPr lang="en-AU" sz="1200" b="0" i="1" u="sng" kern="1200" dirty="0" err="1">
                <a:solidFill>
                  <a:schemeClr val="tx1"/>
                </a:solidFill>
                <a:effectLst/>
                <a:latin typeface="+mn-lt"/>
                <a:ea typeface="+mn-ea"/>
                <a:cs typeface="+mn-cs"/>
                <a:hlinkClick r:id="rId3"/>
              </a:rPr>
              <a:t>rahla</a:t>
            </a:r>
            <a:r>
              <a:rPr lang="en-AU" sz="1200" b="0" i="0" u="sng" kern="1200" dirty="0">
                <a:solidFill>
                  <a:schemeClr val="tx1"/>
                </a:solidFill>
                <a:effectLst/>
                <a:latin typeface="+mn-lt"/>
                <a:ea typeface="+mn-ea"/>
                <a:cs typeface="+mn-cs"/>
                <a:hlinkClick r:id="rId3"/>
              </a:rPr>
              <a:t>)</a:t>
            </a:r>
            <a:br>
              <a:rPr lang="en-AU" dirty="0"/>
            </a:br>
            <a:r>
              <a:rPr lang="en-AU" sz="1200" b="0" i="0" kern="1200" dirty="0">
                <a:solidFill>
                  <a:schemeClr val="tx1"/>
                </a:solidFill>
                <a:effectLst/>
                <a:latin typeface="+mn-lt"/>
                <a:ea typeface="+mn-ea"/>
                <a:cs typeface="+mn-cs"/>
              </a:rPr>
              <a:t>Dated A.H. 761 / A.D. 1360</a:t>
            </a:r>
            <a:br>
              <a:rPr lang="en-AU" dirty="0"/>
            </a:br>
            <a:r>
              <a:rPr lang="en-AU" sz="1200" b="0" i="0" kern="1200" dirty="0">
                <a:solidFill>
                  <a:schemeClr val="tx1"/>
                </a:solidFill>
                <a:effectLst/>
                <a:latin typeface="+mn-lt"/>
                <a:ea typeface="+mn-ea"/>
                <a:cs typeface="+mn-cs"/>
              </a:rPr>
              <a:t>Maker: Hasan ibn </a:t>
            </a:r>
            <a:r>
              <a:rPr lang="en-AU" sz="1200" b="0" i="0" kern="1200" dirty="0" err="1">
                <a:solidFill>
                  <a:schemeClr val="tx1"/>
                </a:solidFill>
                <a:effectLst/>
                <a:latin typeface="+mn-lt"/>
                <a:ea typeface="+mn-ea"/>
                <a:cs typeface="+mn-cs"/>
              </a:rPr>
              <a:t>Sulaiman</a:t>
            </a:r>
            <a:r>
              <a:rPr lang="en-AU" sz="1200" b="0" i="0" kern="1200" dirty="0">
                <a:solidFill>
                  <a:schemeClr val="tx1"/>
                </a:solidFill>
                <a:effectLst/>
                <a:latin typeface="+mn-lt"/>
                <a:ea typeface="+mn-ea"/>
                <a:cs typeface="+mn-cs"/>
              </a:rPr>
              <a:t> </a:t>
            </a:r>
            <a:r>
              <a:rPr lang="en-AU" sz="1200" b="0" i="0" kern="1200" dirty="0" err="1">
                <a:solidFill>
                  <a:schemeClr val="tx1"/>
                </a:solidFill>
                <a:effectLst/>
                <a:latin typeface="+mn-lt"/>
                <a:ea typeface="+mn-ea"/>
                <a:cs typeface="+mn-cs"/>
              </a:rPr>
              <a:t>Isfahani</a:t>
            </a:r>
            <a:br>
              <a:rPr lang="en-AU" dirty="0"/>
            </a:br>
            <a:r>
              <a:rPr lang="en-AU" sz="1200" b="0" i="0" kern="1200" dirty="0">
                <a:solidFill>
                  <a:schemeClr val="tx1"/>
                </a:solidFill>
                <a:effectLst/>
                <a:latin typeface="+mn-lt"/>
                <a:ea typeface="+mn-ea"/>
                <a:cs typeface="+mn-cs"/>
              </a:rPr>
              <a:t>Iran</a:t>
            </a:r>
            <a:br>
              <a:rPr lang="en-AU" dirty="0"/>
            </a:br>
            <a:r>
              <a:rPr lang="en-AU" sz="1200" b="0" i="0" kern="1200" dirty="0">
                <a:solidFill>
                  <a:schemeClr val="tx1"/>
                </a:solidFill>
                <a:effectLst/>
                <a:latin typeface="+mn-lt"/>
                <a:ea typeface="+mn-ea"/>
                <a:cs typeface="+mn-cs"/>
              </a:rPr>
              <a:t>Teak; carved, painted, and inlaid; 45 x 50 x 16 1/2 in. (114.3 x 127 x 41.9 cm)</a:t>
            </a:r>
            <a:br>
              <a:rPr lang="en-AU" dirty="0"/>
            </a:br>
            <a:r>
              <a:rPr lang="en-AU" sz="1200" b="0" i="0" kern="1200" dirty="0">
                <a:solidFill>
                  <a:schemeClr val="tx1"/>
                </a:solidFill>
                <a:effectLst/>
                <a:latin typeface="+mn-lt"/>
                <a:ea typeface="+mn-ea"/>
                <a:cs typeface="+mn-cs"/>
              </a:rPr>
              <a:t>The Metropolitan </a:t>
            </a:r>
            <a:r>
              <a:rPr lang="en-AU" sz="1200" b="0" i="0" kern="1200" dirty="0" err="1">
                <a:solidFill>
                  <a:schemeClr val="tx1"/>
                </a:solidFill>
                <a:effectLst/>
                <a:latin typeface="+mn-lt"/>
                <a:ea typeface="+mn-ea"/>
                <a:cs typeface="+mn-cs"/>
              </a:rPr>
              <a:t>Musuem</a:t>
            </a:r>
            <a:r>
              <a:rPr lang="en-AU" sz="1200" b="0" i="0" kern="1200" dirty="0">
                <a:solidFill>
                  <a:schemeClr val="tx1"/>
                </a:solidFill>
                <a:effectLst/>
                <a:latin typeface="+mn-lt"/>
                <a:ea typeface="+mn-ea"/>
                <a:cs typeface="+mn-cs"/>
              </a:rPr>
              <a:t> of Art, New York, Rogers Fund, 1910 (10.218)</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WORDS AND IDEAS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Qur'an, imam (prayer leader), </a:t>
            </a:r>
            <a:r>
              <a:rPr lang="en-US" sz="1200" b="0" i="1" kern="1200" dirty="0">
                <a:solidFill>
                  <a:schemeClr val="tx1"/>
                </a:solidFill>
                <a:effectLst/>
                <a:latin typeface="+mn-lt"/>
                <a:ea typeface="+mn-ea"/>
                <a:cs typeface="+mn-cs"/>
              </a:rPr>
              <a:t>madrasa</a:t>
            </a:r>
            <a:r>
              <a:rPr lang="en-US" sz="1200" b="0" i="0" kern="1200" dirty="0">
                <a:solidFill>
                  <a:schemeClr val="tx1"/>
                </a:solidFill>
                <a:effectLst/>
                <a:latin typeface="+mn-lt"/>
                <a:ea typeface="+mn-ea"/>
                <a:cs typeface="+mn-cs"/>
              </a:rPr>
              <a:t> (religious school), calligraphy (</a:t>
            </a:r>
            <a:r>
              <a:rPr lang="en-US" sz="1200" b="0" i="1" kern="1200" dirty="0" err="1">
                <a:solidFill>
                  <a:schemeClr val="tx1"/>
                </a:solidFill>
                <a:effectLst/>
                <a:latin typeface="+mn-lt"/>
                <a:ea typeface="+mn-ea"/>
                <a:cs typeface="+mn-cs"/>
              </a:rPr>
              <a:t>thuluth</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kufic</a:t>
            </a:r>
            <a:r>
              <a:rPr lang="en-US" sz="1200" b="0" i="0" kern="1200" dirty="0">
                <a:solidFill>
                  <a:schemeClr val="tx1"/>
                </a:solidFill>
                <a:effectLst/>
                <a:latin typeface="+mn-lt"/>
                <a:ea typeface="+mn-ea"/>
                <a:cs typeface="+mn-cs"/>
              </a:rPr>
              <a:t>, and </a:t>
            </a:r>
            <a:r>
              <a:rPr lang="en-US" sz="1200" b="0" i="1" kern="1200" dirty="0" err="1">
                <a:solidFill>
                  <a:schemeClr val="tx1"/>
                </a:solidFill>
                <a:effectLst/>
                <a:latin typeface="+mn-lt"/>
                <a:ea typeface="+mn-ea"/>
                <a:cs typeface="+mn-cs"/>
              </a:rPr>
              <a:t>naskh</a:t>
            </a:r>
            <a:r>
              <a:rPr lang="en-US" sz="1200" b="0" i="0" kern="1200" dirty="0">
                <a:solidFill>
                  <a:schemeClr val="tx1"/>
                </a:solidFill>
                <a:effectLst/>
                <a:latin typeface="+mn-lt"/>
                <a:ea typeface="+mn-ea"/>
                <a:cs typeface="+mn-cs"/>
              </a:rPr>
              <a:t> scripts), vegetal and floral ornament, wood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LINK TO THE THEME OF THIS UNIT/FUNCTION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Lavishly decorated stands (</a:t>
            </a:r>
            <a:r>
              <a:rPr lang="en-US" sz="1200" b="0" i="1" kern="1200" dirty="0" err="1">
                <a:solidFill>
                  <a:schemeClr val="tx1"/>
                </a:solidFill>
                <a:effectLst/>
                <a:latin typeface="+mn-lt"/>
                <a:ea typeface="+mn-ea"/>
                <a:cs typeface="+mn-cs"/>
              </a:rPr>
              <a:t>rahlas</a:t>
            </a:r>
            <a:r>
              <a:rPr lang="en-US" sz="1200" b="0" i="0" kern="1200" dirty="0">
                <a:solidFill>
                  <a:schemeClr val="tx1"/>
                </a:solidFill>
                <a:effectLst/>
                <a:latin typeface="+mn-lt"/>
                <a:ea typeface="+mn-ea"/>
                <a:cs typeface="+mn-cs"/>
              </a:rPr>
              <a:t>) were designed to hold large copies of the Qur'an. According to its inscriptions, this one was used in a religious school (</a:t>
            </a:r>
            <a:r>
              <a:rPr lang="en-US" sz="1200" b="0" i="1" kern="1200" dirty="0">
                <a:solidFill>
                  <a:schemeClr val="tx1"/>
                </a:solidFill>
                <a:effectLst/>
                <a:latin typeface="+mn-lt"/>
                <a:ea typeface="+mn-ea"/>
                <a:cs typeface="+mn-cs"/>
              </a:rPr>
              <a:t>madrasa</a:t>
            </a:r>
            <a:r>
              <a:rPr lang="en-US" sz="1200" b="0" i="0" kern="1200" dirty="0">
                <a:solidFill>
                  <a:schemeClr val="tx1"/>
                </a:solidFill>
                <a:effectLst/>
                <a:latin typeface="+mn-lt"/>
                <a:ea typeface="+mn-ea"/>
                <a:cs typeface="+mn-cs"/>
              </a:rPr>
              <a:t>) in a town near Isfahan, in present-day Iran.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DESCRIPTION/VISUAL ANALYSIS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stand is made of two interlocking wood panels decorated with carved inscriptions and floral, vegetal, and geometric </a:t>
            </a:r>
            <a:r>
              <a:rPr lang="en-US" sz="1200" b="0" i="0" u="sng" kern="1200" dirty="0">
                <a:solidFill>
                  <a:schemeClr val="tx1"/>
                </a:solidFill>
                <a:effectLst/>
                <a:latin typeface="+mn-lt"/>
                <a:ea typeface="+mn-ea"/>
                <a:cs typeface="+mn-cs"/>
                <a:hlinkClick r:id="rId4"/>
              </a:rPr>
              <a:t>motifs</a:t>
            </a:r>
            <a:r>
              <a:rPr lang="en-US" sz="1200" b="0" i="0" kern="1200" dirty="0">
                <a:solidFill>
                  <a:schemeClr val="tx1"/>
                </a:solidFill>
                <a:effectLst/>
                <a:latin typeface="+mn-lt"/>
                <a:ea typeface="+mn-ea"/>
                <a:cs typeface="+mn-cs"/>
              </a:rPr>
              <a:t>. The upper square panels bear the word God ("Allah") repeated in four quadrants over a background of carved spiral arabesques. The lower rectangular sections are deeply carved in several layers; at the center of a representation of a prayer niche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stands a cypress tree. The frame of the niche is decorated with calligraphy and spiraling arabesques, while naturalistic flowers cover the surface outside this border. The inscriptions include the name of the carver, Hasan ibn </a:t>
            </a:r>
            <a:r>
              <a:rPr lang="en-US" sz="1200" b="0" i="0" kern="1200" dirty="0" err="1">
                <a:solidFill>
                  <a:schemeClr val="tx1"/>
                </a:solidFill>
                <a:effectLst/>
                <a:latin typeface="+mn-lt"/>
                <a:ea typeface="+mn-ea"/>
                <a:cs typeface="+mn-cs"/>
              </a:rPr>
              <a:t>Sulaiman</a:t>
            </a:r>
            <a:r>
              <a:rPr lang="en-US" sz="1200" b="0" i="0" kern="1200" dirty="0">
                <a:solidFill>
                  <a:schemeClr val="tx1"/>
                </a:solidFill>
                <a:effectLst/>
                <a:latin typeface="+mn-lt"/>
                <a:ea typeface="+mn-ea"/>
                <a:cs typeface="+mn-cs"/>
              </a:rPr>
              <a:t> of Isfahan, and evoke the might of God and the holiness of Muhammad and the twelve Shi'i imams, his successors.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CONTEXT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Inscriptions from religious texts frequently decorate Qur'an stands. Those using this stand would have been highly educated and thus able to read and understand the calligraphy. However, in Islam, the words of God are a blessing to believers, even when they cannot be read.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LEARN MORE</a:t>
            </a:r>
            <a:br>
              <a:rPr lang="en-US" sz="1200" b="1" i="0" kern="1200" dirty="0">
                <a:solidFill>
                  <a:schemeClr val="tx1"/>
                </a:solidFill>
                <a:effectLst/>
                <a:latin typeface="+mn-lt"/>
                <a:ea typeface="+mn-ea"/>
                <a:cs typeface="+mn-cs"/>
              </a:rPr>
            </a:br>
            <a:r>
              <a:rPr lang="en-US" sz="1200" b="0" i="0" u="sng" kern="1200" dirty="0" err="1">
                <a:solidFill>
                  <a:schemeClr val="tx1"/>
                </a:solidFill>
                <a:effectLst/>
                <a:latin typeface="+mn-lt"/>
                <a:ea typeface="+mn-ea"/>
                <a:cs typeface="+mn-cs"/>
                <a:hlinkClick r:id="rId5"/>
              </a:rPr>
              <a:t>Heilbrunn</a:t>
            </a:r>
            <a:r>
              <a:rPr lang="en-US" sz="1200" b="0" i="0" u="sng" kern="1200" dirty="0">
                <a:solidFill>
                  <a:schemeClr val="tx1"/>
                </a:solidFill>
                <a:effectLst/>
                <a:latin typeface="+mn-lt"/>
                <a:ea typeface="+mn-ea"/>
                <a:cs typeface="+mn-cs"/>
                <a:hlinkClick r:id="rId5"/>
              </a:rPr>
              <a:t> Timeline of Art History</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hlinkClick r:id="rId3"/>
              </a:rPr>
              <a:t>Collections</a:t>
            </a:r>
            <a:r>
              <a:rPr lang="en-US" sz="1200" b="0" i="0" kern="1200" dirty="0">
                <a:solidFill>
                  <a:schemeClr val="tx1"/>
                </a:solidFill>
                <a:effectLst/>
                <a:latin typeface="+mn-lt"/>
                <a:ea typeface="+mn-ea"/>
                <a:cs typeface="+mn-cs"/>
              </a:rPr>
              <a:t> </a:t>
            </a:r>
          </a:p>
          <a:p>
            <a:endParaRPr lang="en-AU" dirty="0"/>
          </a:p>
          <a:p>
            <a:r>
              <a:rPr lang="en-US" sz="1200" b="1" i="0" kern="1200" dirty="0">
                <a:solidFill>
                  <a:schemeClr val="tx1"/>
                </a:solidFill>
                <a:effectLst/>
                <a:latin typeface="+mn-lt"/>
                <a:ea typeface="+mn-ea"/>
                <a:cs typeface="+mn-cs"/>
              </a:rPr>
              <a:t>RELATED AUDIO FROM THE GALLERY GUIDE</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Sheila Canby:</a:t>
            </a:r>
            <a:r>
              <a:rPr lang="en-US" sz="1200" b="0" i="0" kern="1200" dirty="0">
                <a:solidFill>
                  <a:schemeClr val="tx1"/>
                </a:solidFill>
                <a:effectLst/>
                <a:latin typeface="+mn-lt"/>
                <a:ea typeface="+mn-ea"/>
                <a:cs typeface="+mn-cs"/>
              </a:rPr>
              <a:t> This object that we're looking at is a Qur'an stand, or </a:t>
            </a:r>
            <a:r>
              <a:rPr lang="en-US" sz="1200" b="0" i="1" kern="1200" dirty="0" err="1">
                <a:solidFill>
                  <a:schemeClr val="tx1"/>
                </a:solidFill>
                <a:effectLst/>
                <a:latin typeface="+mn-lt"/>
                <a:ea typeface="+mn-ea"/>
                <a:cs typeface="+mn-cs"/>
              </a:rPr>
              <a:t>rahle</a:t>
            </a:r>
            <a:r>
              <a:rPr lang="en-US" sz="1200" b="0" i="0" kern="1200" dirty="0">
                <a:solidFill>
                  <a:schemeClr val="tx1"/>
                </a:solidFill>
                <a:effectLst/>
                <a:latin typeface="+mn-lt"/>
                <a:ea typeface="+mn-ea"/>
                <a:cs typeface="+mn-cs"/>
              </a:rPr>
              <a:t>, made of beautiful carved wood. It's dated to 761 Hijra, or 1360 A.D., and it's signed by someone named Hasan ibn </a:t>
            </a:r>
            <a:r>
              <a:rPr lang="en-US" sz="1200" b="0" i="0" kern="1200" dirty="0" err="1">
                <a:solidFill>
                  <a:schemeClr val="tx1"/>
                </a:solidFill>
                <a:effectLst/>
                <a:latin typeface="+mn-lt"/>
                <a:ea typeface="+mn-ea"/>
                <a:cs typeface="+mn-cs"/>
              </a:rPr>
              <a:t>Sulaiman</a:t>
            </a:r>
            <a:r>
              <a:rPr lang="en-US" sz="1200" b="0" i="0" kern="1200" dirty="0">
                <a:solidFill>
                  <a:schemeClr val="tx1"/>
                </a:solidFill>
                <a:effectLst/>
                <a:latin typeface="+mn-lt"/>
                <a:ea typeface="+mn-ea"/>
                <a:cs typeface="+mn-cs"/>
              </a:rPr>
              <a:t> al-</a:t>
            </a:r>
            <a:r>
              <a:rPr lang="en-US" sz="1200" b="0" i="0" kern="1200" dirty="0" err="1">
                <a:solidFill>
                  <a:schemeClr val="tx1"/>
                </a:solidFill>
                <a:effectLst/>
                <a:latin typeface="+mn-lt"/>
                <a:ea typeface="+mn-ea"/>
                <a:cs typeface="+mn-cs"/>
              </a:rPr>
              <a:t>Isfahani</a:t>
            </a:r>
            <a:r>
              <a:rPr lang="en-US" sz="1200" b="0" i="0" kern="1200" dirty="0">
                <a:solidFill>
                  <a:schemeClr val="tx1"/>
                </a:solidFill>
                <a:effectLst/>
                <a:latin typeface="+mn-lt"/>
                <a:ea typeface="+mn-ea"/>
                <a:cs typeface="+mn-cs"/>
              </a:rPr>
              <a:t>. And that's interesting, because here you have an artist whose name ends in al-</a:t>
            </a:r>
            <a:r>
              <a:rPr lang="en-US" sz="1200" b="0" i="0" kern="1200" dirty="0" err="1">
                <a:solidFill>
                  <a:schemeClr val="tx1"/>
                </a:solidFill>
                <a:effectLst/>
                <a:latin typeface="+mn-lt"/>
                <a:ea typeface="+mn-ea"/>
                <a:cs typeface="+mn-cs"/>
              </a:rPr>
              <a:t>Isfahani</a:t>
            </a:r>
            <a:r>
              <a:rPr lang="en-US" sz="1200" b="0" i="0" kern="1200" dirty="0">
                <a:solidFill>
                  <a:schemeClr val="tx1"/>
                </a:solidFill>
                <a:effectLst/>
                <a:latin typeface="+mn-lt"/>
                <a:ea typeface="+mn-ea"/>
                <a:cs typeface="+mn-cs"/>
              </a:rPr>
              <a:t>, so he or his family came from Isfahan, and you have beautifully carved wood, which is often a sign that something has been made in the north of Iran, which is very wooded.</a:t>
            </a:r>
          </a:p>
          <a:p>
            <a:r>
              <a:rPr lang="en-US" sz="1200" b="0" i="0" kern="1200" dirty="0">
                <a:solidFill>
                  <a:schemeClr val="tx1"/>
                </a:solidFill>
                <a:effectLst/>
                <a:latin typeface="+mn-lt"/>
                <a:ea typeface="+mn-ea"/>
                <a:cs typeface="+mn-cs"/>
              </a:rPr>
              <a:t>On the lower outer surface we have a cypress tree in a niche, which is shaped, in a sense, like a prayer niche, so that's interesting. And cypress trees are very symbolic in poetry. They seem to be symbols of beauty, human beauty, people who stood tall like cypresses. But I think it's also a kind of eternal life type of symbol. And then there's marvelous relief carving of flowers above the niche. On the interior is a </a:t>
            </a:r>
            <a:r>
              <a:rPr lang="en-US" sz="1200" b="0" i="1" kern="1200" dirty="0" err="1">
                <a:solidFill>
                  <a:schemeClr val="tx1"/>
                </a:solidFill>
                <a:effectLst/>
                <a:latin typeface="+mn-lt"/>
                <a:ea typeface="+mn-ea"/>
                <a:cs typeface="+mn-cs"/>
              </a:rPr>
              <a:t>Naskhi</a:t>
            </a:r>
            <a:r>
              <a:rPr lang="en-US" sz="1200" b="0" i="0" kern="1200" dirty="0">
                <a:solidFill>
                  <a:schemeClr val="tx1"/>
                </a:solidFill>
                <a:effectLst/>
                <a:latin typeface="+mn-lt"/>
                <a:ea typeface="+mn-ea"/>
                <a:cs typeface="+mn-cs"/>
              </a:rPr>
              <a:t>, or cursive inscription. The calligraphy includes blessings on the Prophet Muhammad, and then for the twelve Shi'i, or Shiite, imams. Before the sixteenth century, you find references to the Shi'i imams that do not necessarily mean that people were strictly Shi'i; the divisions, most of the time, were less strict than they became later on. Perhaps it means that this was being used in a Shi'i context, but it doesn't necessarily mean that.</a:t>
            </a:r>
          </a:p>
          <a:p>
            <a:endParaRPr lang="en-AU" dirty="0"/>
          </a:p>
          <a:p>
            <a:r>
              <a:rPr lang="en-AU" dirty="0"/>
              <a:t>Source: </a:t>
            </a:r>
            <a:r>
              <a:rPr lang="en-AU" dirty="0">
                <a:hlinkClick r:id="rId6"/>
              </a:rPr>
              <a:t>https://www.metmuseum.org/learn/educators/curriculum-resources/art-of-the-islamic-world/unit-one/featured-works-of-art/image-5</a:t>
            </a:r>
            <a:endParaRPr lang="en-AU" dirty="0"/>
          </a:p>
        </p:txBody>
      </p:sp>
      <p:sp>
        <p:nvSpPr>
          <p:cNvPr id="4" name="Slide Number Placeholder 3"/>
          <p:cNvSpPr>
            <a:spLocks noGrp="1"/>
          </p:cNvSpPr>
          <p:nvPr>
            <p:ph type="sldNum" sz="quarter" idx="5"/>
          </p:nvPr>
        </p:nvSpPr>
        <p:spPr/>
        <p:txBody>
          <a:bodyPr/>
          <a:lstStyle/>
          <a:p>
            <a:fld id="{08FD7402-2601-419F-989D-2789A0B296E9}" type="slidenum">
              <a:rPr lang="en-AU" smtClean="0"/>
              <a:t>7</a:t>
            </a:fld>
            <a:endParaRPr lang="en-AU"/>
          </a:p>
        </p:txBody>
      </p:sp>
    </p:spTree>
    <p:extLst>
      <p:ext uri="{BB962C8B-B14F-4D97-AF65-F5344CB8AC3E}">
        <p14:creationId xmlns:p14="http://schemas.microsoft.com/office/powerpoint/2010/main" val="254077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sng" kern="1200" dirty="0">
                <a:solidFill>
                  <a:schemeClr val="tx1"/>
                </a:solidFill>
                <a:effectLst/>
                <a:latin typeface="+mn-lt"/>
                <a:ea typeface="+mn-ea"/>
                <a:cs typeface="+mn-cs"/>
                <a:hlinkClick r:id="rId3"/>
              </a:rPr>
              <a:t>Mosque lamp</a:t>
            </a:r>
            <a:br>
              <a:rPr lang="en-AU" dirty="0"/>
            </a:br>
            <a:r>
              <a:rPr lang="en-AU" sz="1200" b="0" i="0" kern="1200" dirty="0">
                <a:solidFill>
                  <a:schemeClr val="tx1"/>
                </a:solidFill>
                <a:effectLst/>
                <a:latin typeface="+mn-lt"/>
                <a:ea typeface="+mn-ea"/>
                <a:cs typeface="+mn-cs"/>
              </a:rPr>
              <a:t>About 1329–35</a:t>
            </a:r>
            <a:br>
              <a:rPr lang="en-AU" dirty="0"/>
            </a:br>
            <a:r>
              <a:rPr lang="en-AU" sz="1200" b="0" i="0" kern="1200" dirty="0">
                <a:solidFill>
                  <a:schemeClr val="tx1"/>
                </a:solidFill>
                <a:effectLst/>
                <a:latin typeface="+mn-lt"/>
                <a:ea typeface="+mn-ea"/>
                <a:cs typeface="+mn-cs"/>
              </a:rPr>
              <a:t>Maker: 'Ali ibn Muhammad al-</a:t>
            </a:r>
            <a:r>
              <a:rPr lang="en-AU" sz="1200" b="0" i="0" kern="1200" dirty="0" err="1">
                <a:solidFill>
                  <a:schemeClr val="tx1"/>
                </a:solidFill>
                <a:effectLst/>
                <a:latin typeface="+mn-lt"/>
                <a:ea typeface="+mn-ea"/>
                <a:cs typeface="+mn-cs"/>
              </a:rPr>
              <a:t>Barmaki</a:t>
            </a:r>
            <a:br>
              <a:rPr lang="en-AU" dirty="0"/>
            </a:br>
            <a:r>
              <a:rPr lang="en-AU" sz="1200" b="0" i="0" kern="1200" dirty="0">
                <a:solidFill>
                  <a:schemeClr val="tx1"/>
                </a:solidFill>
                <a:effectLst/>
                <a:latin typeface="+mn-lt"/>
                <a:ea typeface="+mn-ea"/>
                <a:cs typeface="+mn-cs"/>
              </a:rPr>
              <a:t>Egypt</a:t>
            </a:r>
            <a:br>
              <a:rPr lang="en-AU" dirty="0"/>
            </a:br>
            <a:r>
              <a:rPr lang="en-AU" sz="1200" b="0" i="0" kern="1200" dirty="0">
                <a:solidFill>
                  <a:schemeClr val="tx1"/>
                </a:solidFill>
                <a:effectLst/>
                <a:latin typeface="+mn-lt"/>
                <a:ea typeface="+mn-ea"/>
                <a:cs typeface="+mn-cs"/>
              </a:rPr>
              <a:t>Glass, </a:t>
            </a:r>
            <a:r>
              <a:rPr lang="en-AU" sz="1200" b="0" i="0" kern="1200" dirty="0" err="1">
                <a:solidFill>
                  <a:schemeClr val="tx1"/>
                </a:solidFill>
                <a:effectLst/>
                <a:latin typeface="+mn-lt"/>
                <a:ea typeface="+mn-ea"/>
                <a:cs typeface="+mn-cs"/>
              </a:rPr>
              <a:t>colorless</a:t>
            </a:r>
            <a:r>
              <a:rPr lang="en-AU" sz="1200" b="0" i="0" kern="1200" dirty="0">
                <a:solidFill>
                  <a:schemeClr val="tx1"/>
                </a:solidFill>
                <a:effectLst/>
                <a:latin typeface="+mn-lt"/>
                <a:ea typeface="+mn-ea"/>
                <a:cs typeface="+mn-cs"/>
              </a:rPr>
              <a:t> with brown tinge; blown, blown applied foot, </a:t>
            </a:r>
            <a:r>
              <a:rPr lang="en-AU" sz="1200" b="0" i="0" kern="1200" dirty="0" err="1">
                <a:solidFill>
                  <a:schemeClr val="tx1"/>
                </a:solidFill>
                <a:effectLst/>
                <a:latin typeface="+mn-lt"/>
                <a:ea typeface="+mn-ea"/>
                <a:cs typeface="+mn-cs"/>
              </a:rPr>
              <a:t>enameled</a:t>
            </a:r>
            <a:r>
              <a:rPr lang="en-AU" sz="1200" b="0" i="0" kern="1200" dirty="0">
                <a:solidFill>
                  <a:schemeClr val="tx1"/>
                </a:solidFill>
                <a:effectLst/>
                <a:latin typeface="+mn-lt"/>
                <a:ea typeface="+mn-ea"/>
                <a:cs typeface="+mn-cs"/>
              </a:rPr>
              <a:t> and gilded; H. 14 1/8 in. (35.9 cm), Max. Diam. 10 1/16 in. (25.6 cm)</a:t>
            </a:r>
            <a:br>
              <a:rPr lang="en-AU" dirty="0"/>
            </a:br>
            <a:r>
              <a:rPr lang="en-AU" sz="1200" b="0" i="0" kern="1200" dirty="0">
                <a:solidFill>
                  <a:schemeClr val="tx1"/>
                </a:solidFill>
                <a:effectLst/>
                <a:latin typeface="+mn-lt"/>
                <a:ea typeface="+mn-ea"/>
                <a:cs typeface="+mn-cs"/>
              </a:rPr>
              <a:t>The Metropolitan Museum of Art, New York, Gift of J. Pierpont Morgan, 1917 (17.190.991)</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WORDS AND IDEAS</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Egypt, Mamluk dynasty, patronage, </a:t>
            </a:r>
            <a:r>
              <a:rPr lang="en-US" sz="1200" b="0" i="1" kern="1200" dirty="0" err="1">
                <a:solidFill>
                  <a:schemeClr val="tx1"/>
                </a:solidFill>
                <a:effectLst/>
                <a:latin typeface="+mn-lt"/>
                <a:ea typeface="+mn-ea"/>
                <a:cs typeface="+mn-cs"/>
              </a:rPr>
              <a:t>amir</a:t>
            </a:r>
            <a:r>
              <a:rPr lang="en-US" sz="1200" b="0" i="0" kern="1200" dirty="0">
                <a:solidFill>
                  <a:schemeClr val="tx1"/>
                </a:solidFill>
                <a:effectLst/>
                <a:latin typeface="+mn-lt"/>
                <a:ea typeface="+mn-ea"/>
                <a:cs typeface="+mn-cs"/>
              </a:rPr>
              <a:t> (commander), mosque, blown glass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LINK TO THE THEME OF THIS UNIT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Mosque lamps like this one symbolize God's presence. In the </a:t>
            </a:r>
            <a:r>
              <a:rPr lang="en-US" sz="1200" b="0" i="1" kern="1200" dirty="0">
                <a:solidFill>
                  <a:schemeClr val="tx1"/>
                </a:solidFill>
                <a:effectLst/>
                <a:latin typeface="+mn-lt"/>
                <a:ea typeface="+mn-ea"/>
                <a:cs typeface="+mn-cs"/>
              </a:rPr>
              <a:t>Ayat al-Nur</a:t>
            </a:r>
            <a:r>
              <a:rPr lang="en-US" sz="1200" b="0" i="0" kern="1200" dirty="0">
                <a:solidFill>
                  <a:schemeClr val="tx1"/>
                </a:solidFill>
                <a:effectLst/>
                <a:latin typeface="+mn-lt"/>
                <a:ea typeface="+mn-ea"/>
                <a:cs typeface="+mn-cs"/>
              </a:rPr>
              <a:t> (The Light Verse), one of the most quoted passages from the Qur'an, God is compared to light:</a:t>
            </a:r>
          </a:p>
          <a:p>
            <a:r>
              <a:rPr lang="en-US" i="1" dirty="0">
                <a:effectLst/>
              </a:rPr>
              <a:t>God is the Light of the heavens and the earth;</a:t>
            </a:r>
            <a:br>
              <a:rPr lang="en-US" i="1" dirty="0">
                <a:effectLst/>
              </a:rPr>
            </a:br>
            <a:r>
              <a:rPr lang="en-US" i="1" dirty="0">
                <a:effectLst/>
              </a:rPr>
              <a:t>The likeness of His Light is as a niche</a:t>
            </a:r>
            <a:br>
              <a:rPr lang="en-US" i="1" dirty="0">
                <a:effectLst/>
              </a:rPr>
            </a:br>
            <a:r>
              <a:rPr lang="en-US" i="1" dirty="0">
                <a:effectLst/>
              </a:rPr>
              <a:t>wherein is a lamp</a:t>
            </a:r>
            <a:br>
              <a:rPr lang="en-US" i="1" dirty="0">
                <a:effectLst/>
              </a:rPr>
            </a:br>
            <a:r>
              <a:rPr lang="en-US" i="1" dirty="0">
                <a:effectLst/>
              </a:rPr>
              <a:t>(the lamp in a glass,</a:t>
            </a:r>
            <a:br>
              <a:rPr lang="en-US" i="1" dirty="0">
                <a:effectLst/>
              </a:rPr>
            </a:br>
            <a:r>
              <a:rPr lang="en-US" i="1" dirty="0">
                <a:effectLst/>
              </a:rPr>
              <a:t>the glass as it were a glittering star)</a:t>
            </a:r>
            <a:br>
              <a:rPr lang="en-US" i="1" dirty="0">
                <a:effectLst/>
              </a:rPr>
            </a:br>
            <a:r>
              <a:rPr lang="en-US" i="1" dirty="0">
                <a:effectLst/>
              </a:rPr>
              <a:t>kindled from a Blessed Tree,</a:t>
            </a:r>
            <a:br>
              <a:rPr lang="en-US" i="1" dirty="0">
                <a:effectLst/>
              </a:rPr>
            </a:br>
            <a:r>
              <a:rPr lang="en-US" i="1" dirty="0">
                <a:effectLst/>
              </a:rPr>
              <a:t>an olive that is neither of the East nor of the West</a:t>
            </a:r>
            <a:br>
              <a:rPr lang="en-US" i="1" dirty="0">
                <a:effectLst/>
              </a:rPr>
            </a:br>
            <a:r>
              <a:rPr lang="en-US" i="1" dirty="0">
                <a:effectLst/>
              </a:rPr>
              <a:t>whose oil well-nigh would shine, even if no fire touched it;</a:t>
            </a:r>
            <a:br>
              <a:rPr lang="en-US" i="1" dirty="0">
                <a:effectLst/>
              </a:rPr>
            </a:br>
            <a:r>
              <a:rPr lang="en-US" i="1" dirty="0">
                <a:effectLst/>
              </a:rPr>
              <a:t>Light upon Light</a:t>
            </a:r>
            <a:br>
              <a:rPr lang="en-US" i="1" dirty="0">
                <a:effectLst/>
              </a:rPr>
            </a:br>
            <a:r>
              <a:rPr lang="en-US" i="1" dirty="0">
                <a:effectLst/>
              </a:rPr>
              <a:t>(God guides to His Light whom He Will.)</a:t>
            </a:r>
            <a:br>
              <a:rPr lang="en-US" i="1" dirty="0">
                <a:effectLst/>
              </a:rPr>
            </a:br>
            <a:r>
              <a:rPr lang="en-US" dirty="0">
                <a:effectLst/>
              </a:rPr>
              <a:t>(</a:t>
            </a:r>
            <a:r>
              <a:rPr lang="en-US" i="1" dirty="0">
                <a:effectLst/>
              </a:rPr>
              <a:t>Sura al-Nur</a:t>
            </a:r>
            <a:r>
              <a:rPr lang="en-US" dirty="0">
                <a:effectLst/>
              </a:rPr>
              <a:t>, 24:35)</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FUNCTION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Because the first and last daily prayers are held before dawn and after sunset, lamps are necessary for illumination in mosques and other religious buildings. In earlier periods, lamps such as this were used for both secular and religious purposes, but by the fourteenth century they were made almost exclusively for mosques, </a:t>
            </a:r>
            <a:r>
              <a:rPr lang="en-US" sz="1200" b="0" i="0" u="sng" kern="1200" dirty="0">
                <a:solidFill>
                  <a:schemeClr val="tx1"/>
                </a:solidFill>
                <a:effectLst/>
                <a:latin typeface="+mn-lt"/>
                <a:ea typeface="+mn-ea"/>
                <a:cs typeface="+mn-cs"/>
                <a:hlinkClick r:id="rId4"/>
              </a:rPr>
              <a:t>mausoleums</a:t>
            </a:r>
            <a:r>
              <a:rPr lang="en-US" sz="1200" b="0" i="0" kern="1200" dirty="0">
                <a:solidFill>
                  <a:schemeClr val="tx1"/>
                </a:solidFill>
                <a:effectLst/>
                <a:latin typeface="+mn-lt"/>
                <a:ea typeface="+mn-ea"/>
                <a:cs typeface="+mn-cs"/>
              </a:rPr>
              <a:t>, and religious schools (</a:t>
            </a:r>
            <a:r>
              <a:rPr lang="en-US" sz="1200" b="0" i="1" kern="1200" dirty="0">
                <a:solidFill>
                  <a:schemeClr val="tx1"/>
                </a:solidFill>
                <a:effectLst/>
                <a:latin typeface="+mn-lt"/>
                <a:ea typeface="+mn-ea"/>
                <a:cs typeface="+mn-cs"/>
              </a:rPr>
              <a:t>madrasas</a:t>
            </a:r>
            <a:r>
              <a:rPr lang="en-US" sz="1200" b="0" i="0" kern="1200" dirty="0">
                <a:solidFill>
                  <a:schemeClr val="tx1"/>
                </a:solidFill>
                <a:effectLst/>
                <a:latin typeface="+mn-lt"/>
                <a:ea typeface="+mn-ea"/>
                <a:cs typeface="+mn-cs"/>
              </a:rPr>
              <a:t>). Often a wealthy official would donate lamps to a mosque or shrine as an expression of charity and piety.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DESCRIPTION/VISUAL ANALYSIS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mosque lamp is made of blown glass shaped into a semi-spherical body with a low foot and wide opening, and enameled and gilded. The shape, intricate </a:t>
            </a:r>
            <a:r>
              <a:rPr lang="en-US" sz="1200" b="0" i="0" u="sng" kern="1200" dirty="0">
                <a:solidFill>
                  <a:schemeClr val="tx1"/>
                </a:solidFill>
                <a:effectLst/>
                <a:latin typeface="+mn-lt"/>
                <a:ea typeface="+mn-ea"/>
                <a:cs typeface="+mn-cs"/>
                <a:hlinkClick r:id="rId5"/>
              </a:rPr>
              <a:t>enameled</a:t>
            </a:r>
            <a:r>
              <a:rPr lang="en-US" sz="1200" b="0" i="0" kern="1200" dirty="0">
                <a:solidFill>
                  <a:schemeClr val="tx1"/>
                </a:solidFill>
                <a:effectLst/>
                <a:latin typeface="+mn-lt"/>
                <a:ea typeface="+mn-ea"/>
                <a:cs typeface="+mn-cs"/>
              </a:rPr>
              <a:t> decoration, and detailed inscriptions are typical of mosque lamps produced during the Mamluk sultanate (1250–1517) in Egypt and Syria. (See </a:t>
            </a:r>
            <a:r>
              <a:rPr lang="en-US" sz="1200" b="0" i="0" u="sng" kern="1200" dirty="0">
                <a:solidFill>
                  <a:schemeClr val="tx1"/>
                </a:solidFill>
                <a:effectLst/>
                <a:latin typeface="+mn-lt"/>
                <a:ea typeface="+mn-ea"/>
                <a:cs typeface="+mn-cs"/>
                <a:hlinkClick r:id="rId6"/>
              </a:rPr>
              <a:t>image 45</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calligraphic decoration is divided into three bands: one on the flare, one on the body, and a third on the underside. The name of the patron who commissioned the lamp is inscribed in the lower portion. When lit, the flickering flame illuminated areas without enamel paint, such as the text in the mid-section. The lamp is also decorated with bands of floral ornament.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CONTEXT</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decoration on this lamp indicates the status of its patron. The cup design featured prominently near the mouth is the </a:t>
            </a:r>
            <a:r>
              <a:rPr lang="en-US" sz="1200" b="0" i="0" u="sng" kern="1200" dirty="0">
                <a:solidFill>
                  <a:schemeClr val="tx1"/>
                </a:solidFill>
                <a:effectLst/>
                <a:latin typeface="+mn-lt"/>
                <a:ea typeface="+mn-ea"/>
                <a:cs typeface="+mn-cs"/>
                <a:hlinkClick r:id="rId7"/>
              </a:rPr>
              <a:t>blazon</a:t>
            </a:r>
            <a:r>
              <a:rPr lang="en-US" sz="1200" b="0" i="0" kern="1200" dirty="0">
                <a:solidFill>
                  <a:schemeClr val="tx1"/>
                </a:solidFill>
                <a:effectLst/>
                <a:latin typeface="+mn-lt"/>
                <a:ea typeface="+mn-ea"/>
                <a:cs typeface="+mn-cs"/>
              </a:rPr>
              <a:t> (similar to a coat of arms) of the </a:t>
            </a:r>
            <a:r>
              <a:rPr lang="en-US" sz="1200" b="0" i="0" u="sng" kern="1200" dirty="0">
                <a:solidFill>
                  <a:schemeClr val="tx1"/>
                </a:solidFill>
                <a:effectLst/>
                <a:latin typeface="+mn-lt"/>
                <a:ea typeface="+mn-ea"/>
                <a:cs typeface="+mn-cs"/>
                <a:hlinkClick r:id="rId8"/>
              </a:rPr>
              <a:t>sultan's</a:t>
            </a:r>
            <a:r>
              <a:rPr lang="en-US" sz="1200" b="0" i="0" kern="1200" dirty="0">
                <a:solidFill>
                  <a:schemeClr val="tx1"/>
                </a:solidFill>
                <a:effectLst/>
                <a:latin typeface="+mn-lt"/>
                <a:ea typeface="+mn-ea"/>
                <a:cs typeface="+mn-cs"/>
              </a:rPr>
              <a:t> cupbearer (</a:t>
            </a:r>
            <a:r>
              <a:rPr lang="en-US" sz="1200" b="0" i="1" kern="1200" dirty="0" err="1">
                <a:solidFill>
                  <a:schemeClr val="tx1"/>
                </a:solidFill>
                <a:effectLst/>
                <a:latin typeface="+mn-lt"/>
                <a:ea typeface="+mn-ea"/>
                <a:cs typeface="+mn-cs"/>
              </a:rPr>
              <a:t>jashanqir</a:t>
            </a:r>
            <a:r>
              <a:rPr lang="en-US" sz="1200" b="0" i="0" kern="1200" dirty="0">
                <a:solidFill>
                  <a:schemeClr val="tx1"/>
                </a:solidFill>
                <a:effectLst/>
                <a:latin typeface="+mn-lt"/>
                <a:ea typeface="+mn-ea"/>
                <a:cs typeface="+mn-cs"/>
              </a:rPr>
              <a:t>), a position in the Mamluk court. During the Mamluk sultanate, high court officials usually had blazons that indicated their roles in the hierarchy and ceremonies of the court. The ceremonial cupbearer who commissioned this lamp is identified by an inscription as </a:t>
            </a:r>
            <a:r>
              <a:rPr lang="en-US" sz="1200" b="0" i="0" kern="1200" dirty="0" err="1">
                <a:solidFill>
                  <a:schemeClr val="tx1"/>
                </a:solidFill>
                <a:effectLst/>
                <a:latin typeface="+mn-lt"/>
                <a:ea typeface="+mn-ea"/>
                <a:cs typeface="+mn-cs"/>
              </a:rPr>
              <a:t>Saif</a:t>
            </a:r>
            <a:r>
              <a:rPr lang="en-US" sz="1200" b="0" i="0" kern="1200" dirty="0">
                <a:solidFill>
                  <a:schemeClr val="tx1"/>
                </a:solidFill>
                <a:effectLst/>
                <a:latin typeface="+mn-lt"/>
                <a:ea typeface="+mn-ea"/>
                <a:cs typeface="+mn-cs"/>
              </a:rPr>
              <a:t> al-Din </a:t>
            </a:r>
            <a:r>
              <a:rPr lang="en-US" sz="1200" b="0" i="0" kern="1200" dirty="0" err="1">
                <a:solidFill>
                  <a:schemeClr val="tx1"/>
                </a:solidFill>
                <a:effectLst/>
                <a:latin typeface="+mn-lt"/>
                <a:ea typeface="+mn-ea"/>
                <a:cs typeface="+mn-cs"/>
              </a:rPr>
              <a:t>Qawsun</a:t>
            </a:r>
            <a:r>
              <a:rPr lang="en-US" sz="1200" b="0" i="0" kern="1200" dirty="0">
                <a:solidFill>
                  <a:schemeClr val="tx1"/>
                </a:solidFill>
                <a:effectLst/>
                <a:latin typeface="+mn-lt"/>
                <a:ea typeface="+mn-ea"/>
                <a:cs typeface="+mn-cs"/>
              </a:rPr>
              <a:t>; the lamp may have been created for his mosque or mausoleum in Cairo.</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LEARN MORE</a:t>
            </a:r>
            <a:br>
              <a:rPr lang="en-US" sz="1200" b="1" i="0" kern="1200" dirty="0">
                <a:solidFill>
                  <a:schemeClr val="tx1"/>
                </a:solidFill>
                <a:effectLst/>
                <a:latin typeface="+mn-lt"/>
                <a:ea typeface="+mn-ea"/>
                <a:cs typeface="+mn-cs"/>
              </a:rPr>
            </a:br>
            <a:r>
              <a:rPr lang="en-US" sz="1200" b="0" i="0" u="sng" kern="1200" dirty="0" err="1">
                <a:solidFill>
                  <a:schemeClr val="tx1"/>
                </a:solidFill>
                <a:effectLst/>
                <a:latin typeface="+mn-lt"/>
                <a:ea typeface="+mn-ea"/>
                <a:cs typeface="+mn-cs"/>
                <a:hlinkClick r:id="rId9"/>
              </a:rPr>
              <a:t>Heilbrunn</a:t>
            </a:r>
            <a:r>
              <a:rPr lang="en-US" sz="1200" b="0" i="0" u="sng" kern="1200" dirty="0">
                <a:solidFill>
                  <a:schemeClr val="tx1"/>
                </a:solidFill>
                <a:effectLst/>
                <a:latin typeface="+mn-lt"/>
                <a:ea typeface="+mn-ea"/>
                <a:cs typeface="+mn-cs"/>
                <a:hlinkClick r:id="rId9"/>
              </a:rPr>
              <a:t> Timeline of Art History</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hlinkClick r:id="rId3"/>
              </a:rPr>
              <a:t>Collections</a:t>
            </a:r>
            <a:endParaRPr lang="en-US" sz="1200" b="0" i="0" kern="1200" dirty="0">
              <a:solidFill>
                <a:schemeClr val="tx1"/>
              </a:solidFill>
              <a:effectLst/>
              <a:latin typeface="+mn-lt"/>
              <a:ea typeface="+mn-ea"/>
              <a:cs typeface="+mn-cs"/>
            </a:endParaRPr>
          </a:p>
          <a:p>
            <a:endParaRPr lang="en-US" dirty="0"/>
          </a:p>
          <a:p>
            <a:r>
              <a:rPr lang="en-US" dirty="0"/>
              <a:t>Source: </a:t>
            </a:r>
            <a:r>
              <a:rPr lang="en-AU" dirty="0">
                <a:hlinkClick r:id="rId10"/>
              </a:rPr>
              <a:t>https://www.metmuseum.org/learn/educators/curriculum-resources/art-of-the-islamic-world/unit-one/featured-works-of-art/image-6</a:t>
            </a:r>
            <a:endParaRPr lang="en-AU" dirty="0"/>
          </a:p>
        </p:txBody>
      </p:sp>
      <p:sp>
        <p:nvSpPr>
          <p:cNvPr id="4" name="Slide Number Placeholder 3"/>
          <p:cNvSpPr>
            <a:spLocks noGrp="1"/>
          </p:cNvSpPr>
          <p:nvPr>
            <p:ph type="sldNum" sz="quarter" idx="5"/>
          </p:nvPr>
        </p:nvSpPr>
        <p:spPr/>
        <p:txBody>
          <a:bodyPr/>
          <a:lstStyle/>
          <a:p>
            <a:fld id="{08FD7402-2601-419F-989D-2789A0B296E9}" type="slidenum">
              <a:rPr lang="en-AU" smtClean="0"/>
              <a:t>8</a:t>
            </a:fld>
            <a:endParaRPr lang="en-AU"/>
          </a:p>
        </p:txBody>
      </p:sp>
    </p:spTree>
    <p:extLst>
      <p:ext uri="{BB962C8B-B14F-4D97-AF65-F5344CB8AC3E}">
        <p14:creationId xmlns:p14="http://schemas.microsoft.com/office/powerpoint/2010/main" val="399956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
              </a:rPr>
              <a:t>Portrait of Prince Muhammad </a:t>
            </a:r>
            <a:r>
              <a:rPr lang="en-US" sz="1200" b="0" i="0" u="none" strike="noStrike" kern="1200" dirty="0" err="1">
                <a:solidFill>
                  <a:schemeClr val="tx1"/>
                </a:solidFill>
                <a:effectLst/>
                <a:latin typeface="+mn-lt"/>
                <a:ea typeface="+mn-ea"/>
                <a:cs typeface="+mn-cs"/>
                <a:hlinkClick r:id="rId3"/>
              </a:rPr>
              <a:t>Buland</a:t>
            </a:r>
            <a:r>
              <a:rPr lang="en-US" sz="1200" b="0" i="0" u="none" strike="noStrike" kern="1200" dirty="0">
                <a:solidFill>
                  <a:schemeClr val="tx1"/>
                </a:solidFill>
                <a:effectLst/>
                <a:latin typeface="+mn-lt"/>
                <a:ea typeface="+mn-ea"/>
                <a:cs typeface="+mn-cs"/>
                <a:hlinkClick r:id="rId3"/>
              </a:rPr>
              <a:t> Akhtar, known as </a:t>
            </a:r>
            <a:r>
              <a:rPr lang="en-US" sz="1200" b="0" i="0" u="none" strike="noStrike" kern="1200" dirty="0" err="1">
                <a:solidFill>
                  <a:schemeClr val="tx1"/>
                </a:solidFill>
                <a:effectLst/>
                <a:latin typeface="+mn-lt"/>
                <a:ea typeface="+mn-ea"/>
                <a:cs typeface="+mn-cs"/>
                <a:hlinkClick r:id="rId3"/>
              </a:rPr>
              <a:t>Achhe</a:t>
            </a:r>
            <a:r>
              <a:rPr lang="en-US" sz="1200" b="0" i="0" u="none" strike="noStrike" kern="1200" dirty="0">
                <a:solidFill>
                  <a:schemeClr val="tx1"/>
                </a:solidFill>
                <a:effectLst/>
                <a:latin typeface="+mn-lt"/>
                <a:ea typeface="+mn-ea"/>
                <a:cs typeface="+mn-cs"/>
                <a:hlinkClick r:id="rId3"/>
              </a:rPr>
              <a:t> Sahib, at Prayer: Folio from an album</a:t>
            </a:r>
            <a:r>
              <a:rPr lang="en-US" sz="1200" b="0" i="0" kern="1200" dirty="0">
                <a:solidFill>
                  <a:schemeClr val="tx1"/>
                </a:solidFill>
                <a:effectLst/>
                <a:latin typeface="+mn-lt"/>
                <a:ea typeface="+mn-ea"/>
                <a:cs typeface="+mn-cs"/>
              </a:rPr>
              <a:t>, 17th century; painter: </a:t>
            </a:r>
            <a:r>
              <a:rPr lang="en-US" sz="1200" b="0" i="0" kern="1200" dirty="0" err="1">
                <a:solidFill>
                  <a:schemeClr val="tx1"/>
                </a:solidFill>
                <a:effectLst/>
                <a:latin typeface="+mn-lt"/>
                <a:ea typeface="+mn-ea"/>
                <a:cs typeface="+mn-cs"/>
              </a:rPr>
              <a:t>Hujraj</a:t>
            </a:r>
            <a:r>
              <a:rPr lang="en-US" sz="1200" b="0" i="0" kern="1200" dirty="0">
                <a:solidFill>
                  <a:schemeClr val="tx1"/>
                </a:solidFill>
                <a:effectLst/>
                <a:latin typeface="+mn-lt"/>
                <a:ea typeface="+mn-ea"/>
                <a:cs typeface="+mn-cs"/>
              </a:rPr>
              <a:t>; India; ink and opaque watercolor on paper; 13 1/16 x 9 in. (33.2 x 22.9 cm); The Metropolitan Museum of Art, New York, Rogers Fund, 1925 (25.138.2)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illustration shows a Mughal prince praying on a mat that features an arch recalling the shape of a prayer niche (</a:t>
            </a:r>
            <a:r>
              <a:rPr lang="en-US" sz="1200" b="0" i="1" kern="1200" dirty="0">
                <a:solidFill>
                  <a:schemeClr val="tx1"/>
                </a:solidFill>
                <a:effectLst/>
                <a:latin typeface="+mn-lt"/>
                <a:ea typeface="+mn-ea"/>
                <a:cs typeface="+mn-cs"/>
              </a:rPr>
              <a:t>mihrab</a:t>
            </a:r>
            <a:r>
              <a:rPr lang="en-US" sz="1200" b="0" i="0" kern="1200" dirty="0">
                <a:solidFill>
                  <a:schemeClr val="tx1"/>
                </a:solidFill>
                <a:effectLst/>
                <a:latin typeface="+mn-lt"/>
                <a:ea typeface="+mn-ea"/>
                <a:cs typeface="+mn-cs"/>
              </a:rPr>
              <a:t>), symbolic of the gateway to Paradise. The prince is barefoot as a gesture of humility before God. The simplicity of his surroundings is an indication of piety; the emphasis here is on the prince's spiritual nature rather than the opulence of his costume or surroundings (which is the case in many royal Mughal portraits; see </a:t>
            </a:r>
            <a:r>
              <a:rPr lang="en-US" sz="1200" b="0" i="0" u="sng" kern="1200" dirty="0">
                <a:solidFill>
                  <a:schemeClr val="tx1"/>
                </a:solidFill>
                <a:effectLst/>
                <a:latin typeface="+mn-lt"/>
                <a:ea typeface="+mn-ea"/>
                <a:cs typeface="+mn-cs"/>
                <a:hlinkClick r:id="rId4"/>
              </a:rPr>
              <a:t>The Mughal Court and the Art of Observation</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a:t>
            </a:r>
            <a:r>
              <a:rPr lang="en-AU" dirty="0">
                <a:hlinkClick r:id="rId5"/>
              </a:rPr>
              <a:t>https://www.metmuseum.org/learn/educators/curriculum-resources/art-of-the-islamic-world/unit-one/the-five-pillars-of-islam</a:t>
            </a:r>
            <a:endParaRPr lang="en-AU" dirty="0"/>
          </a:p>
        </p:txBody>
      </p:sp>
      <p:sp>
        <p:nvSpPr>
          <p:cNvPr id="4" name="Slide Number Placeholder 3"/>
          <p:cNvSpPr>
            <a:spLocks noGrp="1"/>
          </p:cNvSpPr>
          <p:nvPr>
            <p:ph type="sldNum" sz="quarter" idx="5"/>
          </p:nvPr>
        </p:nvSpPr>
        <p:spPr/>
        <p:txBody>
          <a:bodyPr/>
          <a:lstStyle/>
          <a:p>
            <a:fld id="{08FD7402-2601-419F-989D-2789A0B296E9}" type="slidenum">
              <a:rPr lang="en-AU" smtClean="0"/>
              <a:t>9</a:t>
            </a:fld>
            <a:endParaRPr lang="en-AU"/>
          </a:p>
        </p:txBody>
      </p:sp>
    </p:spTree>
    <p:extLst>
      <p:ext uri="{BB962C8B-B14F-4D97-AF65-F5344CB8AC3E}">
        <p14:creationId xmlns:p14="http://schemas.microsoft.com/office/powerpoint/2010/main" val="361945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 2. </a:t>
            </a:r>
            <a:r>
              <a:rPr lang="en-US" sz="1200" b="0" i="0" u="sng" kern="1200" dirty="0">
                <a:solidFill>
                  <a:schemeClr val="tx1"/>
                </a:solidFill>
                <a:effectLst/>
                <a:latin typeface="+mn-lt"/>
                <a:ea typeface="+mn-ea"/>
                <a:cs typeface="+mn-cs"/>
                <a:hlinkClick r:id="rId3"/>
              </a:rPr>
              <a:t>Folio from the </a:t>
            </a:r>
            <a:r>
              <a:rPr lang="en-US" sz="1200" b="0" i="0" u="sng" kern="1200" dirty="0" err="1">
                <a:solidFill>
                  <a:schemeClr val="tx1"/>
                </a:solidFill>
                <a:effectLst/>
                <a:latin typeface="+mn-lt"/>
                <a:ea typeface="+mn-ea"/>
                <a:cs typeface="+mn-cs"/>
                <a:hlinkClick r:id="rId3"/>
              </a:rPr>
              <a:t>Futuh</a:t>
            </a:r>
            <a:r>
              <a:rPr lang="en-US" sz="1200" b="0" i="0" u="sng" kern="1200" dirty="0">
                <a:solidFill>
                  <a:schemeClr val="tx1"/>
                </a:solidFill>
                <a:effectLst/>
                <a:latin typeface="+mn-lt"/>
                <a:ea typeface="+mn-ea"/>
                <a:cs typeface="+mn-cs"/>
                <a:hlinkClick r:id="rId3"/>
              </a:rPr>
              <a:t> al-</a:t>
            </a:r>
            <a:r>
              <a:rPr lang="en-US" sz="1200" b="0" i="0" u="sng" kern="1200" dirty="0" err="1">
                <a:solidFill>
                  <a:schemeClr val="tx1"/>
                </a:solidFill>
                <a:effectLst/>
                <a:latin typeface="+mn-lt"/>
                <a:ea typeface="+mn-ea"/>
                <a:cs typeface="+mn-cs"/>
                <a:hlinkClick r:id="rId3"/>
              </a:rPr>
              <a:t>Haramain</a:t>
            </a:r>
            <a:r>
              <a:rPr lang="en-US" sz="1200" b="0" i="0" u="sng" kern="1200" dirty="0">
                <a:solidFill>
                  <a:schemeClr val="tx1"/>
                </a:solidFill>
                <a:effectLst/>
                <a:latin typeface="+mn-lt"/>
                <a:ea typeface="+mn-ea"/>
                <a:cs typeface="+mn-cs"/>
                <a:hlinkClick r:id="rId3"/>
              </a:rPr>
              <a:t> (Description of the Holy Cities)</a:t>
            </a:r>
            <a:r>
              <a:rPr lang="en-US" sz="1200" b="0" i="0" kern="1200" dirty="0">
                <a:solidFill>
                  <a:schemeClr val="tx1"/>
                </a:solidFill>
                <a:effectLst/>
                <a:latin typeface="+mn-lt"/>
                <a:ea typeface="+mn-ea"/>
                <a:cs typeface="+mn-cs"/>
              </a:rPr>
              <a:t>, mid-16th century; by </a:t>
            </a:r>
            <a:r>
              <a:rPr lang="en-US" sz="1200" b="0" i="0" kern="1200" dirty="0" err="1">
                <a:solidFill>
                  <a:schemeClr val="tx1"/>
                </a:solidFill>
                <a:effectLst/>
                <a:latin typeface="+mn-lt"/>
                <a:ea typeface="+mn-ea"/>
                <a:cs typeface="+mn-cs"/>
              </a:rPr>
              <a:t>Muhi</a:t>
            </a:r>
            <a:r>
              <a:rPr lang="en-US" sz="1200" b="0" i="0" kern="1200" dirty="0">
                <a:solidFill>
                  <a:schemeClr val="tx1"/>
                </a:solidFill>
                <a:effectLst/>
                <a:latin typeface="+mn-lt"/>
                <a:ea typeface="+mn-ea"/>
                <a:cs typeface="+mn-cs"/>
              </a:rPr>
              <a:t> al-Din </a:t>
            </a:r>
            <a:r>
              <a:rPr lang="en-US" sz="1200" b="0" i="0" kern="1200" dirty="0" err="1">
                <a:solidFill>
                  <a:schemeClr val="tx1"/>
                </a:solidFill>
                <a:effectLst/>
                <a:latin typeface="+mn-lt"/>
                <a:ea typeface="+mn-ea"/>
                <a:cs typeface="+mn-cs"/>
              </a:rPr>
              <a:t>Lari</a:t>
            </a:r>
            <a:r>
              <a:rPr lang="en-US" sz="1200" b="0" i="0" kern="1200" dirty="0">
                <a:solidFill>
                  <a:schemeClr val="tx1"/>
                </a:solidFill>
                <a:effectLst/>
                <a:latin typeface="+mn-lt"/>
                <a:ea typeface="+mn-ea"/>
                <a:cs typeface="+mn-cs"/>
              </a:rPr>
              <a:t>; Turkey; ink, opaque watercolor, and gold on paper; 8 3/8 x 5 3/4 in. (21.3 x 13.3 cm); The Metropolitan Museum of Art, New York, Rogers Fund, 1932 (32.131)</a:t>
            </a:r>
            <a:br>
              <a:rPr lang="en-US" dirty="0"/>
            </a:br>
            <a:br>
              <a:rPr lang="en-US" dirty="0"/>
            </a:br>
            <a:r>
              <a:rPr lang="en-US" sz="1200" b="0" i="0" kern="1200" dirty="0">
                <a:solidFill>
                  <a:schemeClr val="tx1"/>
                </a:solidFill>
                <a:effectLst/>
                <a:latin typeface="+mn-lt"/>
                <a:ea typeface="+mn-ea"/>
                <a:cs typeface="+mn-cs"/>
              </a:rPr>
              <a:t>This book illustration provides a schematic view of the innermost enclosure of the Haram Mosque in Mecca. It includes six minarets, the names of the gates, and even shows mosque lamps hanging in the arcades around the Ka'ba at the center of the composition. The book is a pilgrimage manual, which describes the holy cities of Mecca and Medina and the rituals that pilgrims are required to perform at each location. The most important of these rituals include walking around the Ka'ba seven times, running between the hills of </a:t>
            </a:r>
            <a:r>
              <a:rPr lang="en-US" sz="1200" b="0" i="0" kern="1200" dirty="0" err="1">
                <a:solidFill>
                  <a:schemeClr val="tx1"/>
                </a:solidFill>
                <a:effectLst/>
                <a:latin typeface="+mn-lt"/>
                <a:ea typeface="+mn-ea"/>
                <a:cs typeface="+mn-cs"/>
              </a:rPr>
              <a:t>Safa</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Marwa</a:t>
            </a:r>
            <a:r>
              <a:rPr lang="en-US" sz="1200" b="0" i="0" kern="1200" dirty="0">
                <a:solidFill>
                  <a:schemeClr val="tx1"/>
                </a:solidFill>
                <a:effectLst/>
                <a:latin typeface="+mn-lt"/>
                <a:ea typeface="+mn-ea"/>
                <a:cs typeface="+mn-cs"/>
              </a:rPr>
              <a:t> to commemorate the story of Ishmael (</a:t>
            </a:r>
            <a:r>
              <a:rPr lang="en-US" sz="1200" b="0" i="0" kern="1200" dirty="0" err="1">
                <a:solidFill>
                  <a:schemeClr val="tx1"/>
                </a:solidFill>
                <a:effectLst/>
                <a:latin typeface="+mn-lt"/>
                <a:ea typeface="+mn-ea"/>
                <a:cs typeface="+mn-cs"/>
              </a:rPr>
              <a:t>Isma'il</a:t>
            </a:r>
            <a:r>
              <a:rPr lang="en-US" sz="1200" b="0" i="0" kern="1200" dirty="0">
                <a:solidFill>
                  <a:schemeClr val="tx1"/>
                </a:solidFill>
                <a:effectLst/>
                <a:latin typeface="+mn-lt"/>
                <a:ea typeface="+mn-ea"/>
                <a:cs typeface="+mn-cs"/>
              </a:rPr>
              <a:t> in Arabic) and his mother, and symbolically stoning the devil in the area of Mina.</a:t>
            </a:r>
            <a:endParaRPr lang="en-AU" dirty="0"/>
          </a:p>
        </p:txBody>
      </p:sp>
      <p:sp>
        <p:nvSpPr>
          <p:cNvPr id="4" name="Slide Number Placeholder 3"/>
          <p:cNvSpPr>
            <a:spLocks noGrp="1"/>
          </p:cNvSpPr>
          <p:nvPr>
            <p:ph type="sldNum" sz="quarter" idx="5"/>
          </p:nvPr>
        </p:nvSpPr>
        <p:spPr/>
        <p:txBody>
          <a:bodyPr/>
          <a:lstStyle/>
          <a:p>
            <a:fld id="{08FD7402-2601-419F-989D-2789A0B296E9}" type="slidenum">
              <a:rPr lang="en-AU" smtClean="0"/>
              <a:t>10</a:t>
            </a:fld>
            <a:endParaRPr lang="en-AU"/>
          </a:p>
        </p:txBody>
      </p:sp>
    </p:spTree>
    <p:extLst>
      <p:ext uri="{BB962C8B-B14F-4D97-AF65-F5344CB8AC3E}">
        <p14:creationId xmlns:p14="http://schemas.microsoft.com/office/powerpoint/2010/main" val="119923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8"/>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Understanding Islam</a:t>
            </a:r>
          </a:p>
        </p:txBody>
      </p:sp>
      <p:sp>
        <p:nvSpPr>
          <p:cNvPr id="8" name="TextBox 7">
            <a:extLst>
              <a:ext uri="{FF2B5EF4-FFF2-40B4-BE49-F238E27FC236}">
                <a16:creationId xmlns:a16="http://schemas.microsoft.com/office/drawing/2014/main" id="{B5FDC317-D686-0542-A15E-3D6D4B2156C4}"/>
              </a:ext>
            </a:extLst>
          </p:cNvPr>
          <p:cNvSpPr txBox="1"/>
          <p:nvPr/>
        </p:nvSpPr>
        <p:spPr>
          <a:xfrm>
            <a:off x="6354146" y="3788229"/>
            <a:ext cx="4021493" cy="523220"/>
          </a:xfrm>
          <a:prstGeom prst="rect">
            <a:avLst/>
          </a:prstGeom>
          <a:noFill/>
          <a:effectLst/>
        </p:spPr>
        <p:txBody>
          <a:bodyPr wrap="square" rtlCol="0">
            <a:spAutoFit/>
          </a:bodyPr>
          <a:lstStyle/>
          <a:p>
            <a:r>
              <a:rPr lang="en-AU" sz="2800" b="1" dirty="0"/>
              <a:t>Subtitle here</a:t>
            </a:r>
            <a:endParaRPr lang="en-AU" sz="28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959D41-D034-4D42-81F0-E267BFDB34F4}"/>
              </a:ext>
            </a:extLst>
          </p:cNvPr>
          <p:cNvSpPr>
            <a:spLocks noGrp="1"/>
          </p:cNvSpPr>
          <p:nvPr>
            <p:ph type="body" sz="quarter" idx="10"/>
          </p:nvPr>
        </p:nvSpPr>
        <p:spPr>
          <a:xfrm>
            <a:off x="7216049" y="1960579"/>
            <a:ext cx="3252428" cy="1490454"/>
          </a:xfrm>
        </p:spPr>
        <p:txBody>
          <a:bodyPr/>
          <a:lstStyle/>
          <a:p>
            <a:r>
              <a:rPr lang="en-US" dirty="0"/>
              <a:t> Folio from the </a:t>
            </a:r>
            <a:r>
              <a:rPr lang="en-US" dirty="0" err="1"/>
              <a:t>Futuh</a:t>
            </a:r>
            <a:r>
              <a:rPr lang="en-US" dirty="0"/>
              <a:t> al-</a:t>
            </a:r>
            <a:r>
              <a:rPr lang="en-US" dirty="0" err="1"/>
              <a:t>Haramain</a:t>
            </a:r>
            <a:r>
              <a:rPr lang="en-US" dirty="0"/>
              <a:t> (Description of the Holy Cities), mid-16th century; by </a:t>
            </a:r>
            <a:r>
              <a:rPr lang="en-US" dirty="0" err="1"/>
              <a:t>Muhi</a:t>
            </a:r>
            <a:r>
              <a:rPr lang="en-US" dirty="0"/>
              <a:t> al-Din </a:t>
            </a:r>
            <a:r>
              <a:rPr lang="en-US" dirty="0" err="1"/>
              <a:t>Lari</a:t>
            </a:r>
            <a:r>
              <a:rPr lang="en-US" dirty="0"/>
              <a:t>.</a:t>
            </a:r>
            <a:endParaRPr lang="en-AU" dirty="0"/>
          </a:p>
        </p:txBody>
      </p:sp>
      <p:pic>
        <p:nvPicPr>
          <p:cNvPr id="8194" name="Picture 2" descr="Frontspiece">
            <a:extLst>
              <a:ext uri="{FF2B5EF4-FFF2-40B4-BE49-F238E27FC236}">
                <a16:creationId xmlns:a16="http://schemas.microsoft.com/office/drawing/2014/main" id="{99487380-4A7A-42D5-BE0A-3BF4EB036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1" y="-88135"/>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0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5F8635-5947-455C-BF4D-AACE6123D4F6}"/>
              </a:ext>
            </a:extLst>
          </p:cNvPr>
          <p:cNvSpPr>
            <a:spLocks noGrp="1"/>
          </p:cNvSpPr>
          <p:nvPr>
            <p:ph type="title"/>
          </p:nvPr>
        </p:nvSpPr>
        <p:spPr/>
        <p:txBody>
          <a:bodyPr/>
          <a:lstStyle/>
          <a:p>
            <a:r>
              <a:rPr lang="en-AU" dirty="0"/>
              <a:t>Islam and Religious Art</a:t>
            </a:r>
          </a:p>
        </p:txBody>
      </p:sp>
      <p:sp>
        <p:nvSpPr>
          <p:cNvPr id="5" name="Text Placeholder 4">
            <a:extLst>
              <a:ext uri="{FF2B5EF4-FFF2-40B4-BE49-F238E27FC236}">
                <a16:creationId xmlns:a16="http://schemas.microsoft.com/office/drawing/2014/main" id="{B3F3361D-D841-4640-982A-73A3D75657A4}"/>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266250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58803A7-3BB5-4B23-86D6-A8942D24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27" y="-405089"/>
            <a:ext cx="6843810" cy="76681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AB9D89-34CF-46B0-B65B-E428824269F8}"/>
              </a:ext>
            </a:extLst>
          </p:cNvPr>
          <p:cNvSpPr txBox="1"/>
          <p:nvPr/>
        </p:nvSpPr>
        <p:spPr>
          <a:xfrm>
            <a:off x="8372819" y="1266940"/>
            <a:ext cx="3437263" cy="1754326"/>
          </a:xfrm>
          <a:prstGeom prst="rect">
            <a:avLst/>
          </a:prstGeom>
          <a:noFill/>
        </p:spPr>
        <p:txBody>
          <a:bodyPr wrap="square" rtlCol="0">
            <a:spAutoFit/>
          </a:bodyPr>
          <a:lstStyle/>
          <a:p>
            <a:r>
              <a:rPr lang="en-US" b="1" dirty="0"/>
              <a:t>Muhammad's Call to Prophecy and the First Revelation: Folio from a manuscript of the </a:t>
            </a:r>
            <a:r>
              <a:rPr lang="en-US" b="1" i="1" dirty="0" err="1"/>
              <a:t>Majma</a:t>
            </a:r>
            <a:r>
              <a:rPr lang="en-US" b="1" i="1" dirty="0"/>
              <a:t>' al-</a:t>
            </a:r>
            <a:r>
              <a:rPr lang="en-US" b="1" i="1" dirty="0" err="1"/>
              <a:t>Tawarikh</a:t>
            </a:r>
            <a:r>
              <a:rPr lang="en-US" b="1" dirty="0"/>
              <a:t> (Compendium of Histories)</a:t>
            </a:r>
            <a:br>
              <a:rPr lang="en-US" dirty="0"/>
            </a:br>
            <a:r>
              <a:rPr lang="en-US" dirty="0"/>
              <a:t>About 1425</a:t>
            </a:r>
            <a:endParaRPr lang="en-AU" dirty="0"/>
          </a:p>
        </p:txBody>
      </p:sp>
    </p:spTree>
    <p:extLst>
      <p:ext uri="{BB962C8B-B14F-4D97-AF65-F5344CB8AC3E}">
        <p14:creationId xmlns:p14="http://schemas.microsoft.com/office/powerpoint/2010/main" val="201323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1A64EBE-1491-4334-B87C-090E790A7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98" y="0"/>
            <a:ext cx="452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13D8E4-7CE4-4300-B461-1EC77ED94F0A}"/>
              </a:ext>
            </a:extLst>
          </p:cNvPr>
          <p:cNvSpPr txBox="1"/>
          <p:nvPr/>
        </p:nvSpPr>
        <p:spPr>
          <a:xfrm>
            <a:off x="6907576" y="1028343"/>
            <a:ext cx="3690651" cy="1477328"/>
          </a:xfrm>
          <a:prstGeom prst="rect">
            <a:avLst/>
          </a:prstGeom>
          <a:noFill/>
        </p:spPr>
        <p:txBody>
          <a:bodyPr wrap="square" rtlCol="0">
            <a:spAutoFit/>
          </a:bodyPr>
          <a:lstStyle/>
          <a:p>
            <a:r>
              <a:rPr lang="en-US" dirty="0"/>
              <a:t>The Night Journey of The Prophet Muhammad (</a:t>
            </a:r>
            <a:r>
              <a:rPr lang="en-US" i="1" dirty="0" err="1"/>
              <a:t>Mi'raj</a:t>
            </a:r>
            <a:r>
              <a:rPr lang="en-US" dirty="0"/>
              <a:t>): Folio from the </a:t>
            </a:r>
            <a:r>
              <a:rPr lang="en-US" i="1" dirty="0"/>
              <a:t>Bustan</a:t>
            </a:r>
            <a:r>
              <a:rPr lang="en-US" dirty="0"/>
              <a:t> (Orchard) of </a:t>
            </a:r>
            <a:r>
              <a:rPr lang="en-US" dirty="0" err="1"/>
              <a:t>Sa'di</a:t>
            </a:r>
            <a:br>
              <a:rPr lang="en-US" dirty="0"/>
            </a:br>
            <a:r>
              <a:rPr lang="en-US" dirty="0"/>
              <a:t>About 1525–35</a:t>
            </a:r>
            <a:br>
              <a:rPr lang="en-US" dirty="0"/>
            </a:br>
            <a:endParaRPr lang="en-AU" dirty="0"/>
          </a:p>
        </p:txBody>
      </p:sp>
    </p:spTree>
    <p:extLst>
      <p:ext uri="{BB962C8B-B14F-4D97-AF65-F5344CB8AC3E}">
        <p14:creationId xmlns:p14="http://schemas.microsoft.com/office/powerpoint/2010/main" val="189852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424585A-B161-4B9F-A93D-A9D4BD92C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3" y="0"/>
            <a:ext cx="7175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44674F-34C6-4C17-8321-AA9C3102F08A}"/>
              </a:ext>
            </a:extLst>
          </p:cNvPr>
          <p:cNvSpPr txBox="1"/>
          <p:nvPr/>
        </p:nvSpPr>
        <p:spPr>
          <a:xfrm>
            <a:off x="8846545" y="2049137"/>
            <a:ext cx="2996588" cy="1200329"/>
          </a:xfrm>
          <a:prstGeom prst="rect">
            <a:avLst/>
          </a:prstGeom>
          <a:noFill/>
        </p:spPr>
        <p:txBody>
          <a:bodyPr wrap="square" rtlCol="0">
            <a:spAutoFit/>
          </a:bodyPr>
          <a:lstStyle/>
          <a:p>
            <a:r>
              <a:rPr lang="en-US" dirty="0"/>
              <a:t>Folio from a Qur'an manuscript</a:t>
            </a:r>
            <a:br>
              <a:rPr lang="en-US" dirty="0"/>
            </a:br>
            <a:r>
              <a:rPr lang="en-US" dirty="0"/>
              <a:t>Late 13th–early 14th century</a:t>
            </a:r>
            <a:br>
              <a:rPr lang="en-US" dirty="0"/>
            </a:br>
            <a:endParaRPr lang="en-AU" dirty="0"/>
          </a:p>
        </p:txBody>
      </p:sp>
    </p:spTree>
    <p:extLst>
      <p:ext uri="{BB962C8B-B14F-4D97-AF65-F5344CB8AC3E}">
        <p14:creationId xmlns:p14="http://schemas.microsoft.com/office/powerpoint/2010/main" val="44421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D1A4998-F86F-448C-8D4C-BCAC393A2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360" y="0"/>
            <a:ext cx="4629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7ED69D-FC6E-497C-BBC2-35C479FE5B82}"/>
              </a:ext>
            </a:extLst>
          </p:cNvPr>
          <p:cNvSpPr txBox="1"/>
          <p:nvPr/>
        </p:nvSpPr>
        <p:spPr>
          <a:xfrm>
            <a:off x="6411817" y="1476260"/>
            <a:ext cx="4924540" cy="923330"/>
          </a:xfrm>
          <a:prstGeom prst="rect">
            <a:avLst/>
          </a:prstGeom>
          <a:noFill/>
        </p:spPr>
        <p:txBody>
          <a:bodyPr wrap="square" rtlCol="0">
            <a:spAutoFit/>
          </a:bodyPr>
          <a:lstStyle/>
          <a:p>
            <a:r>
              <a:rPr lang="en-US" i="1" dirty="0"/>
              <a:t>Mihrab</a:t>
            </a:r>
            <a:br>
              <a:rPr lang="en-US" dirty="0"/>
            </a:br>
            <a:r>
              <a:rPr lang="en-US" dirty="0"/>
              <a:t>From a religious school dated A.H. 755 / A.D. 1354–55</a:t>
            </a:r>
            <a:endParaRPr lang="en-AU" dirty="0"/>
          </a:p>
        </p:txBody>
      </p:sp>
    </p:spTree>
    <p:extLst>
      <p:ext uri="{BB962C8B-B14F-4D97-AF65-F5344CB8AC3E}">
        <p14:creationId xmlns:p14="http://schemas.microsoft.com/office/powerpoint/2010/main" val="395082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CA1CDFE-198B-4B3A-BCE6-95F73B8CD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76" y="0"/>
            <a:ext cx="5137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2E0938-CF5C-4FBD-820D-A02E664DCADC}"/>
              </a:ext>
            </a:extLst>
          </p:cNvPr>
          <p:cNvSpPr txBox="1"/>
          <p:nvPr/>
        </p:nvSpPr>
        <p:spPr>
          <a:xfrm>
            <a:off x="6907576" y="1718631"/>
            <a:ext cx="4087258" cy="646331"/>
          </a:xfrm>
          <a:prstGeom prst="rect">
            <a:avLst/>
          </a:prstGeom>
          <a:noFill/>
        </p:spPr>
        <p:txBody>
          <a:bodyPr wrap="square" rtlCol="0">
            <a:spAutoFit/>
          </a:bodyPr>
          <a:lstStyle/>
          <a:p>
            <a:r>
              <a:rPr lang="en-US" dirty="0"/>
              <a:t>Qur'an stand (</a:t>
            </a:r>
            <a:r>
              <a:rPr lang="en-US" i="1" dirty="0" err="1"/>
              <a:t>rahla</a:t>
            </a:r>
            <a:r>
              <a:rPr lang="en-US" dirty="0"/>
              <a:t>)</a:t>
            </a:r>
            <a:br>
              <a:rPr lang="en-US" dirty="0"/>
            </a:br>
            <a:r>
              <a:rPr lang="en-US" dirty="0"/>
              <a:t>Dated A.H. 761 / A.D. 1360</a:t>
            </a:r>
            <a:endParaRPr lang="en-AU" dirty="0"/>
          </a:p>
        </p:txBody>
      </p:sp>
    </p:spTree>
    <p:extLst>
      <p:ext uri="{BB962C8B-B14F-4D97-AF65-F5344CB8AC3E}">
        <p14:creationId xmlns:p14="http://schemas.microsoft.com/office/powerpoint/2010/main" val="56516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663496D-9525-4BB0-A026-C4E29AE20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75" y="0"/>
            <a:ext cx="5137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D2B240-2CB0-4667-BB20-9EE21922EFD5}"/>
              </a:ext>
            </a:extLst>
          </p:cNvPr>
          <p:cNvSpPr txBox="1"/>
          <p:nvPr/>
        </p:nvSpPr>
        <p:spPr>
          <a:xfrm>
            <a:off x="6830458" y="1905918"/>
            <a:ext cx="4544267" cy="646331"/>
          </a:xfrm>
          <a:prstGeom prst="rect">
            <a:avLst/>
          </a:prstGeom>
          <a:noFill/>
        </p:spPr>
        <p:txBody>
          <a:bodyPr wrap="square" rtlCol="0">
            <a:spAutoFit/>
          </a:bodyPr>
          <a:lstStyle/>
          <a:p>
            <a:r>
              <a:rPr lang="en-AU" dirty="0"/>
              <a:t>Mosque lamp</a:t>
            </a:r>
            <a:br>
              <a:rPr lang="en-AU" dirty="0"/>
            </a:br>
            <a:r>
              <a:rPr lang="en-AU" dirty="0"/>
              <a:t>About 1329–35</a:t>
            </a:r>
          </a:p>
        </p:txBody>
      </p:sp>
    </p:spTree>
    <p:extLst>
      <p:ext uri="{BB962C8B-B14F-4D97-AF65-F5344CB8AC3E}">
        <p14:creationId xmlns:p14="http://schemas.microsoft.com/office/powerpoint/2010/main" val="351631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67486C-42E8-4D31-91BE-BD519D37A234}"/>
              </a:ext>
            </a:extLst>
          </p:cNvPr>
          <p:cNvSpPr>
            <a:spLocks noGrp="1"/>
          </p:cNvSpPr>
          <p:nvPr>
            <p:ph type="body" sz="quarter" idx="10"/>
          </p:nvPr>
        </p:nvSpPr>
        <p:spPr/>
        <p:txBody>
          <a:bodyPr/>
          <a:lstStyle/>
          <a:p>
            <a:endParaRPr lang="en-AU"/>
          </a:p>
        </p:txBody>
      </p:sp>
      <p:pic>
        <p:nvPicPr>
          <p:cNvPr id="7170" name="Picture 2" descr="Portrait of Prince Muhammad Buland Akhtar, known as Achhe Sahib, at Prayer: Folio from an album">
            <a:extLst>
              <a:ext uri="{FF2B5EF4-FFF2-40B4-BE49-F238E27FC236}">
                <a16:creationId xmlns:a16="http://schemas.microsoft.com/office/drawing/2014/main" id="{68ADB528-C3C1-4E10-AFBF-A477172A5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04" y="209550"/>
            <a:ext cx="4714875" cy="6438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DEB33A-847A-41F3-9440-15CFB16B3B92}"/>
              </a:ext>
            </a:extLst>
          </p:cNvPr>
          <p:cNvSpPr txBox="1"/>
          <p:nvPr/>
        </p:nvSpPr>
        <p:spPr>
          <a:xfrm>
            <a:off x="6698255" y="1773716"/>
            <a:ext cx="4472849" cy="923330"/>
          </a:xfrm>
          <a:prstGeom prst="rect">
            <a:avLst/>
          </a:prstGeom>
          <a:noFill/>
        </p:spPr>
        <p:txBody>
          <a:bodyPr wrap="square" rtlCol="0">
            <a:spAutoFit/>
          </a:bodyPr>
          <a:lstStyle/>
          <a:p>
            <a:r>
              <a:rPr lang="en-US" dirty="0"/>
              <a:t>Portrait of Prince Muhammad </a:t>
            </a:r>
            <a:r>
              <a:rPr lang="en-US" dirty="0" err="1"/>
              <a:t>Buland</a:t>
            </a:r>
            <a:r>
              <a:rPr lang="en-US" dirty="0"/>
              <a:t> Akhtar, known as </a:t>
            </a:r>
            <a:r>
              <a:rPr lang="en-US" dirty="0" err="1"/>
              <a:t>Achhe</a:t>
            </a:r>
            <a:r>
              <a:rPr lang="en-US" dirty="0"/>
              <a:t> Sahib, at Prayer: Folio from an album, 17th century.</a:t>
            </a:r>
            <a:endParaRPr lang="en-AU" dirty="0"/>
          </a:p>
        </p:txBody>
      </p:sp>
    </p:spTree>
    <p:extLst>
      <p:ext uri="{BB962C8B-B14F-4D97-AF65-F5344CB8AC3E}">
        <p14:creationId xmlns:p14="http://schemas.microsoft.com/office/powerpoint/2010/main" val="905499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BD191FCB-7BC4-498E-B90C-F0EDF9A3FB92}" vid="{66A17B88-F3A9-44E0-910F-D2C88A4225A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BD191FCB-7BC4-498E-B90C-F0EDF9A3FB92}" vid="{DA0963B2-D549-4353-A892-A856DCD2BE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F5188462221C42B17B623FA759C470" ma:contentTypeVersion="12" ma:contentTypeDescription="Create a new document." ma:contentTypeScope="" ma:versionID="a6cfff3d27da53b48c58d610bd758ff1">
  <xsd:schema xmlns:xsd="http://www.w3.org/2001/XMLSchema" xmlns:xs="http://www.w3.org/2001/XMLSchema" xmlns:p="http://schemas.microsoft.com/office/2006/metadata/properties" xmlns:ns3="a6caffcd-f3c6-4a17-adbb-f9d07df3533d" xmlns:ns4="8a3f1920-058f-4c34-a378-445b3f21d9ab" targetNamespace="http://schemas.microsoft.com/office/2006/metadata/properties" ma:root="true" ma:fieldsID="8c6e0009ea09c76f985accb1b1fe6db6" ns3:_="" ns4:_="">
    <xsd:import namespace="a6caffcd-f3c6-4a17-adbb-f9d07df3533d"/>
    <xsd:import namespace="8a3f1920-058f-4c34-a378-445b3f21d9a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affcd-f3c6-4a17-adbb-f9d07df35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3f1920-058f-4c34-a378-445b3f21d9a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08DC13-7947-437F-BB2C-3D77B38D24C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8F60AE-7DED-4975-B919-81D192DBC172}">
  <ds:schemaRefs>
    <ds:schemaRef ds:uri="http://schemas.microsoft.com/sharepoint/v3/contenttype/forms"/>
  </ds:schemaRefs>
</ds:datastoreItem>
</file>

<file path=customXml/itemProps3.xml><?xml version="1.0" encoding="utf-8"?>
<ds:datastoreItem xmlns:ds="http://schemas.openxmlformats.org/officeDocument/2006/customXml" ds:itemID="{86B7577A-5022-46CB-9FDD-A83E3A9B6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affcd-f3c6-4a17-adbb-f9d07df3533d"/>
    <ds:schemaRef ds:uri="8a3f1920-058f-4c34-a378-445b3f21d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Religious Studies Powerpoint Template_v2</Template>
  <TotalTime>54</TotalTime>
  <Words>3971</Words>
  <Application>Microsoft Office PowerPoint</Application>
  <PresentationFormat>Widescreen</PresentationFormat>
  <Paragraphs>131</Paragraphs>
  <Slides>10</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Trajan Pro</vt:lpstr>
      <vt:lpstr>Office Theme</vt:lpstr>
      <vt:lpstr>1_Office Theme</vt:lpstr>
      <vt:lpstr>Understanding Islam</vt:lpstr>
      <vt:lpstr>Islam and Religious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Russell</dc:creator>
  <cp:lastModifiedBy>Penelope Russell</cp:lastModifiedBy>
  <cp:revision>5</cp:revision>
  <dcterms:created xsi:type="dcterms:W3CDTF">2020-06-03T05:24:23Z</dcterms:created>
  <dcterms:modified xsi:type="dcterms:W3CDTF">2020-06-03T06:19:09Z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0x010100E5F5188462221C42B17B623FA759C470</vt:lpwstr>
  </property>
</Properties>
</file>