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notesMasterIdLst>
    <p:notesMasterId r:id="rId17"/>
  </p:notesMasterIdLst>
  <p:sldIdLst>
    <p:sldId id="258" r:id="rId6"/>
    <p:sldId id="259" r:id="rId7"/>
    <p:sldId id="260" r:id="rId8"/>
    <p:sldId id="261" r:id="rId9"/>
    <p:sldId id="266" r:id="rId10"/>
    <p:sldId id="268" r:id="rId11"/>
    <p:sldId id="263" r:id="rId12"/>
    <p:sldId id="262" r:id="rId13"/>
    <p:sldId id="264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314" autoAdjust="0"/>
  </p:normalViewPr>
  <p:slideViewPr>
    <p:cSldViewPr snapToGrid="0" snapToObjects="1">
      <p:cViewPr varScale="1">
        <p:scale>
          <a:sx n="95" d="100"/>
          <a:sy n="95" d="100"/>
        </p:scale>
        <p:origin x="11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15609-FB74-4F6C-9B28-8E1151BD4A26}" type="datetimeFigureOut">
              <a:rPr lang="en-AU" smtClean="0"/>
              <a:t>22/06/2020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8404D-57B6-40B5-AF70-3716B344EA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54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guides/zwkky4j/revision/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</a:t>
            </a:r>
            <a:r>
              <a:rPr lang="en-AU" dirty="0">
                <a:hlinkClick r:id="rId3"/>
              </a:rPr>
              <a:t>https://www.bbc.co.uk/bitesize/guides/zwkky4j/revision/2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8404D-57B6-40B5-AF70-3716B344EA9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5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Shahadah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397BA-42E3-469C-9258-44779B7DD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0" dirty="0"/>
              <a:t>Star- and hexagonal-tile panel</a:t>
            </a:r>
            <a:br>
              <a:rPr lang="en-US" dirty="0"/>
            </a:br>
            <a:r>
              <a:rPr lang="en-US" i="0" dirty="0"/>
              <a:t>Late 13th–14th century</a:t>
            </a:r>
            <a:br>
              <a:rPr lang="en-US" dirty="0"/>
            </a:br>
            <a:r>
              <a:rPr lang="en-US" i="0" dirty="0"/>
              <a:t>Iran, Nishapur</a:t>
            </a:r>
            <a:endParaRPr lang="en-A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5AAE5AC-B4BF-4BB2-8F17-8F551738AE3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3" b="151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1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9AB87-E62D-48BF-8748-DD1326488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1" t="12996" r="66951" b="42161"/>
          <a:stretch/>
        </p:blipFill>
        <p:spPr>
          <a:xfrm>
            <a:off x="5456254" y="311499"/>
            <a:ext cx="4612193" cy="635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54BC49-4D5D-421C-B152-CF537E807896}"/>
              </a:ext>
            </a:extLst>
          </p:cNvPr>
          <p:cNvSpPr txBox="1"/>
          <p:nvPr/>
        </p:nvSpPr>
        <p:spPr>
          <a:xfrm>
            <a:off x="1135464" y="2039815"/>
            <a:ext cx="3848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Laila and </a:t>
            </a:r>
            <a:r>
              <a:rPr lang="en-AU" dirty="0" err="1"/>
              <a:t>Majnun</a:t>
            </a:r>
            <a:r>
              <a:rPr lang="en-AU" dirty="0"/>
              <a:t> at School: Folio 129 (detail) from Kham a of </a:t>
            </a:r>
            <a:r>
              <a:rPr lang="en-AU" dirty="0" err="1"/>
              <a:t>Nizami</a:t>
            </a:r>
            <a:r>
              <a:rPr lang="en-AU" dirty="0"/>
              <a:t>, </a:t>
            </a:r>
            <a:r>
              <a:rPr lang="en-AU" dirty="0" err="1"/>
              <a:t>a.h.</a:t>
            </a:r>
            <a:r>
              <a:rPr lang="en-AU" dirty="0"/>
              <a:t> 931 / </a:t>
            </a:r>
            <a:r>
              <a:rPr lang="en-AU" dirty="0" err="1"/>
              <a:t>a.d.</a:t>
            </a:r>
            <a:r>
              <a:rPr lang="en-AU" dirty="0"/>
              <a:t> 1524–25; present-day Afghanistan, Herat; ink, opaque </a:t>
            </a:r>
            <a:r>
              <a:rPr lang="en-AU" dirty="0" err="1"/>
              <a:t>watercolor</a:t>
            </a:r>
            <a:r>
              <a:rPr lang="en-AU" dirty="0"/>
              <a:t>, and gold on paper; 7½ x 4½ in. (19.1 x 11.4 cm); Gift of Alexander Smith Cochran, 1913 (13.228.7.7)</a:t>
            </a:r>
          </a:p>
        </p:txBody>
      </p:sp>
    </p:spTree>
    <p:extLst>
      <p:ext uri="{BB962C8B-B14F-4D97-AF65-F5344CB8AC3E}">
        <p14:creationId xmlns:p14="http://schemas.microsoft.com/office/powerpoint/2010/main" val="31892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EF4135"/>
                </a:solidFill>
              </a:rPr>
            </a:br>
            <a:r>
              <a:rPr lang="en-US" dirty="0">
                <a:solidFill>
                  <a:srgbClr val="EF4135"/>
                </a:solidFill>
              </a:rPr>
              <a:t>What is the Shahadah?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8E4BEC9-4E51-4FFC-92D7-E8B7DD0040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54137" y="3087862"/>
            <a:ext cx="8156207" cy="37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0784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is no god but Allah and Muhammad is his messenger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96666"/>
                </a:solidFill>
                <a:effectLst/>
                <a:latin typeface="ReithSans"/>
              </a:rPr>
              <a:t>Qur'an Surah 3: 18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2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231B6C-C384-4357-ADBC-C5D91412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1A2BA0-B3B2-BE40-B887-1F5CE2BAD4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is the Shahadah recited?</a:t>
            </a:r>
          </a:p>
        </p:txBody>
      </p:sp>
    </p:spTree>
    <p:extLst>
      <p:ext uri="{BB962C8B-B14F-4D97-AF65-F5344CB8AC3E}">
        <p14:creationId xmlns:p14="http://schemas.microsoft.com/office/powerpoint/2010/main" val="201323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AA075C-4BD8-4AE8-83DC-F3D75DBD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/>
              <a:t>The Significance of the Shahadah to Muslims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E196B-4354-4613-B49F-2B5ECE6CB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Shahadah</a:t>
            </a:r>
            <a:r>
              <a:rPr lang="en-US" dirty="0"/>
              <a:t> is the Muslim declaration of faith and the first </a:t>
            </a:r>
            <a:r>
              <a:rPr lang="en-US" b="1" dirty="0"/>
              <a:t>Pillar of Islam</a:t>
            </a:r>
            <a:r>
              <a:rPr lang="en-US" dirty="0"/>
              <a:t>. It expresses the belief that there is no god but </a:t>
            </a:r>
            <a:r>
              <a:rPr lang="en-US" b="1" dirty="0"/>
              <a:t>Allah</a:t>
            </a:r>
            <a:r>
              <a:rPr lang="en-US" dirty="0"/>
              <a:t> and that </a:t>
            </a:r>
            <a:r>
              <a:rPr lang="en-US" b="1" dirty="0"/>
              <a:t>Muhammad</a:t>
            </a:r>
            <a:r>
              <a:rPr lang="en-US" dirty="0"/>
              <a:t> is the messenger of Allah. This belief in one God is known as monotheism.</a:t>
            </a:r>
          </a:p>
          <a:p>
            <a:r>
              <a:rPr lang="en-US" dirty="0"/>
              <a:t>In order to become a Muslim, a person simply has to declare the Shahadah in front of witnesses. This highlights the key importance of the Shahadah in Islam.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42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701E83-F276-402B-8B03-BD168534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dirty="0"/>
              <a:t>The Relationship Between Geometric Patterns and Shahadah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616C3-5FC4-4CF4-9CAC-1C75F09A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oneness and perfection of Allah is reflected in the use of geometric patterns in Islamic art and architecture.</a:t>
            </a:r>
          </a:p>
          <a:p>
            <a:r>
              <a:rPr lang="en-US" dirty="0"/>
              <a:t>There will always be a deliberate mistake in any of the patterns because only Allah is perfect.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729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2A51C1-42AF-4A88-B1A7-40C6B5E9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Geometric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B3C96-3A0E-4091-BECB-97DDFD80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four basic shapes, or “repeat units,” from which the more complicated patterns are constructed are: circles and interlaced circles; squares or four-sided polygons; the ubiquitous star pattern, ultimately derived from squares and triangles inscribed in a circle; and multisided polygons.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155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53789F2-DD89-4236-9134-9426C3A865A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5" r="-1" b="15234"/>
          <a:stretch/>
        </p:blipFill>
        <p:spPr bwMode="auto">
          <a:xfrm>
            <a:off x="914400" y="515938"/>
            <a:ext cx="10501313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244B27-C039-409A-B602-A82D8611D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463" y="5530850"/>
            <a:ext cx="9055100" cy="420688"/>
          </a:xfrm>
        </p:spPr>
        <p:txBody>
          <a:bodyPr>
            <a:normAutofit fontScale="25000" lnSpcReduction="20000"/>
          </a:bodyPr>
          <a:lstStyle/>
          <a:p>
            <a:br>
              <a:rPr lang="en-AU" sz="1200" dirty="0"/>
            </a:br>
            <a:r>
              <a:rPr lang="en-US" sz="3700" i="0" dirty="0"/>
              <a:t>Textile fragment</a:t>
            </a:r>
            <a:br>
              <a:rPr lang="en-US" sz="3700" i="0" u="sng" dirty="0"/>
            </a:br>
            <a:r>
              <a:rPr lang="en-US" sz="3700" i="0" dirty="0"/>
              <a:t>14th century</a:t>
            </a:r>
            <a:br>
              <a:rPr lang="en-US" sz="3700" dirty="0"/>
            </a:br>
            <a:r>
              <a:rPr lang="en-US" sz="3700" i="0" dirty="0"/>
              <a:t>Spain</a:t>
            </a:r>
            <a:br>
              <a:rPr lang="en-US" sz="3700" dirty="0"/>
            </a:br>
            <a:r>
              <a:rPr lang="en-US" sz="3700" i="0" dirty="0"/>
              <a:t>Silk, </a:t>
            </a:r>
            <a:r>
              <a:rPr lang="en-US" sz="3700" i="0" dirty="0" err="1"/>
              <a:t>lampas</a:t>
            </a:r>
            <a:r>
              <a:rPr lang="en-US" sz="3700" i="0" dirty="0"/>
              <a:t>; 40 3⁄16 x 14 5⁄16 in. (102 x 36.3 cm)</a:t>
            </a:r>
            <a:br>
              <a:rPr lang="en-US" sz="3700" dirty="0"/>
            </a:br>
            <a:r>
              <a:rPr lang="en-US" sz="3700" i="0" dirty="0"/>
              <a:t>The Metropolitan Museum of Art, New York, Fletcher Fund, 1929 (29.22)</a:t>
            </a:r>
            <a:endParaRPr lang="en-AU" sz="3700" dirty="0"/>
          </a:p>
        </p:txBody>
      </p:sp>
    </p:spTree>
    <p:extLst>
      <p:ext uri="{BB962C8B-B14F-4D97-AF65-F5344CB8AC3E}">
        <p14:creationId xmlns:p14="http://schemas.microsoft.com/office/powerpoint/2010/main" val="47261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952E772-F379-4427-8E65-74E3ACFDB6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r="-1" b="18582"/>
          <a:stretch/>
        </p:blipFill>
        <p:spPr bwMode="auto">
          <a:xfrm>
            <a:off x="914400" y="515235"/>
            <a:ext cx="10500949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51352-318C-4B5D-88AE-824B36A8A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463" y="5530850"/>
            <a:ext cx="9055100" cy="420688"/>
          </a:xfrm>
        </p:spPr>
        <p:txBody>
          <a:bodyPr>
            <a:normAutofit/>
          </a:bodyPr>
          <a:lstStyle/>
          <a:p>
            <a:r>
              <a:rPr lang="en-AU" sz="1200" b="0" dirty="0"/>
              <a:t>Created onsite at the Metropolitan Museum by the </a:t>
            </a:r>
            <a:r>
              <a:rPr lang="en-AU" sz="1200" b="0" dirty="0" err="1"/>
              <a:t>Naji</a:t>
            </a:r>
            <a:r>
              <a:rPr lang="en-AU" sz="1200" b="0" dirty="0"/>
              <a:t> family and their company, Arabesque, Inc., Fez, Morocco, 2011</a:t>
            </a:r>
            <a:br>
              <a:rPr lang="en-AU" sz="1200" dirty="0"/>
            </a:br>
            <a:r>
              <a:rPr lang="en-AU" sz="1200" b="0" dirty="0"/>
              <a:t>Polychrome-glazed, cut tilework, carved stucco, carved cedar wood, carved marble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6595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FA47B-23E8-485E-94D8-F89B0770A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Jali</a:t>
            </a:r>
            <a:r>
              <a:rPr lang="en-US" i="0" dirty="0"/>
              <a:t> (screen)</a:t>
            </a:r>
            <a:br>
              <a:rPr lang="en-US" dirty="0"/>
            </a:br>
            <a:r>
              <a:rPr lang="en-US" i="0" dirty="0"/>
              <a:t>Second half of the 16th century</a:t>
            </a:r>
            <a:br>
              <a:rPr lang="en-US" i="0" dirty="0"/>
            </a:br>
            <a:r>
              <a:rPr lang="en-US" i="0" dirty="0"/>
              <a:t>India</a:t>
            </a:r>
            <a:endParaRPr lang="en-A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C610EE3-C8C7-4A65-A876-BF90D639C79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3" b="151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7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BD191FCB-7BC4-498E-B90C-F0EDF9A3FB92}" vid="{66A17B88-F3A9-44E0-910F-D2C88A4225A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BD191FCB-7BC4-498E-B90C-F0EDF9A3FB92}" vid="{DA0963B2-D549-4353-A892-A856DCD2BE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5188462221C42B17B623FA759C470" ma:contentTypeVersion="12" ma:contentTypeDescription="Create a new document." ma:contentTypeScope="" ma:versionID="a6cfff3d27da53b48c58d610bd758ff1">
  <xsd:schema xmlns:xsd="http://www.w3.org/2001/XMLSchema" xmlns:xs="http://www.w3.org/2001/XMLSchema" xmlns:p="http://schemas.microsoft.com/office/2006/metadata/properties" xmlns:ns3="a6caffcd-f3c6-4a17-adbb-f9d07df3533d" xmlns:ns4="8a3f1920-058f-4c34-a378-445b3f21d9ab" targetNamespace="http://schemas.microsoft.com/office/2006/metadata/properties" ma:root="true" ma:fieldsID="8c6e0009ea09c76f985accb1b1fe6db6" ns3:_="" ns4:_="">
    <xsd:import namespace="a6caffcd-f3c6-4a17-adbb-f9d07df3533d"/>
    <xsd:import namespace="8a3f1920-058f-4c34-a378-445b3f21d9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affcd-f3c6-4a17-adbb-f9d07df35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f1920-058f-4c34-a378-445b3f21d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8DC13-7947-437F-BB2C-3D77B38D24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B7577A-5022-46CB-9FDD-A83E3A9B6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affcd-f3c6-4a17-adbb-f9d07df3533d"/>
    <ds:schemaRef ds:uri="8a3f1920-058f-4c34-a378-445b3f21d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F60AE-7DED-4975-B919-81D192DBC1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412</Words>
  <Application>Microsoft Office PowerPoint</Application>
  <PresentationFormat>Widescreen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ReithSans</vt:lpstr>
      <vt:lpstr>Trajan Pro</vt:lpstr>
      <vt:lpstr>Office Theme</vt:lpstr>
      <vt:lpstr>1_Office Theme</vt:lpstr>
      <vt:lpstr>Shahadah</vt:lpstr>
      <vt:lpstr> What is the Shahadah?</vt:lpstr>
      <vt:lpstr>PowerPoint Presentation</vt:lpstr>
      <vt:lpstr> The Significance of the Shahadah to Muslims</vt:lpstr>
      <vt:lpstr> The Relationship Between Geometric Patterns and Shahadah</vt:lpstr>
      <vt:lpstr>Geometric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Shahadah</dc:title>
  <dc:creator>Penelope Russell</dc:creator>
  <cp:lastModifiedBy>Penelope Russell</cp:lastModifiedBy>
  <cp:revision>4</cp:revision>
  <dcterms:created xsi:type="dcterms:W3CDTF">2020-06-22T04:19:09Z</dcterms:created>
  <dcterms:modified xsi:type="dcterms:W3CDTF">2020-06-22T06:07:23Z</dcterms:modified>
</cp:coreProperties>
</file>