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1" r:id="rId5"/>
  </p:sldMasterIdLst>
  <p:notesMasterIdLst>
    <p:notesMasterId r:id="rId27"/>
  </p:notesMasterIdLst>
  <p:sldIdLst>
    <p:sldId id="258"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135"/>
    <a:srgbClr val="001DF2"/>
    <a:srgbClr val="1C3F94"/>
    <a:srgbClr val="2238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86422"/>
  </p:normalViewPr>
  <p:slideViewPr>
    <p:cSldViewPr snapToGrid="0" snapToObjects="1">
      <p:cViewPr varScale="1">
        <p:scale>
          <a:sx n="63" d="100"/>
          <a:sy n="63" d="100"/>
        </p:scale>
        <p:origin x="840" y="4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6C358A-5428-415D-8A8C-4E4DD274DDFE}" type="datetimeFigureOut">
              <a:rPr lang="en-AU" smtClean="0"/>
              <a:t>8/04/2020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1A2E58-187C-4E34-91AE-AE6CBE1D4979}" type="slidenum">
              <a:rPr lang="en-AU" smtClean="0"/>
              <a:t>‹#›</a:t>
            </a:fld>
            <a:endParaRPr lang="en-AU"/>
          </a:p>
        </p:txBody>
      </p:sp>
    </p:spTree>
    <p:extLst>
      <p:ext uri="{BB962C8B-B14F-4D97-AF65-F5344CB8AC3E}">
        <p14:creationId xmlns:p14="http://schemas.microsoft.com/office/powerpoint/2010/main" val="2346381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On the question of historical liability. It is worth considering what we consider as reliable for other historical documents. If students are looking for historical evidence for why they should trust the Bible the evidence is pretty over whelming. </a:t>
            </a:r>
          </a:p>
        </p:txBody>
      </p:sp>
      <p:sp>
        <p:nvSpPr>
          <p:cNvPr id="4" name="Slide Number Placeholder 3"/>
          <p:cNvSpPr>
            <a:spLocks noGrp="1"/>
          </p:cNvSpPr>
          <p:nvPr>
            <p:ph type="sldNum" sz="quarter" idx="5"/>
          </p:nvPr>
        </p:nvSpPr>
        <p:spPr/>
        <p:txBody>
          <a:bodyPr/>
          <a:lstStyle/>
          <a:p>
            <a:fld id="{174A2FB6-8617-4DC9-B19E-00D8FD0D9034}" type="slidenum">
              <a:rPr lang="en-AU" smtClean="0"/>
              <a:t>21</a:t>
            </a:fld>
            <a:endParaRPr lang="en-AU"/>
          </a:p>
        </p:txBody>
      </p:sp>
    </p:spTree>
    <p:extLst>
      <p:ext uri="{BB962C8B-B14F-4D97-AF65-F5344CB8AC3E}">
        <p14:creationId xmlns:p14="http://schemas.microsoft.com/office/powerpoint/2010/main" val="2529005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CB8E1-76E0-0745-8525-A8F9F5C29729}"/>
              </a:ext>
            </a:extLst>
          </p:cNvPr>
          <p:cNvSpPr>
            <a:spLocks noGrp="1"/>
          </p:cNvSpPr>
          <p:nvPr>
            <p:ph type="ctrTitle"/>
          </p:nvPr>
        </p:nvSpPr>
        <p:spPr>
          <a:xfrm>
            <a:off x="2677886" y="702486"/>
            <a:ext cx="7794171" cy="631792"/>
          </a:xfrm>
          <a:effectLst/>
        </p:spPr>
        <p:txBody>
          <a:bodyPr anchor="b">
            <a:normAutofit/>
          </a:bodyPr>
          <a:lstStyle>
            <a:lvl1pPr algn="l">
              <a:defRPr sz="3200">
                <a:solidFill>
                  <a:srgbClr val="EF4135"/>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96F6330-BE0D-F846-AECF-868AD17B304C}"/>
              </a:ext>
            </a:extLst>
          </p:cNvPr>
          <p:cNvSpPr>
            <a:spLocks noGrp="1"/>
          </p:cNvSpPr>
          <p:nvPr>
            <p:ph type="subTitle" idx="1"/>
          </p:nvPr>
        </p:nvSpPr>
        <p:spPr>
          <a:xfrm>
            <a:off x="2677886" y="1717255"/>
            <a:ext cx="914400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57825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Heading &amp;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75BDD-E5D9-4441-B905-23646479E71B}"/>
              </a:ext>
            </a:extLst>
          </p:cNvPr>
          <p:cNvSpPr>
            <a:spLocks noGrp="1"/>
          </p:cNvSpPr>
          <p:nvPr>
            <p:ph type="title"/>
          </p:nvPr>
        </p:nvSpPr>
        <p:spPr>
          <a:xfrm>
            <a:off x="457200" y="519765"/>
            <a:ext cx="11150082" cy="945141"/>
          </a:xfrm>
          <a:prstGeom prst="rect">
            <a:avLst/>
          </a:prstGeom>
        </p:spPr>
        <p:txBody>
          <a:bodyPr>
            <a:normAutofit/>
          </a:bodyPr>
          <a:lstStyle>
            <a:lvl1pPr algn="ctr">
              <a:defRPr sz="3200">
                <a:solidFill>
                  <a:srgbClr val="EF4135"/>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E091BDF-217D-7347-85ED-8CE177494FC2}"/>
              </a:ext>
            </a:extLst>
          </p:cNvPr>
          <p:cNvSpPr>
            <a:spLocks noGrp="1"/>
          </p:cNvSpPr>
          <p:nvPr>
            <p:ph idx="1"/>
          </p:nvPr>
        </p:nvSpPr>
        <p:spPr>
          <a:xfrm>
            <a:off x="1099456" y="1958359"/>
            <a:ext cx="10507825" cy="391992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BB4B53F6-B1F3-6E40-95FC-3E2189EBD63C}"/>
              </a:ext>
            </a:extLst>
          </p:cNvPr>
          <p:cNvCxnSpPr>
            <a:cxnSpLocks/>
          </p:cNvCxnSpPr>
          <p:nvPr userDrawn="1"/>
        </p:nvCxnSpPr>
        <p:spPr>
          <a:xfrm flipH="1">
            <a:off x="354563" y="1595535"/>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0699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in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BD63E3B-CE50-104D-B46B-04957FF44B7F}"/>
              </a:ext>
            </a:extLst>
          </p:cNvPr>
          <p:cNvSpPr>
            <a:spLocks noGrp="1"/>
          </p:cNvSpPr>
          <p:nvPr>
            <p:ph type="body" sz="quarter" idx="10" hasCustomPrompt="1"/>
          </p:nvPr>
        </p:nvSpPr>
        <p:spPr>
          <a:xfrm>
            <a:off x="907404" y="480421"/>
            <a:ext cx="10607675" cy="4711700"/>
          </a:xfrm>
          <a:prstGeom prst="rect">
            <a:avLst/>
          </a:prstGeom>
        </p:spPr>
        <p:txBody>
          <a:bodyPr/>
          <a:lstStyle>
            <a:lvl1pPr marL="0" indent="0">
              <a:buNone/>
              <a:defRPr sz="1600"/>
            </a:lvl1pPr>
          </a:lstStyle>
          <a:p>
            <a:pPr lvl="0"/>
            <a:r>
              <a:rPr lang="en-US" dirty="0"/>
              <a:t>Text goes here</a:t>
            </a:r>
          </a:p>
        </p:txBody>
      </p:sp>
    </p:spTree>
    <p:extLst>
      <p:ext uri="{BB962C8B-B14F-4D97-AF65-F5344CB8AC3E}">
        <p14:creationId xmlns:p14="http://schemas.microsoft.com/office/powerpoint/2010/main" val="3838434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estion Mark Box">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FB33E06F-CFDD-784C-9515-BE1A09302ED4}"/>
              </a:ext>
            </a:extLst>
          </p:cNvPr>
          <p:cNvSpPr>
            <a:spLocks noGrp="1"/>
          </p:cNvSpPr>
          <p:nvPr userDrawn="1">
            <p:ph type="body" sz="quarter" idx="10" hasCustomPrompt="1"/>
          </p:nvPr>
        </p:nvSpPr>
        <p:spPr>
          <a:xfrm>
            <a:off x="907404" y="480421"/>
            <a:ext cx="10607675" cy="3711871"/>
          </a:xfrm>
          <a:prstGeom prst="rect">
            <a:avLst/>
          </a:prstGeom>
        </p:spPr>
        <p:txBody>
          <a:bodyPr/>
          <a:lstStyle>
            <a:lvl1pPr marL="0" indent="0">
              <a:buNone/>
              <a:defRPr sz="1600"/>
            </a:lvl1pPr>
          </a:lstStyle>
          <a:p>
            <a:pPr lvl="0"/>
            <a:r>
              <a:rPr lang="en-US" dirty="0"/>
              <a:t>Text goes here</a:t>
            </a:r>
          </a:p>
        </p:txBody>
      </p:sp>
      <p:sp>
        <p:nvSpPr>
          <p:cNvPr id="26" name="Text Placeholder 25">
            <a:extLst>
              <a:ext uri="{FF2B5EF4-FFF2-40B4-BE49-F238E27FC236}">
                <a16:creationId xmlns:a16="http://schemas.microsoft.com/office/drawing/2014/main" id="{E5B6C3A2-69BD-8447-8EAB-5CC26713CB10}"/>
              </a:ext>
            </a:extLst>
          </p:cNvPr>
          <p:cNvSpPr>
            <a:spLocks noGrp="1"/>
          </p:cNvSpPr>
          <p:nvPr>
            <p:ph type="body" sz="quarter" idx="13" hasCustomPrompt="1"/>
          </p:nvPr>
        </p:nvSpPr>
        <p:spPr>
          <a:xfrm>
            <a:off x="907404" y="4696763"/>
            <a:ext cx="987425" cy="979831"/>
          </a:xfrm>
          <a:prstGeom prst="rect">
            <a:avLst/>
          </a:prstGeom>
          <a:solidFill>
            <a:srgbClr val="EF4135"/>
          </a:solidFill>
          <a:ln w="38100">
            <a:solidFill>
              <a:srgbClr val="EF4135"/>
            </a:solidFill>
          </a:ln>
        </p:spPr>
        <p:txBody>
          <a:bodyPr anchor="ctr"/>
          <a:lstStyle>
            <a:lvl1pPr marL="0" indent="0" algn="ctr">
              <a:buNone/>
              <a:defRPr sz="5400" b="1">
                <a:solidFill>
                  <a:schemeClr val="bg1"/>
                </a:solidFill>
              </a:defRPr>
            </a:lvl1pPr>
          </a:lstStyle>
          <a:p>
            <a:pPr lvl="0"/>
            <a:r>
              <a:rPr lang="en-US" dirty="0"/>
              <a:t>?</a:t>
            </a:r>
          </a:p>
        </p:txBody>
      </p:sp>
      <p:sp>
        <p:nvSpPr>
          <p:cNvPr id="28" name="Text Placeholder 27">
            <a:extLst>
              <a:ext uri="{FF2B5EF4-FFF2-40B4-BE49-F238E27FC236}">
                <a16:creationId xmlns:a16="http://schemas.microsoft.com/office/drawing/2014/main" id="{448F1C58-F215-024F-822C-DB591D3F5065}"/>
              </a:ext>
            </a:extLst>
          </p:cNvPr>
          <p:cNvSpPr>
            <a:spLocks noGrp="1"/>
          </p:cNvSpPr>
          <p:nvPr>
            <p:ph type="body" sz="quarter" idx="14"/>
          </p:nvPr>
        </p:nvSpPr>
        <p:spPr>
          <a:xfrm>
            <a:off x="1895474" y="4697413"/>
            <a:ext cx="8623783" cy="979487"/>
          </a:xfrm>
          <a:prstGeom prst="rect">
            <a:avLst/>
          </a:prstGeom>
          <a:ln w="38100">
            <a:solidFill>
              <a:srgbClr val="EF4135"/>
            </a:solidFill>
          </a:ln>
        </p:spPr>
        <p:txBody>
          <a:bodyPr anchor="ctr"/>
          <a:lstStyle>
            <a:lvl1pPr marL="0" indent="0" algn="ctr">
              <a:lnSpc>
                <a:spcPct val="100000"/>
              </a:lnSpc>
              <a:spcBef>
                <a:spcPts val="400"/>
              </a:spcBef>
              <a:buNone/>
              <a:defRPr sz="1600"/>
            </a:lvl1pPr>
          </a:lstStyle>
          <a:p>
            <a:pPr lvl="0"/>
            <a:endParaRPr lang="en-US" dirty="0"/>
          </a:p>
        </p:txBody>
      </p:sp>
    </p:spTree>
    <p:extLst>
      <p:ext uri="{BB962C8B-B14F-4D97-AF65-F5344CB8AC3E}">
        <p14:creationId xmlns:p14="http://schemas.microsoft.com/office/powerpoint/2010/main" val="4073004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F990DF59-D760-5C43-8954-9C5F3734D781}"/>
              </a:ext>
            </a:extLst>
          </p:cNvPr>
          <p:cNvSpPr>
            <a:spLocks noGrp="1"/>
          </p:cNvSpPr>
          <p:nvPr>
            <p:ph type="body" idx="1"/>
          </p:nvPr>
        </p:nvSpPr>
        <p:spPr>
          <a:xfrm>
            <a:off x="839788" y="1681163"/>
            <a:ext cx="5157787"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3">
            <a:extLst>
              <a:ext uri="{FF2B5EF4-FFF2-40B4-BE49-F238E27FC236}">
                <a16:creationId xmlns:a16="http://schemas.microsoft.com/office/drawing/2014/main" id="{884C2E2D-5703-D347-90EA-88828D41183D}"/>
              </a:ext>
            </a:extLst>
          </p:cNvPr>
          <p:cNvSpPr>
            <a:spLocks noGrp="1"/>
          </p:cNvSpPr>
          <p:nvPr>
            <p:ph sz="half" idx="2"/>
          </p:nvPr>
        </p:nvSpPr>
        <p:spPr>
          <a:xfrm>
            <a:off x="839788" y="2505075"/>
            <a:ext cx="5157787" cy="3684588"/>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3F90DCBC-9619-3E48-BC5C-5B1131CF691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3" name="Content Placeholder 5">
            <a:extLst>
              <a:ext uri="{FF2B5EF4-FFF2-40B4-BE49-F238E27FC236}">
                <a16:creationId xmlns:a16="http://schemas.microsoft.com/office/drawing/2014/main" id="{9B051D62-AB8A-5A46-B4DF-218D251F6738}"/>
              </a:ext>
            </a:extLst>
          </p:cNvPr>
          <p:cNvSpPr>
            <a:spLocks noGrp="1"/>
          </p:cNvSpPr>
          <p:nvPr>
            <p:ph sz="quarter" idx="4"/>
          </p:nvPr>
        </p:nvSpPr>
        <p:spPr>
          <a:xfrm>
            <a:off x="6172200" y="2505075"/>
            <a:ext cx="5183188" cy="3684588"/>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C7FD5186-493A-F742-AEE8-2F14FA3B5FC1}"/>
              </a:ext>
            </a:extLst>
          </p:cNvPr>
          <p:cNvSpPr>
            <a:spLocks noGrp="1"/>
          </p:cNvSpPr>
          <p:nvPr>
            <p:ph type="title"/>
          </p:nvPr>
        </p:nvSpPr>
        <p:spPr>
          <a:xfrm>
            <a:off x="457200" y="519765"/>
            <a:ext cx="11150082" cy="945141"/>
          </a:xfrm>
          <a:prstGeom prst="rect">
            <a:avLst/>
          </a:prstGeom>
        </p:spPr>
        <p:txBody>
          <a:bodyPr>
            <a:normAutofit/>
          </a:bodyPr>
          <a:lstStyle>
            <a:lvl1pPr algn="ctr">
              <a:defRPr sz="3200">
                <a:solidFill>
                  <a:srgbClr val="EF4135"/>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6165878F-6316-5E42-A231-E2A9FEE22265}"/>
              </a:ext>
            </a:extLst>
          </p:cNvPr>
          <p:cNvCxnSpPr>
            <a:cxnSpLocks/>
          </p:cNvCxnSpPr>
          <p:nvPr userDrawn="1"/>
        </p:nvCxnSpPr>
        <p:spPr>
          <a:xfrm flipH="1">
            <a:off x="354563" y="1595535"/>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22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F29DB4-D2DD-BF4F-924F-4F1BAAC6C7EC}"/>
              </a:ext>
            </a:extLst>
          </p:cNvPr>
          <p:cNvSpPr>
            <a:spLocks noGrp="1"/>
          </p:cNvSpPr>
          <p:nvPr>
            <p:ph type="title"/>
          </p:nvPr>
        </p:nvSpPr>
        <p:spPr>
          <a:xfrm>
            <a:off x="831850" y="1499875"/>
            <a:ext cx="10515600" cy="1940367"/>
          </a:xfrm>
          <a:prstGeom prst="rect">
            <a:avLst/>
          </a:prstGeom>
        </p:spPr>
        <p:txBody>
          <a:bodyPr anchor="b"/>
          <a:lstStyle>
            <a:lvl1pPr>
              <a:defRPr sz="4800">
                <a:solidFill>
                  <a:srgbClr val="EF4135"/>
                </a:solidFill>
              </a:defRPr>
            </a:lvl1pPr>
          </a:lstStyle>
          <a:p>
            <a:r>
              <a:rPr lang="en-US" dirty="0"/>
              <a:t>Click to edit Master title style</a:t>
            </a:r>
          </a:p>
        </p:txBody>
      </p:sp>
      <p:sp>
        <p:nvSpPr>
          <p:cNvPr id="4" name="Text Placeholder 2">
            <a:extLst>
              <a:ext uri="{FF2B5EF4-FFF2-40B4-BE49-F238E27FC236}">
                <a16:creationId xmlns:a16="http://schemas.microsoft.com/office/drawing/2014/main" id="{28519559-F12B-4349-98F9-3AD1A6A0427B}"/>
              </a:ext>
            </a:extLst>
          </p:cNvPr>
          <p:cNvSpPr>
            <a:spLocks noGrp="1"/>
          </p:cNvSpPr>
          <p:nvPr>
            <p:ph type="body" idx="1"/>
          </p:nvPr>
        </p:nvSpPr>
        <p:spPr>
          <a:xfrm>
            <a:off x="831850" y="3967371"/>
            <a:ext cx="10515600" cy="1500187"/>
          </a:xfrm>
          <a:prstGeom prst="rect">
            <a:avLst/>
          </a:prstGeom>
        </p:spPr>
        <p:txBody>
          <a:bodyPr/>
          <a:lstStyle>
            <a:lvl1pPr marL="0" indent="0">
              <a:buNone/>
              <a:defRPr sz="2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6" name="Straight Connector 5">
            <a:extLst>
              <a:ext uri="{FF2B5EF4-FFF2-40B4-BE49-F238E27FC236}">
                <a16:creationId xmlns:a16="http://schemas.microsoft.com/office/drawing/2014/main" id="{F61F2AD6-F0EF-D844-9655-2DF17DE0EAEB}"/>
              </a:ext>
            </a:extLst>
          </p:cNvPr>
          <p:cNvCxnSpPr>
            <a:cxnSpLocks/>
          </p:cNvCxnSpPr>
          <p:nvPr userDrawn="1"/>
        </p:nvCxnSpPr>
        <p:spPr>
          <a:xfrm flipH="1">
            <a:off x="354563" y="3671672"/>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347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C0982AE-63F6-9548-8C28-B969E30C9538}"/>
              </a:ext>
            </a:extLst>
          </p:cNvPr>
          <p:cNvSpPr>
            <a:spLocks noGrp="1"/>
          </p:cNvSpPr>
          <p:nvPr>
            <p:ph type="pic" idx="1"/>
          </p:nvPr>
        </p:nvSpPr>
        <p:spPr>
          <a:xfrm>
            <a:off x="914400" y="515235"/>
            <a:ext cx="10500949"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4">
            <a:extLst>
              <a:ext uri="{FF2B5EF4-FFF2-40B4-BE49-F238E27FC236}">
                <a16:creationId xmlns:a16="http://schemas.microsoft.com/office/drawing/2014/main" id="{33E3558E-D696-A346-A64C-C1995A12796E}"/>
              </a:ext>
            </a:extLst>
          </p:cNvPr>
          <p:cNvSpPr>
            <a:spLocks noGrp="1"/>
          </p:cNvSpPr>
          <p:nvPr>
            <p:ph type="body" sz="quarter" idx="10" hasCustomPrompt="1"/>
          </p:nvPr>
        </p:nvSpPr>
        <p:spPr>
          <a:xfrm>
            <a:off x="906463" y="5530850"/>
            <a:ext cx="9055100" cy="420688"/>
          </a:xfrm>
          <a:prstGeom prst="rect">
            <a:avLst/>
          </a:prstGeom>
        </p:spPr>
        <p:txBody>
          <a:bodyPr/>
          <a:lstStyle>
            <a:lvl1pPr marL="0" indent="0">
              <a:buNone/>
              <a:defRPr sz="1400" i="1"/>
            </a:lvl1pPr>
          </a:lstStyle>
          <a:p>
            <a:pPr lvl="0"/>
            <a:r>
              <a:rPr lang="en-US" dirty="0"/>
              <a:t>Caption goes here</a:t>
            </a:r>
          </a:p>
        </p:txBody>
      </p:sp>
    </p:spTree>
    <p:extLst>
      <p:ext uri="{BB962C8B-B14F-4D97-AF65-F5344CB8AC3E}">
        <p14:creationId xmlns:p14="http://schemas.microsoft.com/office/powerpoint/2010/main" val="3601185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01B223-8D24-4E5F-A040-5557E44E481B}"/>
              </a:ext>
            </a:extLst>
          </p:cNvPr>
          <p:cNvSpPr>
            <a:spLocks noGrp="1"/>
          </p:cNvSpPr>
          <p:nvPr>
            <p:ph type="dt" sz="half" idx="10"/>
          </p:nvPr>
        </p:nvSpPr>
        <p:spPr/>
        <p:txBody>
          <a:bodyPr/>
          <a:lstStyle/>
          <a:p>
            <a:fld id="{66736790-5025-4B55-8583-C13B613BCA34}" type="datetimeFigureOut">
              <a:rPr lang="en-US" smtClean="0"/>
              <a:t>4/8/2020</a:t>
            </a:fld>
            <a:endParaRPr lang="en-US"/>
          </a:p>
        </p:txBody>
      </p:sp>
      <p:sp>
        <p:nvSpPr>
          <p:cNvPr id="3" name="Footer Placeholder 2">
            <a:extLst>
              <a:ext uri="{FF2B5EF4-FFF2-40B4-BE49-F238E27FC236}">
                <a16:creationId xmlns:a16="http://schemas.microsoft.com/office/drawing/2014/main" id="{CF53634F-6B5A-4448-8F39-5F77C3061E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896598-0C8C-49A4-A1EF-81D820C74D89}"/>
              </a:ext>
            </a:extLst>
          </p:cNvPr>
          <p:cNvSpPr>
            <a:spLocks noGrp="1"/>
          </p:cNvSpPr>
          <p:nvPr>
            <p:ph type="sldNum" sz="quarter" idx="12"/>
          </p:nvPr>
        </p:nvSpPr>
        <p:spPr/>
        <p:txBody>
          <a:bodyPr/>
          <a:lstStyle/>
          <a:p>
            <a:fld id="{555C1171-D334-4D8D-9DAB-435EC3617656}" type="slidenum">
              <a:rPr lang="en-US" smtClean="0"/>
              <a:t>‹#›</a:t>
            </a:fld>
            <a:endParaRPr lang="en-US"/>
          </a:p>
        </p:txBody>
      </p:sp>
    </p:spTree>
    <p:extLst>
      <p:ext uri="{BB962C8B-B14F-4D97-AF65-F5344CB8AC3E}">
        <p14:creationId xmlns:p14="http://schemas.microsoft.com/office/powerpoint/2010/main" val="40377899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3.png"/><Relationship Id="rId4" Type="http://schemas.openxmlformats.org/officeDocument/2006/relationships/slideLayout" Target="../slideLayouts/slideLayout5.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8430E4-F7C6-BD44-A5FB-9E7B2A11405B}"/>
              </a:ext>
            </a:extLst>
          </p:cNvPr>
          <p:cNvSpPr>
            <a:spLocks noGrp="1"/>
          </p:cNvSpPr>
          <p:nvPr>
            <p:ph type="title"/>
          </p:nvPr>
        </p:nvSpPr>
        <p:spPr>
          <a:xfrm>
            <a:off x="6535553" y="519764"/>
            <a:ext cx="5145505" cy="2081379"/>
          </a:xfrm>
          <a:prstGeom prst="rect">
            <a:avLst/>
          </a:prstGeom>
          <a:effectLst/>
        </p:spPr>
        <p:txBody>
          <a:bodyPr vert="horz" lIns="91440" tIns="45720" rIns="91440" bIns="45720" rtlCol="0" anchor="ctr">
            <a:normAutofit/>
          </a:bodyPr>
          <a:lstStyle/>
          <a:p>
            <a:r>
              <a:rPr lang="en-AU" b="1" dirty="0">
                <a:effectLst/>
                <a:latin typeface="Trajan Pro" panose="02020502050506020301" pitchFamily="18" charset="77"/>
              </a:rPr>
              <a:t>Are Science and Religion Compatible?</a:t>
            </a:r>
            <a:endParaRPr lang="en-AU" dirty="0">
              <a:effectLst/>
              <a:latin typeface="Trajan Pro" panose="02020502050506020301" pitchFamily="18" charset="77"/>
            </a:endParaRPr>
          </a:p>
        </p:txBody>
      </p:sp>
      <p:pic>
        <p:nvPicPr>
          <p:cNvPr id="10" name="Picture 9">
            <a:extLst>
              <a:ext uri="{FF2B5EF4-FFF2-40B4-BE49-F238E27FC236}">
                <a16:creationId xmlns:a16="http://schemas.microsoft.com/office/drawing/2014/main" id="{4E459BA8-D9FF-6F4F-8DCF-C169BC0EC614}"/>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25645125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b="1" i="0" kern="1200">
          <a:solidFill>
            <a:schemeClr val="bg1"/>
          </a:solidFill>
          <a:latin typeface="Trajan Pro" panose="02020502050506020301"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27D110E-E98C-5948-9929-71F5D7FC40B7}"/>
              </a:ext>
            </a:extLst>
          </p:cNvPr>
          <p:cNvPicPr>
            <a:picLocks noChangeAspect="1"/>
          </p:cNvPicPr>
          <p:nvPr userDrawn="1"/>
        </p:nvPicPr>
        <p:blipFill>
          <a:blip r:embed="rId9"/>
          <a:stretch>
            <a:fillRect/>
          </a:stretch>
        </p:blipFill>
        <p:spPr>
          <a:xfrm>
            <a:off x="10524930" y="5614135"/>
            <a:ext cx="1390262" cy="1046754"/>
          </a:xfrm>
          <a:prstGeom prst="rect">
            <a:avLst/>
          </a:prstGeom>
        </p:spPr>
      </p:pic>
      <p:pic>
        <p:nvPicPr>
          <p:cNvPr id="4" name="Picture 3">
            <a:extLst>
              <a:ext uri="{FF2B5EF4-FFF2-40B4-BE49-F238E27FC236}">
                <a16:creationId xmlns:a16="http://schemas.microsoft.com/office/drawing/2014/main" id="{1928D909-F78A-544E-8A9E-17D2A645B0FF}"/>
              </a:ext>
            </a:extLst>
          </p:cNvPr>
          <p:cNvPicPr>
            <a:picLocks noChangeAspect="1"/>
          </p:cNvPicPr>
          <p:nvPr userDrawn="1"/>
        </p:nvPicPr>
        <p:blipFill>
          <a:blip r:embed="rId10"/>
          <a:stretch>
            <a:fillRect/>
          </a:stretch>
        </p:blipFill>
        <p:spPr>
          <a:xfrm>
            <a:off x="0" y="0"/>
            <a:ext cx="9144000" cy="6858000"/>
          </a:xfrm>
          <a:prstGeom prst="rect">
            <a:avLst/>
          </a:prstGeom>
        </p:spPr>
      </p:pic>
    </p:spTree>
    <p:extLst>
      <p:ext uri="{BB962C8B-B14F-4D97-AF65-F5344CB8AC3E}">
        <p14:creationId xmlns:p14="http://schemas.microsoft.com/office/powerpoint/2010/main" val="3672277808"/>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Lst>
  <p:txStyles>
    <p:titleStyle>
      <a:lvl1pPr algn="l" defTabSz="914400" rtl="0" eaLnBrk="1" latinLnBrk="0" hangingPunct="1">
        <a:lnSpc>
          <a:spcPct val="90000"/>
        </a:lnSpc>
        <a:spcBef>
          <a:spcPct val="0"/>
        </a:spcBef>
        <a:buNone/>
        <a:defRPr sz="4400" b="1" i="0" kern="1200">
          <a:solidFill>
            <a:schemeClr val="bg1"/>
          </a:solidFill>
          <a:latin typeface="Trajan Pro" panose="02020502050506020301"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books.google.com/books?id=pJjmCwAAQBAJ&amp;pg=PA42"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B7F325C-A649-3C48-98B2-0B9CE2FF7279}"/>
              </a:ext>
            </a:extLst>
          </p:cNvPr>
          <p:cNvCxnSpPr/>
          <p:nvPr/>
        </p:nvCxnSpPr>
        <p:spPr>
          <a:xfrm flipH="1">
            <a:off x="2202024" y="3424335"/>
            <a:ext cx="9989976" cy="0"/>
          </a:xfrm>
          <a:prstGeom prst="line">
            <a:avLst/>
          </a:prstGeom>
          <a:ln w="53975">
            <a:solidFill>
              <a:srgbClr val="1C3F94"/>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BC1EB2F9-7672-F347-9DBD-C0C6A9814DAD}"/>
              </a:ext>
            </a:extLst>
          </p:cNvPr>
          <p:cNvSpPr>
            <a:spLocks noGrp="1"/>
          </p:cNvSpPr>
          <p:nvPr>
            <p:ph type="ctrTitle"/>
          </p:nvPr>
        </p:nvSpPr>
        <p:spPr>
          <a:xfrm>
            <a:off x="6354146" y="721149"/>
            <a:ext cx="5694785" cy="2423268"/>
          </a:xfrm>
          <a:effectLst/>
        </p:spPr>
        <p:txBody>
          <a:bodyPr>
            <a:normAutofit/>
          </a:bodyPr>
          <a:lstStyle/>
          <a:p>
            <a:pPr algn="l"/>
            <a:r>
              <a:rPr lang="en-AU" sz="4800" dirty="0">
                <a:solidFill>
                  <a:srgbClr val="EF4135"/>
                </a:solidFill>
              </a:rPr>
              <a:t>The Gospel of Mark</a:t>
            </a:r>
          </a:p>
        </p:txBody>
      </p:sp>
      <p:sp>
        <p:nvSpPr>
          <p:cNvPr id="8" name="TextBox 7">
            <a:extLst>
              <a:ext uri="{FF2B5EF4-FFF2-40B4-BE49-F238E27FC236}">
                <a16:creationId xmlns:a16="http://schemas.microsoft.com/office/drawing/2014/main" id="{B5FDC317-D686-0542-A15E-3D6D4B2156C4}"/>
              </a:ext>
            </a:extLst>
          </p:cNvPr>
          <p:cNvSpPr txBox="1"/>
          <p:nvPr/>
        </p:nvSpPr>
        <p:spPr>
          <a:xfrm>
            <a:off x="6354146" y="3788229"/>
            <a:ext cx="4021493" cy="523220"/>
          </a:xfrm>
          <a:prstGeom prst="rect">
            <a:avLst/>
          </a:prstGeom>
          <a:noFill/>
          <a:effectLst/>
        </p:spPr>
        <p:txBody>
          <a:bodyPr wrap="square" rtlCol="0">
            <a:spAutoFit/>
          </a:bodyPr>
          <a:lstStyle/>
          <a:p>
            <a:r>
              <a:rPr lang="en-AU" sz="2800" b="1" dirty="0"/>
              <a:t>When? Who?</a:t>
            </a:r>
            <a:endParaRPr lang="en-AU" sz="2800" dirty="0"/>
          </a:p>
        </p:txBody>
      </p:sp>
    </p:spTree>
    <p:extLst>
      <p:ext uri="{BB962C8B-B14F-4D97-AF65-F5344CB8AC3E}">
        <p14:creationId xmlns:p14="http://schemas.microsoft.com/office/powerpoint/2010/main" val="215399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0634C-6539-4D6B-8331-414241B19B06}"/>
              </a:ext>
            </a:extLst>
          </p:cNvPr>
          <p:cNvSpPr>
            <a:spLocks noGrp="1"/>
          </p:cNvSpPr>
          <p:nvPr>
            <p:ph type="title"/>
          </p:nvPr>
        </p:nvSpPr>
        <p:spPr>
          <a:xfrm>
            <a:off x="4965431" y="-133783"/>
            <a:ext cx="6586491" cy="1286160"/>
          </a:xfrm>
        </p:spPr>
        <p:txBody>
          <a:bodyPr anchor="b">
            <a:normAutofit/>
          </a:bodyPr>
          <a:lstStyle/>
          <a:p>
            <a:r>
              <a:rPr lang="en-US" dirty="0"/>
              <a:t>But who was he? </a:t>
            </a:r>
            <a:endParaRPr lang="en-AU" dirty="0"/>
          </a:p>
        </p:txBody>
      </p:sp>
      <p:sp>
        <p:nvSpPr>
          <p:cNvPr id="3" name="Content Placeholder 2">
            <a:extLst>
              <a:ext uri="{FF2B5EF4-FFF2-40B4-BE49-F238E27FC236}">
                <a16:creationId xmlns:a16="http://schemas.microsoft.com/office/drawing/2014/main" id="{F0474A53-3F2E-4598-B621-855DAB82A208}"/>
              </a:ext>
            </a:extLst>
          </p:cNvPr>
          <p:cNvSpPr>
            <a:spLocks noGrp="1"/>
          </p:cNvSpPr>
          <p:nvPr>
            <p:ph idx="1"/>
          </p:nvPr>
        </p:nvSpPr>
        <p:spPr>
          <a:xfrm>
            <a:off x="4965431" y="1828800"/>
            <a:ext cx="6586489" cy="4170504"/>
          </a:xfrm>
        </p:spPr>
        <p:txBody>
          <a:bodyPr>
            <a:noAutofit/>
          </a:bodyPr>
          <a:lstStyle/>
          <a:p>
            <a:pPr marL="0" indent="0">
              <a:buNone/>
            </a:pPr>
            <a:r>
              <a:rPr lang="en-AU" sz="2200" b="1" dirty="0"/>
              <a:t>Eusebius </a:t>
            </a:r>
            <a:endParaRPr lang="en-AU" sz="2200" dirty="0"/>
          </a:p>
          <a:p>
            <a:pPr marL="0" indent="0">
              <a:buNone/>
            </a:pPr>
            <a:r>
              <a:rPr lang="en-AU" sz="2200" dirty="0"/>
              <a:t>Eusebius (312-324AD) wrote that Mark transcribed Peter’s teachings: </a:t>
            </a:r>
          </a:p>
          <a:p>
            <a:endParaRPr lang="en-AU" sz="2200" dirty="0"/>
          </a:p>
          <a:p>
            <a:pPr marL="0" indent="0">
              <a:buNone/>
            </a:pPr>
            <a:r>
              <a:rPr lang="en-AU" sz="2200" i="1" dirty="0"/>
              <a:t>“The Gospel according to Mark had this occasion. As Peter had preached the Word publicly at Rome, and declared the Gospel by the Spirit, many who were present requested that Mark, who had followed him for a long time and remembered his sayings, should write them out. And having composed the Gospel he gave it to those who had requested it. When Peter learned of this, he neither directly forbade nor encouraged it.”</a:t>
            </a:r>
            <a:endParaRPr lang="en-AU" sz="2200" dirty="0"/>
          </a:p>
        </p:txBody>
      </p:sp>
      <p:pic>
        <p:nvPicPr>
          <p:cNvPr id="6146" name="Picture 2" descr="Image result for john mark acts reference">
            <a:extLst>
              <a:ext uri="{FF2B5EF4-FFF2-40B4-BE49-F238E27FC236}">
                <a16:creationId xmlns:a16="http://schemas.microsoft.com/office/drawing/2014/main" id="{376CA9DC-F173-4FD9-8FD8-CBBCB7F307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00"/>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965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0634C-6539-4D6B-8331-414241B19B06}"/>
              </a:ext>
            </a:extLst>
          </p:cNvPr>
          <p:cNvSpPr>
            <a:spLocks noGrp="1"/>
          </p:cNvSpPr>
          <p:nvPr>
            <p:ph type="title"/>
          </p:nvPr>
        </p:nvSpPr>
        <p:spPr>
          <a:xfrm>
            <a:off x="4965431" y="-133783"/>
            <a:ext cx="6586491" cy="1286160"/>
          </a:xfrm>
        </p:spPr>
        <p:txBody>
          <a:bodyPr anchor="b">
            <a:normAutofit/>
          </a:bodyPr>
          <a:lstStyle/>
          <a:p>
            <a:r>
              <a:rPr lang="en-US" dirty="0"/>
              <a:t>But who was he? </a:t>
            </a:r>
            <a:endParaRPr lang="en-AU" dirty="0"/>
          </a:p>
        </p:txBody>
      </p:sp>
      <p:sp>
        <p:nvSpPr>
          <p:cNvPr id="3" name="Content Placeholder 2">
            <a:extLst>
              <a:ext uri="{FF2B5EF4-FFF2-40B4-BE49-F238E27FC236}">
                <a16:creationId xmlns:a16="http://schemas.microsoft.com/office/drawing/2014/main" id="{F0474A53-3F2E-4598-B621-855DAB82A208}"/>
              </a:ext>
            </a:extLst>
          </p:cNvPr>
          <p:cNvSpPr>
            <a:spLocks noGrp="1"/>
          </p:cNvSpPr>
          <p:nvPr>
            <p:ph idx="1"/>
          </p:nvPr>
        </p:nvSpPr>
        <p:spPr>
          <a:xfrm>
            <a:off x="4965431" y="2438400"/>
            <a:ext cx="6586489" cy="4170504"/>
          </a:xfrm>
        </p:spPr>
        <p:txBody>
          <a:bodyPr>
            <a:noAutofit/>
          </a:bodyPr>
          <a:lstStyle/>
          <a:p>
            <a:pPr marL="0" indent="0">
              <a:buNone/>
            </a:pPr>
            <a:r>
              <a:rPr lang="en-AU" b="1" dirty="0"/>
              <a:t>Tertullian </a:t>
            </a:r>
            <a:endParaRPr lang="en-AU" dirty="0"/>
          </a:p>
          <a:p>
            <a:pPr marL="0" indent="0">
              <a:buNone/>
            </a:pPr>
            <a:r>
              <a:rPr lang="en-AU" dirty="0"/>
              <a:t>Tertullian (160-225AD)</a:t>
            </a:r>
            <a:r>
              <a:rPr lang="en-AU" b="1" dirty="0"/>
              <a:t> </a:t>
            </a:r>
            <a:r>
              <a:rPr lang="en-AU" dirty="0"/>
              <a:t>writes that Mark scribed for Peter. </a:t>
            </a:r>
          </a:p>
          <a:p>
            <a:pPr marL="0" indent="0">
              <a:buNone/>
            </a:pPr>
            <a:r>
              <a:rPr lang="en-AU" i="1" dirty="0"/>
              <a:t>“While that [gospel] which Mark published may be affirmed to be Peter’s whose interpreter Mark was.”</a:t>
            </a:r>
            <a:endParaRPr lang="en-AU" dirty="0"/>
          </a:p>
        </p:txBody>
      </p:sp>
      <p:pic>
        <p:nvPicPr>
          <p:cNvPr id="6146" name="Picture 2" descr="Image result for john mark acts reference">
            <a:extLst>
              <a:ext uri="{FF2B5EF4-FFF2-40B4-BE49-F238E27FC236}">
                <a16:creationId xmlns:a16="http://schemas.microsoft.com/office/drawing/2014/main" id="{376CA9DC-F173-4FD9-8FD8-CBBCB7F307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00"/>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679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0634C-6539-4D6B-8331-414241B19B06}"/>
              </a:ext>
            </a:extLst>
          </p:cNvPr>
          <p:cNvSpPr>
            <a:spLocks noGrp="1"/>
          </p:cNvSpPr>
          <p:nvPr>
            <p:ph type="title"/>
          </p:nvPr>
        </p:nvSpPr>
        <p:spPr>
          <a:xfrm>
            <a:off x="4965431" y="-133783"/>
            <a:ext cx="6586491" cy="1286160"/>
          </a:xfrm>
        </p:spPr>
        <p:txBody>
          <a:bodyPr anchor="b">
            <a:normAutofit/>
          </a:bodyPr>
          <a:lstStyle/>
          <a:p>
            <a:r>
              <a:rPr lang="en-US" dirty="0"/>
              <a:t>But who was he? </a:t>
            </a:r>
            <a:endParaRPr lang="en-AU" dirty="0"/>
          </a:p>
        </p:txBody>
      </p:sp>
      <p:sp>
        <p:nvSpPr>
          <p:cNvPr id="3" name="Content Placeholder 2">
            <a:extLst>
              <a:ext uri="{FF2B5EF4-FFF2-40B4-BE49-F238E27FC236}">
                <a16:creationId xmlns:a16="http://schemas.microsoft.com/office/drawing/2014/main" id="{F0474A53-3F2E-4598-B621-855DAB82A208}"/>
              </a:ext>
            </a:extLst>
          </p:cNvPr>
          <p:cNvSpPr>
            <a:spLocks noGrp="1"/>
          </p:cNvSpPr>
          <p:nvPr>
            <p:ph idx="1"/>
          </p:nvPr>
        </p:nvSpPr>
        <p:spPr>
          <a:xfrm>
            <a:off x="4965431" y="2438400"/>
            <a:ext cx="6586489" cy="4170504"/>
          </a:xfrm>
        </p:spPr>
        <p:txBody>
          <a:bodyPr>
            <a:noAutofit/>
          </a:bodyPr>
          <a:lstStyle/>
          <a:p>
            <a:pPr marL="0" indent="0">
              <a:buNone/>
            </a:pPr>
            <a:r>
              <a:rPr lang="en-AU" b="1" dirty="0"/>
              <a:t>The Muratorian Fragment</a:t>
            </a:r>
            <a:br>
              <a:rPr lang="en-AU" b="1" dirty="0"/>
            </a:br>
            <a:r>
              <a:rPr lang="en-AU" dirty="0"/>
              <a:t>The Muratorian Fragment (170AD) is the oldest known list of New Testament books. It is a fragment but appears to agree with the idea that Mark scribed Peter’s gospel. </a:t>
            </a:r>
          </a:p>
          <a:p>
            <a:endParaRPr lang="en-AU" dirty="0"/>
          </a:p>
          <a:p>
            <a:pPr marL="0" indent="0">
              <a:buNone/>
            </a:pPr>
            <a:r>
              <a:rPr lang="en-AU" i="1" dirty="0"/>
              <a:t>“But he was present among them, and so he put [the facts down in his Gospel]”</a:t>
            </a:r>
            <a:endParaRPr lang="en-AU" dirty="0"/>
          </a:p>
        </p:txBody>
      </p:sp>
      <p:pic>
        <p:nvPicPr>
          <p:cNvPr id="6146" name="Picture 2" descr="Image result for john mark acts reference">
            <a:extLst>
              <a:ext uri="{FF2B5EF4-FFF2-40B4-BE49-F238E27FC236}">
                <a16:creationId xmlns:a16="http://schemas.microsoft.com/office/drawing/2014/main" id="{376CA9DC-F173-4FD9-8FD8-CBBCB7F307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00"/>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667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0634C-6539-4D6B-8331-414241B19B06}"/>
              </a:ext>
            </a:extLst>
          </p:cNvPr>
          <p:cNvSpPr>
            <a:spLocks noGrp="1"/>
          </p:cNvSpPr>
          <p:nvPr>
            <p:ph type="title"/>
          </p:nvPr>
        </p:nvSpPr>
        <p:spPr>
          <a:xfrm>
            <a:off x="4965431" y="-133783"/>
            <a:ext cx="6586491" cy="1286160"/>
          </a:xfrm>
        </p:spPr>
        <p:txBody>
          <a:bodyPr anchor="b">
            <a:normAutofit/>
          </a:bodyPr>
          <a:lstStyle/>
          <a:p>
            <a:r>
              <a:rPr lang="en-US" dirty="0"/>
              <a:t>But who was he? </a:t>
            </a:r>
            <a:endParaRPr lang="en-AU" dirty="0"/>
          </a:p>
        </p:txBody>
      </p:sp>
      <p:sp>
        <p:nvSpPr>
          <p:cNvPr id="3" name="Content Placeholder 2">
            <a:extLst>
              <a:ext uri="{FF2B5EF4-FFF2-40B4-BE49-F238E27FC236}">
                <a16:creationId xmlns:a16="http://schemas.microsoft.com/office/drawing/2014/main" id="{F0474A53-3F2E-4598-B621-855DAB82A208}"/>
              </a:ext>
            </a:extLst>
          </p:cNvPr>
          <p:cNvSpPr>
            <a:spLocks noGrp="1"/>
          </p:cNvSpPr>
          <p:nvPr>
            <p:ph idx="1"/>
          </p:nvPr>
        </p:nvSpPr>
        <p:spPr>
          <a:xfrm>
            <a:off x="4965431" y="2438400"/>
            <a:ext cx="6586489" cy="4170504"/>
          </a:xfrm>
        </p:spPr>
        <p:txBody>
          <a:bodyPr>
            <a:noAutofit/>
          </a:bodyPr>
          <a:lstStyle/>
          <a:p>
            <a:pPr marL="0" indent="0">
              <a:buNone/>
            </a:pPr>
            <a:r>
              <a:rPr lang="en-AU" b="1" dirty="0"/>
              <a:t>Origen </a:t>
            </a:r>
            <a:br>
              <a:rPr lang="en-AU" dirty="0"/>
            </a:br>
            <a:r>
              <a:rPr lang="en-AU" dirty="0" err="1"/>
              <a:t>Origen</a:t>
            </a:r>
            <a:r>
              <a:rPr lang="en-AU" dirty="0"/>
              <a:t> (185-254AD) agrees with the idea that Mark was Peter’s scribe: </a:t>
            </a:r>
          </a:p>
          <a:p>
            <a:pPr marL="0" indent="0">
              <a:buNone/>
            </a:pPr>
            <a:r>
              <a:rPr lang="en-AU" i="1" dirty="0"/>
              <a:t>“The second is by Mark, who composed it according to the instructions of Peter, who in his Catholic epistle acknowledges him as a son,”</a:t>
            </a:r>
            <a:endParaRPr lang="en-AU" dirty="0"/>
          </a:p>
        </p:txBody>
      </p:sp>
      <p:pic>
        <p:nvPicPr>
          <p:cNvPr id="6146" name="Picture 2" descr="Image result for john mark acts reference">
            <a:extLst>
              <a:ext uri="{FF2B5EF4-FFF2-40B4-BE49-F238E27FC236}">
                <a16:creationId xmlns:a16="http://schemas.microsoft.com/office/drawing/2014/main" id="{376CA9DC-F173-4FD9-8FD8-CBBCB7F307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00"/>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625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5173A-FC38-483D-ADA0-DCCF917D679A}"/>
              </a:ext>
            </a:extLst>
          </p:cNvPr>
          <p:cNvSpPr>
            <a:spLocks noGrp="1"/>
          </p:cNvSpPr>
          <p:nvPr>
            <p:ph type="title"/>
          </p:nvPr>
        </p:nvSpPr>
        <p:spPr>
          <a:xfrm>
            <a:off x="4965431" y="19678"/>
            <a:ext cx="6586491" cy="1286160"/>
          </a:xfrm>
        </p:spPr>
        <p:txBody>
          <a:bodyPr anchor="b">
            <a:normAutofit/>
          </a:bodyPr>
          <a:lstStyle/>
          <a:p>
            <a:r>
              <a:rPr lang="en-US" dirty="0"/>
              <a:t>Contemporary Scholarship</a:t>
            </a:r>
            <a:endParaRPr lang="en-AU" dirty="0"/>
          </a:p>
        </p:txBody>
      </p:sp>
      <p:sp>
        <p:nvSpPr>
          <p:cNvPr id="3" name="Content Placeholder 2">
            <a:extLst>
              <a:ext uri="{FF2B5EF4-FFF2-40B4-BE49-F238E27FC236}">
                <a16:creationId xmlns:a16="http://schemas.microsoft.com/office/drawing/2014/main" id="{F9EF5F8D-DA5C-4777-B059-58325EF387C2}"/>
              </a:ext>
            </a:extLst>
          </p:cNvPr>
          <p:cNvSpPr>
            <a:spLocks noGrp="1"/>
          </p:cNvSpPr>
          <p:nvPr>
            <p:ph idx="1"/>
          </p:nvPr>
        </p:nvSpPr>
        <p:spPr>
          <a:xfrm>
            <a:off x="4884151" y="1818640"/>
            <a:ext cx="6586489" cy="4176811"/>
          </a:xfrm>
        </p:spPr>
        <p:txBody>
          <a:bodyPr>
            <a:noAutofit/>
          </a:bodyPr>
          <a:lstStyle/>
          <a:p>
            <a:pPr marL="0" indent="0">
              <a:buNone/>
            </a:pPr>
            <a:r>
              <a:rPr lang="en-US" sz="2000" dirty="0"/>
              <a:t>Many contemporary scholars argue that the gospel was originally anonymous and that the title ‘According to Mark’ was originally not on the manuscript. e.g.</a:t>
            </a:r>
            <a:endParaRPr lang="en-AU" sz="2000" dirty="0"/>
          </a:p>
          <a:p>
            <a:pPr marL="0" indent="0">
              <a:buNone/>
            </a:pPr>
            <a:endParaRPr lang="en-AU" sz="2000" b="1" dirty="0"/>
          </a:p>
          <a:p>
            <a:pPr marL="0" indent="0">
              <a:buNone/>
            </a:pPr>
            <a:r>
              <a:rPr lang="en-AU" sz="2000" b="1" dirty="0"/>
              <a:t>Bart </a:t>
            </a:r>
            <a:r>
              <a:rPr lang="en-AU" sz="2000" b="1" dirty="0" err="1"/>
              <a:t>Ehrman</a:t>
            </a:r>
            <a:r>
              <a:rPr lang="en-AU" sz="2000" b="1" dirty="0"/>
              <a:t>:</a:t>
            </a:r>
            <a:endParaRPr lang="en-AU" sz="2000" i="1" dirty="0"/>
          </a:p>
          <a:p>
            <a:pPr marL="0" indent="0">
              <a:buNone/>
            </a:pPr>
            <a:r>
              <a:rPr lang="en-AU" sz="2000" i="1" dirty="0"/>
              <a:t>But are these traditional ascriptions correct? The first thing to observe is that the titles of the Gospels were not put there by their authors—as should be clear after just a moment's reflection. Suppose a disciple named Matthew actually did write a book about Jesus' words and deeds. Would he have called it "The Gospel According to Matthew"? Of course not. He might have called it "The Gospel of Jesus Christ" or "The Life and Death of Our </a:t>
            </a:r>
            <a:r>
              <a:rPr lang="en-AU" sz="2000" i="1" dirty="0" err="1"/>
              <a:t>Savior</a:t>
            </a:r>
            <a:r>
              <a:rPr lang="en-AU" sz="2000" i="1" dirty="0"/>
              <a:t>" or something similar. </a:t>
            </a:r>
            <a:endParaRPr lang="en-AU" sz="2000" dirty="0"/>
          </a:p>
        </p:txBody>
      </p:sp>
      <p:pic>
        <p:nvPicPr>
          <p:cNvPr id="7170" name="Picture 2">
            <a:extLst>
              <a:ext uri="{FF2B5EF4-FFF2-40B4-BE49-F238E27FC236}">
                <a16:creationId xmlns:a16="http://schemas.microsoft.com/office/drawing/2014/main" id="{93A4184D-1D9D-4DCB-8935-E08B212526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52" r="11892"/>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457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5173A-FC38-483D-ADA0-DCCF917D679A}"/>
              </a:ext>
            </a:extLst>
          </p:cNvPr>
          <p:cNvSpPr>
            <a:spLocks noGrp="1"/>
          </p:cNvSpPr>
          <p:nvPr>
            <p:ph type="title"/>
          </p:nvPr>
        </p:nvSpPr>
        <p:spPr>
          <a:xfrm>
            <a:off x="4965430" y="242137"/>
            <a:ext cx="6586491" cy="1286160"/>
          </a:xfrm>
        </p:spPr>
        <p:txBody>
          <a:bodyPr anchor="b">
            <a:normAutofit/>
          </a:bodyPr>
          <a:lstStyle/>
          <a:p>
            <a:r>
              <a:rPr lang="en-US" dirty="0"/>
              <a:t>Contemporary Scholarship</a:t>
            </a:r>
            <a:endParaRPr lang="en-AU" dirty="0"/>
          </a:p>
        </p:txBody>
      </p:sp>
      <p:sp>
        <p:nvSpPr>
          <p:cNvPr id="3" name="Content Placeholder 2">
            <a:extLst>
              <a:ext uri="{FF2B5EF4-FFF2-40B4-BE49-F238E27FC236}">
                <a16:creationId xmlns:a16="http://schemas.microsoft.com/office/drawing/2014/main" id="{F9EF5F8D-DA5C-4777-B059-58325EF387C2}"/>
              </a:ext>
            </a:extLst>
          </p:cNvPr>
          <p:cNvSpPr>
            <a:spLocks noGrp="1"/>
          </p:cNvSpPr>
          <p:nvPr>
            <p:ph idx="1"/>
          </p:nvPr>
        </p:nvSpPr>
        <p:spPr>
          <a:xfrm>
            <a:off x="4965432" y="1930400"/>
            <a:ext cx="6586489" cy="4176811"/>
          </a:xfrm>
        </p:spPr>
        <p:txBody>
          <a:bodyPr>
            <a:noAutofit/>
          </a:bodyPr>
          <a:lstStyle/>
          <a:p>
            <a:pPr marL="0" indent="0">
              <a:buNone/>
            </a:pPr>
            <a:r>
              <a:rPr lang="en-AU" sz="2000" i="1" dirty="0"/>
              <a:t>But if someone calls it the Gospel according to Matthew, then it's obviously someone else trying to explain, at the outset, whose version of the story this one is. And in fact we know that the original manuscripts of the Gospels did not have their authors' names attached to them.</a:t>
            </a:r>
            <a:r>
              <a:rPr lang="en-AU" sz="2000" i="1" baseline="30000" dirty="0"/>
              <a:t>1</a:t>
            </a:r>
            <a:r>
              <a:rPr lang="en-AU" sz="2000" i="1" dirty="0"/>
              <a:t> 1. Because our surviving Greek manuscripts provide such a wide variety of (different) titles for the Gospels, textual scholars have long realized that their familiar names (e.g., "The Gospel according to Matthew") do not go back to a single "original" title, but were later added by scribes. </a:t>
            </a:r>
            <a:endParaRPr lang="en-AU" sz="2000" dirty="0"/>
          </a:p>
          <a:p>
            <a:pPr marL="0" indent="0">
              <a:buNone/>
            </a:pPr>
            <a:r>
              <a:rPr lang="en-AU" sz="2000" dirty="0"/>
              <a:t>From </a:t>
            </a:r>
            <a:r>
              <a:rPr lang="en-AU" sz="2000" i="1" dirty="0">
                <a:hlinkClick r:id="rId2"/>
              </a:rPr>
              <a:t>Jesus: Apocalyptic Prophet of the New Millennium</a:t>
            </a:r>
            <a:r>
              <a:rPr lang="en-AU" sz="2000" dirty="0"/>
              <a:t>. Oxford University Press. p. 42. </a:t>
            </a:r>
          </a:p>
        </p:txBody>
      </p:sp>
      <p:pic>
        <p:nvPicPr>
          <p:cNvPr id="7170" name="Picture 2">
            <a:extLst>
              <a:ext uri="{FF2B5EF4-FFF2-40B4-BE49-F238E27FC236}">
                <a16:creationId xmlns:a16="http://schemas.microsoft.com/office/drawing/2014/main" id="{93A4184D-1D9D-4DCB-8935-E08B212526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52" r="11892"/>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135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5173A-FC38-483D-ADA0-DCCF917D679A}"/>
              </a:ext>
            </a:extLst>
          </p:cNvPr>
          <p:cNvSpPr>
            <a:spLocks noGrp="1"/>
          </p:cNvSpPr>
          <p:nvPr>
            <p:ph type="title"/>
          </p:nvPr>
        </p:nvSpPr>
        <p:spPr>
          <a:xfrm>
            <a:off x="4965429" y="131428"/>
            <a:ext cx="6586491" cy="1286160"/>
          </a:xfrm>
        </p:spPr>
        <p:txBody>
          <a:bodyPr anchor="b">
            <a:normAutofit/>
          </a:bodyPr>
          <a:lstStyle/>
          <a:p>
            <a:r>
              <a:rPr lang="en-US" dirty="0"/>
              <a:t>Contemporary Scholarship</a:t>
            </a:r>
            <a:endParaRPr lang="en-AU" dirty="0"/>
          </a:p>
        </p:txBody>
      </p:sp>
      <p:sp>
        <p:nvSpPr>
          <p:cNvPr id="3" name="Content Placeholder 2">
            <a:extLst>
              <a:ext uri="{FF2B5EF4-FFF2-40B4-BE49-F238E27FC236}">
                <a16:creationId xmlns:a16="http://schemas.microsoft.com/office/drawing/2014/main" id="{F9EF5F8D-DA5C-4777-B059-58325EF387C2}"/>
              </a:ext>
            </a:extLst>
          </p:cNvPr>
          <p:cNvSpPr>
            <a:spLocks noGrp="1"/>
          </p:cNvSpPr>
          <p:nvPr>
            <p:ph idx="1"/>
          </p:nvPr>
        </p:nvSpPr>
        <p:spPr>
          <a:xfrm>
            <a:off x="4965431" y="2438400"/>
            <a:ext cx="6586489" cy="4176811"/>
          </a:xfrm>
        </p:spPr>
        <p:txBody>
          <a:bodyPr>
            <a:noAutofit/>
          </a:bodyPr>
          <a:lstStyle/>
          <a:p>
            <a:pPr marL="0" indent="0">
              <a:buNone/>
            </a:pPr>
            <a:r>
              <a:rPr lang="en-AU" sz="2000" dirty="0"/>
              <a:t>But why put the title ‘According to Mark’ on it? </a:t>
            </a:r>
          </a:p>
        </p:txBody>
      </p:sp>
      <p:pic>
        <p:nvPicPr>
          <p:cNvPr id="7170" name="Picture 2">
            <a:extLst>
              <a:ext uri="{FF2B5EF4-FFF2-40B4-BE49-F238E27FC236}">
                <a16:creationId xmlns:a16="http://schemas.microsoft.com/office/drawing/2014/main" id="{93A4184D-1D9D-4DCB-8935-E08B212526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52" r="11892"/>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125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5173A-FC38-483D-ADA0-DCCF917D679A}"/>
              </a:ext>
            </a:extLst>
          </p:cNvPr>
          <p:cNvSpPr>
            <a:spLocks noGrp="1"/>
          </p:cNvSpPr>
          <p:nvPr>
            <p:ph type="title"/>
          </p:nvPr>
        </p:nvSpPr>
        <p:spPr>
          <a:xfrm>
            <a:off x="4965429" y="172068"/>
            <a:ext cx="6586491" cy="1286160"/>
          </a:xfrm>
        </p:spPr>
        <p:txBody>
          <a:bodyPr anchor="b">
            <a:normAutofit/>
          </a:bodyPr>
          <a:lstStyle/>
          <a:p>
            <a:r>
              <a:rPr lang="en-US" dirty="0"/>
              <a:t>Contemporary Scholarship</a:t>
            </a:r>
            <a:endParaRPr lang="en-AU" dirty="0"/>
          </a:p>
        </p:txBody>
      </p:sp>
      <p:sp>
        <p:nvSpPr>
          <p:cNvPr id="3" name="Content Placeholder 2">
            <a:extLst>
              <a:ext uri="{FF2B5EF4-FFF2-40B4-BE49-F238E27FC236}">
                <a16:creationId xmlns:a16="http://schemas.microsoft.com/office/drawing/2014/main" id="{F9EF5F8D-DA5C-4777-B059-58325EF387C2}"/>
              </a:ext>
            </a:extLst>
          </p:cNvPr>
          <p:cNvSpPr>
            <a:spLocks noGrp="1"/>
          </p:cNvSpPr>
          <p:nvPr>
            <p:ph idx="1"/>
          </p:nvPr>
        </p:nvSpPr>
        <p:spPr>
          <a:xfrm>
            <a:off x="4965431" y="2438400"/>
            <a:ext cx="6586489" cy="3785419"/>
          </a:xfrm>
        </p:spPr>
        <p:txBody>
          <a:bodyPr>
            <a:normAutofit/>
          </a:bodyPr>
          <a:lstStyle/>
          <a:p>
            <a:pPr marL="0" lvl="0" indent="0">
              <a:buNone/>
            </a:pPr>
            <a:r>
              <a:rPr lang="en-AU" sz="2400" dirty="0"/>
              <a:t>Date of writing:</a:t>
            </a:r>
          </a:p>
          <a:p>
            <a:pPr marL="0" indent="0">
              <a:buNone/>
            </a:pPr>
            <a:r>
              <a:rPr lang="en-AU" sz="2400" dirty="0"/>
              <a:t>Most contemporary scholars argue that the gospel was written sometime close to 70AD. They do this because of references to coming trouble in Jerusalem in Mark 13. This trouble did eventuate with the destruction of Jerusalem and the temple in 70AD by the Romans. </a:t>
            </a:r>
          </a:p>
        </p:txBody>
      </p:sp>
      <p:pic>
        <p:nvPicPr>
          <p:cNvPr id="16386" name="Picture 2" descr="Image result for date calendar">
            <a:extLst>
              <a:ext uri="{FF2B5EF4-FFF2-40B4-BE49-F238E27FC236}">
                <a16:creationId xmlns:a16="http://schemas.microsoft.com/office/drawing/2014/main" id="{D2BE94BA-B81F-4459-878B-0C09D9AC28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792" r="31512"/>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230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41612-3FFC-4DAD-9323-6C50422BE91E}"/>
              </a:ext>
            </a:extLst>
          </p:cNvPr>
          <p:cNvSpPr>
            <a:spLocks noGrp="1"/>
          </p:cNvSpPr>
          <p:nvPr>
            <p:ph type="title"/>
          </p:nvPr>
        </p:nvSpPr>
        <p:spPr>
          <a:xfrm>
            <a:off x="4884150" y="50158"/>
            <a:ext cx="6586491" cy="1286160"/>
          </a:xfrm>
        </p:spPr>
        <p:txBody>
          <a:bodyPr anchor="b">
            <a:normAutofit/>
          </a:bodyPr>
          <a:lstStyle/>
          <a:p>
            <a:r>
              <a:rPr lang="en-US" dirty="0"/>
              <a:t>What can we know for sure? </a:t>
            </a:r>
            <a:endParaRPr lang="en-AU" dirty="0"/>
          </a:p>
        </p:txBody>
      </p:sp>
      <p:sp>
        <p:nvSpPr>
          <p:cNvPr id="3" name="Content Placeholder 2">
            <a:extLst>
              <a:ext uri="{FF2B5EF4-FFF2-40B4-BE49-F238E27FC236}">
                <a16:creationId xmlns:a16="http://schemas.microsoft.com/office/drawing/2014/main" id="{9BE634D9-24F7-48CB-A3FD-9A99D75B52EA}"/>
              </a:ext>
            </a:extLst>
          </p:cNvPr>
          <p:cNvSpPr>
            <a:spLocks noGrp="1"/>
          </p:cNvSpPr>
          <p:nvPr>
            <p:ph idx="1"/>
          </p:nvPr>
        </p:nvSpPr>
        <p:spPr>
          <a:xfrm>
            <a:off x="4965431" y="2438400"/>
            <a:ext cx="6586489" cy="3785419"/>
          </a:xfrm>
        </p:spPr>
        <p:txBody>
          <a:bodyPr>
            <a:normAutofit/>
          </a:bodyPr>
          <a:lstStyle/>
          <a:p>
            <a:r>
              <a:rPr lang="en-US" sz="2000" dirty="0"/>
              <a:t>Written within the lifetime of the first followers of Jesus: from 35AD-75AD</a:t>
            </a:r>
          </a:p>
        </p:txBody>
      </p:sp>
      <p:pic>
        <p:nvPicPr>
          <p:cNvPr id="18434" name="Picture 2" descr="Image result for certainty">
            <a:extLst>
              <a:ext uri="{FF2B5EF4-FFF2-40B4-BE49-F238E27FC236}">
                <a16:creationId xmlns:a16="http://schemas.microsoft.com/office/drawing/2014/main" id="{BD0CE5C3-AE08-459D-9CB9-7D1C0858E8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372" r="19764" b="-2"/>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938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41612-3FFC-4DAD-9323-6C50422BE91E}"/>
              </a:ext>
            </a:extLst>
          </p:cNvPr>
          <p:cNvSpPr>
            <a:spLocks noGrp="1"/>
          </p:cNvSpPr>
          <p:nvPr>
            <p:ph type="title"/>
          </p:nvPr>
        </p:nvSpPr>
        <p:spPr>
          <a:xfrm>
            <a:off x="4965429" y="100948"/>
            <a:ext cx="6586491" cy="1286160"/>
          </a:xfrm>
        </p:spPr>
        <p:txBody>
          <a:bodyPr anchor="b">
            <a:normAutofit/>
          </a:bodyPr>
          <a:lstStyle/>
          <a:p>
            <a:r>
              <a:rPr lang="en-US" dirty="0"/>
              <a:t>What can we know for sure? </a:t>
            </a:r>
            <a:endParaRPr lang="en-AU" dirty="0"/>
          </a:p>
        </p:txBody>
      </p:sp>
      <p:sp>
        <p:nvSpPr>
          <p:cNvPr id="3" name="Content Placeholder 2">
            <a:extLst>
              <a:ext uri="{FF2B5EF4-FFF2-40B4-BE49-F238E27FC236}">
                <a16:creationId xmlns:a16="http://schemas.microsoft.com/office/drawing/2014/main" id="{9BE634D9-24F7-48CB-A3FD-9A99D75B52EA}"/>
              </a:ext>
            </a:extLst>
          </p:cNvPr>
          <p:cNvSpPr>
            <a:spLocks noGrp="1"/>
          </p:cNvSpPr>
          <p:nvPr>
            <p:ph idx="1"/>
          </p:nvPr>
        </p:nvSpPr>
        <p:spPr>
          <a:xfrm>
            <a:off x="4965431" y="2438400"/>
            <a:ext cx="6586489" cy="3785419"/>
          </a:xfrm>
        </p:spPr>
        <p:txBody>
          <a:bodyPr>
            <a:normAutofit/>
          </a:bodyPr>
          <a:lstStyle/>
          <a:p>
            <a:r>
              <a:rPr lang="en-US" sz="2000" dirty="0"/>
              <a:t>Written within the lifetime of the first followers of Jesus: from 35AD-75AD</a:t>
            </a:r>
          </a:p>
          <a:p>
            <a:r>
              <a:rPr lang="en-US" sz="2000" dirty="0"/>
              <a:t>Written very close to the events it proports (for ancient history)</a:t>
            </a:r>
          </a:p>
        </p:txBody>
      </p:sp>
      <p:pic>
        <p:nvPicPr>
          <p:cNvPr id="18434" name="Picture 2" descr="Image result for certainty">
            <a:extLst>
              <a:ext uri="{FF2B5EF4-FFF2-40B4-BE49-F238E27FC236}">
                <a16:creationId xmlns:a16="http://schemas.microsoft.com/office/drawing/2014/main" id="{BD0CE5C3-AE08-459D-9CB9-7D1C0858E8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372" r="19764" b="-2"/>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568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49BF6-348A-4C8E-8A7A-3CB5F9E6E9AF}"/>
              </a:ext>
            </a:extLst>
          </p:cNvPr>
          <p:cNvSpPr>
            <a:spLocks noGrp="1"/>
          </p:cNvSpPr>
          <p:nvPr>
            <p:ph type="title"/>
          </p:nvPr>
        </p:nvSpPr>
        <p:spPr>
          <a:xfrm>
            <a:off x="841248" y="475488"/>
            <a:ext cx="10515600" cy="1197864"/>
          </a:xfrm>
        </p:spPr>
        <p:txBody>
          <a:bodyPr>
            <a:normAutofit/>
          </a:bodyPr>
          <a:lstStyle/>
          <a:p>
            <a:r>
              <a:rPr lang="en-US" dirty="0"/>
              <a:t>Archaeology</a:t>
            </a:r>
            <a:endParaRPr lang="en-AU" dirty="0"/>
          </a:p>
        </p:txBody>
      </p:sp>
      <p:pic>
        <p:nvPicPr>
          <p:cNvPr id="3074" name="Picture 2" descr="Image result for papyri 137">
            <a:extLst>
              <a:ext uri="{FF2B5EF4-FFF2-40B4-BE49-F238E27FC236}">
                <a16:creationId xmlns:a16="http://schemas.microsoft.com/office/drawing/2014/main" id="{DFAD51EE-A638-4D8A-919D-65B2F4CDFC5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2104" y="2649474"/>
            <a:ext cx="6217920" cy="287578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59AA2AD-46BA-4903-8011-DC01C826720D}"/>
              </a:ext>
            </a:extLst>
          </p:cNvPr>
          <p:cNvSpPr>
            <a:spLocks noGrp="1"/>
          </p:cNvSpPr>
          <p:nvPr>
            <p:ph idx="1"/>
          </p:nvPr>
        </p:nvSpPr>
        <p:spPr>
          <a:xfrm>
            <a:off x="7534656" y="2002536"/>
            <a:ext cx="3822192" cy="4169664"/>
          </a:xfrm>
        </p:spPr>
        <p:txBody>
          <a:bodyPr anchor="t">
            <a:normAutofit/>
          </a:bodyPr>
          <a:lstStyle/>
          <a:p>
            <a:r>
              <a:rPr lang="en-US" sz="3000" dirty="0"/>
              <a:t>First fragment of Mark is Papyri 137 and is dated to 175-225AD</a:t>
            </a:r>
            <a:endParaRPr lang="en-AU" sz="3000" dirty="0"/>
          </a:p>
          <a:p>
            <a:pPr marL="0" indent="0">
              <a:buNone/>
            </a:pPr>
            <a:endParaRPr lang="en-AU" sz="3000" dirty="0"/>
          </a:p>
        </p:txBody>
      </p:sp>
    </p:spTree>
    <p:extLst>
      <p:ext uri="{BB962C8B-B14F-4D97-AF65-F5344CB8AC3E}">
        <p14:creationId xmlns:p14="http://schemas.microsoft.com/office/powerpoint/2010/main" val="90686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41612-3FFC-4DAD-9323-6C50422BE91E}"/>
              </a:ext>
            </a:extLst>
          </p:cNvPr>
          <p:cNvSpPr>
            <a:spLocks noGrp="1"/>
          </p:cNvSpPr>
          <p:nvPr>
            <p:ph type="title"/>
          </p:nvPr>
        </p:nvSpPr>
        <p:spPr>
          <a:xfrm>
            <a:off x="4853670" y="121268"/>
            <a:ext cx="6586491" cy="1286160"/>
          </a:xfrm>
        </p:spPr>
        <p:txBody>
          <a:bodyPr anchor="b">
            <a:normAutofit/>
          </a:bodyPr>
          <a:lstStyle/>
          <a:p>
            <a:r>
              <a:rPr lang="en-US" dirty="0"/>
              <a:t>What can we know for sure? </a:t>
            </a:r>
            <a:endParaRPr lang="en-AU" dirty="0"/>
          </a:p>
        </p:txBody>
      </p:sp>
      <p:sp>
        <p:nvSpPr>
          <p:cNvPr id="3" name="Content Placeholder 2">
            <a:extLst>
              <a:ext uri="{FF2B5EF4-FFF2-40B4-BE49-F238E27FC236}">
                <a16:creationId xmlns:a16="http://schemas.microsoft.com/office/drawing/2014/main" id="{9BE634D9-24F7-48CB-A3FD-9A99D75B52EA}"/>
              </a:ext>
            </a:extLst>
          </p:cNvPr>
          <p:cNvSpPr>
            <a:spLocks noGrp="1"/>
          </p:cNvSpPr>
          <p:nvPr>
            <p:ph idx="1"/>
          </p:nvPr>
        </p:nvSpPr>
        <p:spPr>
          <a:xfrm>
            <a:off x="4965431" y="2438400"/>
            <a:ext cx="6586489" cy="3785419"/>
          </a:xfrm>
        </p:spPr>
        <p:txBody>
          <a:bodyPr>
            <a:normAutofit/>
          </a:bodyPr>
          <a:lstStyle/>
          <a:p>
            <a:r>
              <a:rPr lang="en-US" sz="2000" dirty="0"/>
              <a:t>Written within the lifetime of the first followers of Jesus: from 35AD-75AD</a:t>
            </a:r>
          </a:p>
          <a:p>
            <a:r>
              <a:rPr lang="en-US" sz="2000" dirty="0"/>
              <a:t>Written very close to the events it proports (for ancient history)</a:t>
            </a:r>
          </a:p>
          <a:p>
            <a:r>
              <a:rPr lang="en-US" sz="2000" dirty="0"/>
              <a:t>Intended to be biography/history.</a:t>
            </a:r>
            <a:endParaRPr lang="en-AU" sz="2000" dirty="0"/>
          </a:p>
        </p:txBody>
      </p:sp>
      <p:pic>
        <p:nvPicPr>
          <p:cNvPr id="18434" name="Picture 2" descr="Image result for certainty">
            <a:extLst>
              <a:ext uri="{FF2B5EF4-FFF2-40B4-BE49-F238E27FC236}">
                <a16:creationId xmlns:a16="http://schemas.microsoft.com/office/drawing/2014/main" id="{BD0CE5C3-AE08-459D-9CB9-7D1C0858E8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372" r="19764" b="-2"/>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888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166910" y="214291"/>
          <a:ext cx="8001060" cy="6040059"/>
        </p:xfrm>
        <a:graphic>
          <a:graphicData uri="http://schemas.openxmlformats.org/drawingml/2006/table">
            <a:tbl>
              <a:tblPr firstRow="1" bandRow="1">
                <a:tableStyleId>{69CF1AB2-1976-4502-BF36-3FF5EA218861}</a:tableStyleId>
              </a:tblPr>
              <a:tblGrid>
                <a:gridCol w="1600212">
                  <a:extLst>
                    <a:ext uri="{9D8B030D-6E8A-4147-A177-3AD203B41FA5}">
                      <a16:colId xmlns:a16="http://schemas.microsoft.com/office/drawing/2014/main" val="20000"/>
                    </a:ext>
                  </a:extLst>
                </a:gridCol>
                <a:gridCol w="1600212">
                  <a:extLst>
                    <a:ext uri="{9D8B030D-6E8A-4147-A177-3AD203B41FA5}">
                      <a16:colId xmlns:a16="http://schemas.microsoft.com/office/drawing/2014/main" val="20001"/>
                    </a:ext>
                  </a:extLst>
                </a:gridCol>
                <a:gridCol w="1600212">
                  <a:extLst>
                    <a:ext uri="{9D8B030D-6E8A-4147-A177-3AD203B41FA5}">
                      <a16:colId xmlns:a16="http://schemas.microsoft.com/office/drawing/2014/main" val="20002"/>
                    </a:ext>
                  </a:extLst>
                </a:gridCol>
                <a:gridCol w="1600212">
                  <a:extLst>
                    <a:ext uri="{9D8B030D-6E8A-4147-A177-3AD203B41FA5}">
                      <a16:colId xmlns:a16="http://schemas.microsoft.com/office/drawing/2014/main" val="20003"/>
                    </a:ext>
                  </a:extLst>
                </a:gridCol>
                <a:gridCol w="1600212">
                  <a:extLst>
                    <a:ext uri="{9D8B030D-6E8A-4147-A177-3AD203B41FA5}">
                      <a16:colId xmlns:a16="http://schemas.microsoft.com/office/drawing/2014/main" val="20004"/>
                    </a:ext>
                  </a:extLst>
                </a:gridCol>
              </a:tblGrid>
              <a:tr h="7322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a:t>AUTHOR</a:t>
                      </a:r>
                      <a:endParaRPr lang="en-AU"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a:t>WHEN WRITTEN</a:t>
                      </a:r>
                      <a:endParaRPr lang="en-AU"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a:t>EARLIEST COPY</a:t>
                      </a:r>
                      <a:endParaRPr lang="en-AU"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a:t>TIME SPAN</a:t>
                      </a:r>
                      <a:endParaRPr lang="en-AU"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a:t>No.</a:t>
                      </a:r>
                      <a:r>
                        <a:rPr lang="en-AU" sz="1600" b="1" baseline="0" dirty="0"/>
                        <a:t> OF COPIES</a:t>
                      </a:r>
                      <a:endParaRPr lang="en-AU" sz="1600" dirty="0"/>
                    </a:p>
                  </a:txBody>
                  <a:tcPr anchor="ctr"/>
                </a:tc>
                <a:extLst>
                  <a:ext uri="{0D108BD9-81ED-4DB2-BD59-A6C34878D82A}">
                    <a16:rowId xmlns:a16="http://schemas.microsoft.com/office/drawing/2014/main" val="10000"/>
                  </a:ext>
                </a:extLst>
              </a:tr>
              <a:tr h="7322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1" dirty="0"/>
                        <a:t>Homer </a:t>
                      </a:r>
                      <a:endParaRPr lang="en-AU" sz="1800" b="0" i="1" dirty="0"/>
                    </a:p>
                    <a:p>
                      <a:pPr marL="0" marR="0" indent="0" algn="l" defTabSz="914400" rtl="0" eaLnBrk="1" fontAlgn="auto" latinLnBrk="0" hangingPunct="1">
                        <a:lnSpc>
                          <a:spcPct val="100000"/>
                        </a:lnSpc>
                        <a:spcBef>
                          <a:spcPts val="0"/>
                        </a:spcBef>
                        <a:spcAft>
                          <a:spcPts val="0"/>
                        </a:spcAft>
                        <a:buClrTx/>
                        <a:buSzTx/>
                        <a:buFontTx/>
                        <a:buNone/>
                        <a:tabLst/>
                        <a:defRPr/>
                      </a:pPr>
                      <a:r>
                        <a:rPr lang="en-AU" sz="1800" b="0" i="1" dirty="0"/>
                        <a:t>Iliad</a:t>
                      </a:r>
                    </a:p>
                  </a:txBody>
                  <a:tcPr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extLst>
                  <a:ext uri="{0D108BD9-81ED-4DB2-BD59-A6C34878D82A}">
                    <a16:rowId xmlns:a16="http://schemas.microsoft.com/office/drawing/2014/main" val="10001"/>
                  </a:ext>
                </a:extLst>
              </a:tr>
              <a:tr h="7322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1" dirty="0"/>
                        <a:t>Caesar  </a:t>
                      </a:r>
                    </a:p>
                    <a:p>
                      <a:pPr marL="0" marR="0" indent="0" algn="l" defTabSz="914400" rtl="0" eaLnBrk="1" fontAlgn="auto" latinLnBrk="0" hangingPunct="1">
                        <a:lnSpc>
                          <a:spcPct val="100000"/>
                        </a:lnSpc>
                        <a:spcBef>
                          <a:spcPts val="0"/>
                        </a:spcBef>
                        <a:spcAft>
                          <a:spcPts val="0"/>
                        </a:spcAft>
                        <a:buClrTx/>
                        <a:buSzTx/>
                        <a:buFontTx/>
                        <a:buNone/>
                        <a:tabLst/>
                        <a:defRPr/>
                      </a:pPr>
                      <a:r>
                        <a:rPr lang="en-AU" sz="1800" b="0" i="1" dirty="0"/>
                        <a:t>The Gallic Wars</a:t>
                      </a:r>
                    </a:p>
                  </a:txBody>
                  <a:tcPr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extLst>
                  <a:ext uri="{0D108BD9-81ED-4DB2-BD59-A6C34878D82A}">
                    <a16:rowId xmlns:a16="http://schemas.microsoft.com/office/drawing/2014/main" val="10002"/>
                  </a:ext>
                </a:extLst>
              </a:tr>
              <a:tr h="7322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1" dirty="0"/>
                        <a:t>Plato </a:t>
                      </a:r>
                      <a:r>
                        <a:rPr lang="en-AU" sz="1800" b="0" i="1" dirty="0"/>
                        <a:t>Tetralogies</a:t>
                      </a:r>
                    </a:p>
                  </a:txBody>
                  <a:tcPr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extLst>
                  <a:ext uri="{0D108BD9-81ED-4DB2-BD59-A6C34878D82A}">
                    <a16:rowId xmlns:a16="http://schemas.microsoft.com/office/drawing/2014/main" val="10003"/>
                  </a:ext>
                </a:extLst>
              </a:tr>
              <a:tr h="7322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1" dirty="0"/>
                        <a:t>Aristotle</a:t>
                      </a:r>
                      <a:endParaRPr lang="en-AU" sz="1800" dirty="0"/>
                    </a:p>
                  </a:txBody>
                  <a:tcPr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extLst>
                  <a:ext uri="{0D108BD9-81ED-4DB2-BD59-A6C34878D82A}">
                    <a16:rowId xmlns:a16="http://schemas.microsoft.com/office/drawing/2014/main" val="10004"/>
                  </a:ext>
                </a:extLst>
              </a:tr>
              <a:tr h="7322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1" dirty="0"/>
                        <a:t>Herodotus </a:t>
                      </a:r>
                      <a:r>
                        <a:rPr lang="en-AU" sz="1800" b="0" i="1" dirty="0"/>
                        <a:t>History</a:t>
                      </a:r>
                    </a:p>
                  </a:txBody>
                  <a:tcPr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extLst>
                  <a:ext uri="{0D108BD9-81ED-4DB2-BD59-A6C34878D82A}">
                    <a16:rowId xmlns:a16="http://schemas.microsoft.com/office/drawing/2014/main" val="10005"/>
                  </a:ext>
                </a:extLst>
              </a:tr>
              <a:tr h="7322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1" dirty="0"/>
                        <a:t>Euripides</a:t>
                      </a:r>
                      <a:endParaRPr lang="en-AU" sz="1800" dirty="0"/>
                    </a:p>
                  </a:txBody>
                  <a:tcPr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extLst>
                  <a:ext uri="{0D108BD9-81ED-4DB2-BD59-A6C34878D82A}">
                    <a16:rowId xmlns:a16="http://schemas.microsoft.com/office/drawing/2014/main" val="10006"/>
                  </a:ext>
                </a:extLst>
              </a:tr>
              <a:tr h="7322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b="1" dirty="0"/>
                        <a:t>New Testament</a:t>
                      </a:r>
                      <a:endParaRPr lang="en-AU" sz="1800" dirty="0"/>
                    </a:p>
                  </a:txBody>
                  <a:tcPr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tc>
                  <a:txBody>
                    <a:bodyPr/>
                    <a:lstStyle/>
                    <a:p>
                      <a:pPr algn="ctr"/>
                      <a:endParaRPr lang="en-AU" sz="1500" dirty="0"/>
                    </a:p>
                  </a:txBody>
                  <a:tcPr marL="16361" marR="16361" marT="16361" marB="16361" anchor="ctr"/>
                </a:tc>
                <a:extLst>
                  <a:ext uri="{0D108BD9-81ED-4DB2-BD59-A6C34878D82A}">
                    <a16:rowId xmlns:a16="http://schemas.microsoft.com/office/drawing/2014/main" val="10007"/>
                  </a:ext>
                </a:extLst>
              </a:tr>
            </a:tbl>
          </a:graphicData>
        </a:graphic>
      </p:graphicFrame>
      <p:sp>
        <p:nvSpPr>
          <p:cNvPr id="3" name="Rectangle 2"/>
          <p:cNvSpPr/>
          <p:nvPr/>
        </p:nvSpPr>
        <p:spPr>
          <a:xfrm>
            <a:off x="1952564" y="6357959"/>
            <a:ext cx="8429716" cy="276999"/>
          </a:xfrm>
          <a:prstGeom prst="rect">
            <a:avLst/>
          </a:prstGeom>
        </p:spPr>
        <p:txBody>
          <a:bodyPr wrap="square">
            <a:spAutoFit/>
          </a:bodyPr>
          <a:lstStyle/>
          <a:p>
            <a:r>
              <a:rPr lang="en-AU" sz="1200" u="sng" dirty="0"/>
              <a:t>school.carm.org</a:t>
            </a:r>
            <a:r>
              <a:rPr lang="en-AU" sz="1200" dirty="0"/>
              <a:t>: This chart was adapted from charts in </a:t>
            </a:r>
            <a:r>
              <a:rPr lang="en-AU" sz="1200" u="sng" dirty="0"/>
              <a:t>Evidence that Demands a Verdict</a:t>
            </a:r>
            <a:r>
              <a:rPr lang="en-AU" sz="1200" dirty="0"/>
              <a:t>, by Josh McDowell, 1979, pages 42 and 43</a:t>
            </a:r>
          </a:p>
        </p:txBody>
      </p:sp>
      <p:sp>
        <p:nvSpPr>
          <p:cNvPr id="4" name="TextBox 3"/>
          <p:cNvSpPr txBox="1"/>
          <p:nvPr/>
        </p:nvSpPr>
        <p:spPr>
          <a:xfrm>
            <a:off x="4167175" y="1142984"/>
            <a:ext cx="764953" cy="338554"/>
          </a:xfrm>
          <a:prstGeom prst="rect">
            <a:avLst/>
          </a:prstGeom>
          <a:noFill/>
        </p:spPr>
        <p:txBody>
          <a:bodyPr wrap="none" rtlCol="0">
            <a:spAutoFit/>
          </a:bodyPr>
          <a:lstStyle/>
          <a:p>
            <a:pPr algn="ctr"/>
            <a:r>
              <a:rPr lang="en-AU" sz="1600" dirty="0"/>
              <a:t>900 BC</a:t>
            </a:r>
          </a:p>
        </p:txBody>
      </p:sp>
      <p:sp>
        <p:nvSpPr>
          <p:cNvPr id="5" name="TextBox 4"/>
          <p:cNvSpPr txBox="1"/>
          <p:nvPr/>
        </p:nvSpPr>
        <p:spPr>
          <a:xfrm>
            <a:off x="5738810" y="1142984"/>
            <a:ext cx="764954" cy="338554"/>
          </a:xfrm>
          <a:prstGeom prst="rect">
            <a:avLst/>
          </a:prstGeom>
          <a:noFill/>
        </p:spPr>
        <p:txBody>
          <a:bodyPr wrap="none" rtlCol="0">
            <a:spAutoFit/>
          </a:bodyPr>
          <a:lstStyle/>
          <a:p>
            <a:pPr algn="ctr"/>
            <a:r>
              <a:rPr lang="en-AU" sz="1600" dirty="0"/>
              <a:t>400 BC</a:t>
            </a:r>
          </a:p>
        </p:txBody>
      </p:sp>
      <p:sp>
        <p:nvSpPr>
          <p:cNvPr id="6" name="TextBox 5"/>
          <p:cNvSpPr txBox="1"/>
          <p:nvPr/>
        </p:nvSpPr>
        <p:spPr>
          <a:xfrm>
            <a:off x="7310446" y="1142984"/>
            <a:ext cx="983346" cy="338554"/>
          </a:xfrm>
          <a:prstGeom prst="rect">
            <a:avLst/>
          </a:prstGeom>
          <a:noFill/>
        </p:spPr>
        <p:txBody>
          <a:bodyPr wrap="none" rtlCol="0">
            <a:spAutoFit/>
          </a:bodyPr>
          <a:lstStyle/>
          <a:p>
            <a:pPr algn="ctr"/>
            <a:r>
              <a:rPr lang="en-AU" sz="1600" dirty="0"/>
              <a:t>500 years</a:t>
            </a:r>
          </a:p>
        </p:txBody>
      </p:sp>
      <p:sp>
        <p:nvSpPr>
          <p:cNvPr id="7" name="TextBox 6"/>
          <p:cNvSpPr txBox="1"/>
          <p:nvPr/>
        </p:nvSpPr>
        <p:spPr>
          <a:xfrm>
            <a:off x="9096396" y="1142984"/>
            <a:ext cx="497252" cy="338554"/>
          </a:xfrm>
          <a:prstGeom prst="rect">
            <a:avLst/>
          </a:prstGeom>
          <a:noFill/>
        </p:spPr>
        <p:txBody>
          <a:bodyPr wrap="none" rtlCol="0">
            <a:spAutoFit/>
          </a:bodyPr>
          <a:lstStyle/>
          <a:p>
            <a:pPr algn="ctr"/>
            <a:r>
              <a:rPr lang="en-AU" sz="1600" dirty="0"/>
              <a:t>643</a:t>
            </a:r>
          </a:p>
        </p:txBody>
      </p:sp>
      <p:sp>
        <p:nvSpPr>
          <p:cNvPr id="8" name="TextBox 7"/>
          <p:cNvSpPr txBox="1"/>
          <p:nvPr/>
        </p:nvSpPr>
        <p:spPr>
          <a:xfrm>
            <a:off x="4024299" y="1928802"/>
            <a:ext cx="1128835" cy="338554"/>
          </a:xfrm>
          <a:prstGeom prst="rect">
            <a:avLst/>
          </a:prstGeom>
          <a:noFill/>
        </p:spPr>
        <p:txBody>
          <a:bodyPr wrap="none" rtlCol="0">
            <a:spAutoFit/>
          </a:bodyPr>
          <a:lstStyle/>
          <a:p>
            <a:pPr algn="ctr"/>
            <a:r>
              <a:rPr lang="en-AU" sz="1600" dirty="0"/>
              <a:t>100 - 44 BC</a:t>
            </a:r>
          </a:p>
        </p:txBody>
      </p:sp>
      <p:sp>
        <p:nvSpPr>
          <p:cNvPr id="9" name="TextBox 8"/>
          <p:cNvSpPr txBox="1"/>
          <p:nvPr/>
        </p:nvSpPr>
        <p:spPr>
          <a:xfrm>
            <a:off x="5738811" y="1928802"/>
            <a:ext cx="788999" cy="338554"/>
          </a:xfrm>
          <a:prstGeom prst="rect">
            <a:avLst/>
          </a:prstGeom>
          <a:noFill/>
        </p:spPr>
        <p:txBody>
          <a:bodyPr wrap="none" rtlCol="0">
            <a:spAutoFit/>
          </a:bodyPr>
          <a:lstStyle/>
          <a:p>
            <a:pPr algn="ctr"/>
            <a:r>
              <a:rPr lang="en-AU" sz="1600" dirty="0"/>
              <a:t>900 AD</a:t>
            </a:r>
          </a:p>
        </p:txBody>
      </p:sp>
      <p:sp>
        <p:nvSpPr>
          <p:cNvPr id="10" name="TextBox 9"/>
          <p:cNvSpPr txBox="1"/>
          <p:nvPr/>
        </p:nvSpPr>
        <p:spPr>
          <a:xfrm>
            <a:off x="7239008" y="1928802"/>
            <a:ext cx="1138838" cy="338554"/>
          </a:xfrm>
          <a:prstGeom prst="rect">
            <a:avLst/>
          </a:prstGeom>
          <a:noFill/>
        </p:spPr>
        <p:txBody>
          <a:bodyPr wrap="none" rtlCol="0">
            <a:spAutoFit/>
          </a:bodyPr>
          <a:lstStyle/>
          <a:p>
            <a:pPr algn="ctr"/>
            <a:r>
              <a:rPr lang="en-AU" sz="1600" dirty="0"/>
              <a:t>1,000 years</a:t>
            </a:r>
          </a:p>
        </p:txBody>
      </p:sp>
      <p:sp>
        <p:nvSpPr>
          <p:cNvPr id="11" name="TextBox 10"/>
          <p:cNvSpPr txBox="1"/>
          <p:nvPr/>
        </p:nvSpPr>
        <p:spPr>
          <a:xfrm>
            <a:off x="9096397" y="1928802"/>
            <a:ext cx="393057" cy="338554"/>
          </a:xfrm>
          <a:prstGeom prst="rect">
            <a:avLst/>
          </a:prstGeom>
          <a:noFill/>
        </p:spPr>
        <p:txBody>
          <a:bodyPr wrap="none" rtlCol="0">
            <a:spAutoFit/>
          </a:bodyPr>
          <a:lstStyle/>
          <a:p>
            <a:pPr algn="ctr"/>
            <a:r>
              <a:rPr lang="en-AU" sz="1600" dirty="0"/>
              <a:t>10</a:t>
            </a:r>
          </a:p>
        </p:txBody>
      </p:sp>
      <p:sp>
        <p:nvSpPr>
          <p:cNvPr id="12" name="TextBox 11"/>
          <p:cNvSpPr txBox="1"/>
          <p:nvPr/>
        </p:nvSpPr>
        <p:spPr>
          <a:xfrm>
            <a:off x="3952861" y="2786058"/>
            <a:ext cx="1233031" cy="338554"/>
          </a:xfrm>
          <a:prstGeom prst="rect">
            <a:avLst/>
          </a:prstGeom>
          <a:noFill/>
        </p:spPr>
        <p:txBody>
          <a:bodyPr wrap="none" rtlCol="0">
            <a:spAutoFit/>
          </a:bodyPr>
          <a:lstStyle/>
          <a:p>
            <a:pPr algn="ctr"/>
            <a:r>
              <a:rPr lang="en-AU" sz="1600" dirty="0"/>
              <a:t>427 - 347 BC</a:t>
            </a:r>
          </a:p>
        </p:txBody>
      </p:sp>
      <p:sp>
        <p:nvSpPr>
          <p:cNvPr id="13" name="TextBox 12"/>
          <p:cNvSpPr txBox="1"/>
          <p:nvPr/>
        </p:nvSpPr>
        <p:spPr>
          <a:xfrm>
            <a:off x="5738811" y="2786058"/>
            <a:ext cx="788999" cy="338554"/>
          </a:xfrm>
          <a:prstGeom prst="rect">
            <a:avLst/>
          </a:prstGeom>
          <a:noFill/>
        </p:spPr>
        <p:txBody>
          <a:bodyPr wrap="none" rtlCol="0">
            <a:spAutoFit/>
          </a:bodyPr>
          <a:lstStyle/>
          <a:p>
            <a:pPr algn="ctr"/>
            <a:r>
              <a:rPr lang="en-AU" sz="1600" dirty="0"/>
              <a:t>900 AD</a:t>
            </a:r>
          </a:p>
        </p:txBody>
      </p:sp>
      <p:sp>
        <p:nvSpPr>
          <p:cNvPr id="14" name="TextBox 13"/>
          <p:cNvSpPr txBox="1"/>
          <p:nvPr/>
        </p:nvSpPr>
        <p:spPr>
          <a:xfrm>
            <a:off x="5738811" y="4286256"/>
            <a:ext cx="788999" cy="338554"/>
          </a:xfrm>
          <a:prstGeom prst="rect">
            <a:avLst/>
          </a:prstGeom>
          <a:noFill/>
        </p:spPr>
        <p:txBody>
          <a:bodyPr wrap="none" rtlCol="0">
            <a:spAutoFit/>
          </a:bodyPr>
          <a:lstStyle/>
          <a:p>
            <a:pPr algn="ctr"/>
            <a:r>
              <a:rPr lang="en-AU" sz="1600" dirty="0"/>
              <a:t>900 AD</a:t>
            </a:r>
          </a:p>
        </p:txBody>
      </p:sp>
      <p:sp>
        <p:nvSpPr>
          <p:cNvPr id="15" name="TextBox 14"/>
          <p:cNvSpPr txBox="1"/>
          <p:nvPr/>
        </p:nvSpPr>
        <p:spPr>
          <a:xfrm>
            <a:off x="7239008" y="3571876"/>
            <a:ext cx="1138838" cy="338554"/>
          </a:xfrm>
          <a:prstGeom prst="rect">
            <a:avLst/>
          </a:prstGeom>
          <a:noFill/>
        </p:spPr>
        <p:txBody>
          <a:bodyPr wrap="none" rtlCol="0">
            <a:spAutoFit/>
          </a:bodyPr>
          <a:lstStyle/>
          <a:p>
            <a:pPr algn="ctr"/>
            <a:r>
              <a:rPr lang="en-AU" sz="1600" dirty="0"/>
              <a:t>1,400 years</a:t>
            </a:r>
          </a:p>
        </p:txBody>
      </p:sp>
      <p:sp>
        <p:nvSpPr>
          <p:cNvPr id="16" name="TextBox 15"/>
          <p:cNvSpPr txBox="1"/>
          <p:nvPr/>
        </p:nvSpPr>
        <p:spPr>
          <a:xfrm>
            <a:off x="9239272" y="2786058"/>
            <a:ext cx="288862" cy="338554"/>
          </a:xfrm>
          <a:prstGeom prst="rect">
            <a:avLst/>
          </a:prstGeom>
          <a:noFill/>
        </p:spPr>
        <p:txBody>
          <a:bodyPr wrap="none" rtlCol="0">
            <a:spAutoFit/>
          </a:bodyPr>
          <a:lstStyle/>
          <a:p>
            <a:pPr algn="ctr"/>
            <a:r>
              <a:rPr lang="en-AU" sz="1600" dirty="0"/>
              <a:t>7</a:t>
            </a:r>
          </a:p>
        </p:txBody>
      </p:sp>
      <p:sp>
        <p:nvSpPr>
          <p:cNvPr id="17" name="TextBox 16"/>
          <p:cNvSpPr txBox="1"/>
          <p:nvPr/>
        </p:nvSpPr>
        <p:spPr>
          <a:xfrm>
            <a:off x="3952861" y="3571876"/>
            <a:ext cx="1233031" cy="338554"/>
          </a:xfrm>
          <a:prstGeom prst="rect">
            <a:avLst/>
          </a:prstGeom>
          <a:noFill/>
        </p:spPr>
        <p:txBody>
          <a:bodyPr wrap="none" rtlCol="0">
            <a:spAutoFit/>
          </a:bodyPr>
          <a:lstStyle/>
          <a:p>
            <a:pPr algn="ctr"/>
            <a:r>
              <a:rPr lang="en-AU" sz="1600" dirty="0"/>
              <a:t>384 - 322 BC</a:t>
            </a:r>
          </a:p>
        </p:txBody>
      </p:sp>
      <p:sp>
        <p:nvSpPr>
          <p:cNvPr id="18" name="TextBox 17"/>
          <p:cNvSpPr txBox="1"/>
          <p:nvPr/>
        </p:nvSpPr>
        <p:spPr>
          <a:xfrm>
            <a:off x="5667373" y="3571876"/>
            <a:ext cx="944489" cy="338554"/>
          </a:xfrm>
          <a:prstGeom prst="rect">
            <a:avLst/>
          </a:prstGeom>
          <a:noFill/>
        </p:spPr>
        <p:txBody>
          <a:bodyPr wrap="none" rtlCol="0">
            <a:spAutoFit/>
          </a:bodyPr>
          <a:lstStyle/>
          <a:p>
            <a:pPr algn="ctr"/>
            <a:r>
              <a:rPr lang="en-AU" sz="1600" dirty="0"/>
              <a:t>1,100 AD</a:t>
            </a:r>
          </a:p>
        </p:txBody>
      </p:sp>
      <p:sp>
        <p:nvSpPr>
          <p:cNvPr id="19" name="TextBox 18"/>
          <p:cNvSpPr txBox="1"/>
          <p:nvPr/>
        </p:nvSpPr>
        <p:spPr>
          <a:xfrm>
            <a:off x="7239008" y="2786058"/>
            <a:ext cx="1138838" cy="338554"/>
          </a:xfrm>
          <a:prstGeom prst="rect">
            <a:avLst/>
          </a:prstGeom>
          <a:noFill/>
        </p:spPr>
        <p:txBody>
          <a:bodyPr wrap="none" rtlCol="0">
            <a:spAutoFit/>
          </a:bodyPr>
          <a:lstStyle/>
          <a:p>
            <a:pPr algn="ctr"/>
            <a:r>
              <a:rPr lang="en-AU" sz="1600" dirty="0"/>
              <a:t>1,200 years</a:t>
            </a:r>
          </a:p>
        </p:txBody>
      </p:sp>
      <p:sp>
        <p:nvSpPr>
          <p:cNvPr id="20" name="TextBox 19"/>
          <p:cNvSpPr txBox="1"/>
          <p:nvPr/>
        </p:nvSpPr>
        <p:spPr>
          <a:xfrm>
            <a:off x="9167835" y="3571876"/>
            <a:ext cx="393057" cy="338554"/>
          </a:xfrm>
          <a:prstGeom prst="rect">
            <a:avLst/>
          </a:prstGeom>
          <a:noFill/>
        </p:spPr>
        <p:txBody>
          <a:bodyPr wrap="none" rtlCol="0">
            <a:spAutoFit/>
          </a:bodyPr>
          <a:lstStyle/>
          <a:p>
            <a:pPr algn="ctr"/>
            <a:r>
              <a:rPr lang="en-AU" sz="1600" dirty="0"/>
              <a:t>49</a:t>
            </a:r>
          </a:p>
        </p:txBody>
      </p:sp>
      <p:sp>
        <p:nvSpPr>
          <p:cNvPr id="21" name="TextBox 20"/>
          <p:cNvSpPr txBox="1"/>
          <p:nvPr/>
        </p:nvSpPr>
        <p:spPr>
          <a:xfrm>
            <a:off x="3952861" y="4286256"/>
            <a:ext cx="1233031" cy="338554"/>
          </a:xfrm>
          <a:prstGeom prst="rect">
            <a:avLst/>
          </a:prstGeom>
          <a:noFill/>
        </p:spPr>
        <p:txBody>
          <a:bodyPr wrap="none" rtlCol="0">
            <a:spAutoFit/>
          </a:bodyPr>
          <a:lstStyle/>
          <a:p>
            <a:pPr algn="ctr"/>
            <a:r>
              <a:rPr lang="en-AU" sz="1600" dirty="0"/>
              <a:t>480 - 425 BC</a:t>
            </a:r>
          </a:p>
        </p:txBody>
      </p:sp>
      <p:sp>
        <p:nvSpPr>
          <p:cNvPr id="22" name="TextBox 21"/>
          <p:cNvSpPr txBox="1"/>
          <p:nvPr/>
        </p:nvSpPr>
        <p:spPr>
          <a:xfrm>
            <a:off x="7239008" y="4286256"/>
            <a:ext cx="1138838" cy="338554"/>
          </a:xfrm>
          <a:prstGeom prst="rect">
            <a:avLst/>
          </a:prstGeom>
          <a:noFill/>
        </p:spPr>
        <p:txBody>
          <a:bodyPr wrap="none" rtlCol="0">
            <a:spAutoFit/>
          </a:bodyPr>
          <a:lstStyle/>
          <a:p>
            <a:pPr algn="ctr"/>
            <a:r>
              <a:rPr lang="en-AU" sz="1600" dirty="0"/>
              <a:t>1,300 years</a:t>
            </a:r>
          </a:p>
        </p:txBody>
      </p:sp>
      <p:sp>
        <p:nvSpPr>
          <p:cNvPr id="23" name="TextBox 22"/>
          <p:cNvSpPr txBox="1"/>
          <p:nvPr/>
        </p:nvSpPr>
        <p:spPr>
          <a:xfrm>
            <a:off x="9239272" y="4286256"/>
            <a:ext cx="288862" cy="338554"/>
          </a:xfrm>
          <a:prstGeom prst="rect">
            <a:avLst/>
          </a:prstGeom>
          <a:noFill/>
        </p:spPr>
        <p:txBody>
          <a:bodyPr wrap="none" rtlCol="0">
            <a:spAutoFit/>
          </a:bodyPr>
          <a:lstStyle/>
          <a:p>
            <a:pPr algn="ctr"/>
            <a:r>
              <a:rPr lang="en-AU" sz="1600" dirty="0"/>
              <a:t>8</a:t>
            </a:r>
          </a:p>
        </p:txBody>
      </p:sp>
      <p:sp>
        <p:nvSpPr>
          <p:cNvPr id="24" name="TextBox 23"/>
          <p:cNvSpPr txBox="1"/>
          <p:nvPr/>
        </p:nvSpPr>
        <p:spPr>
          <a:xfrm>
            <a:off x="3952861" y="5000636"/>
            <a:ext cx="1233031" cy="338554"/>
          </a:xfrm>
          <a:prstGeom prst="rect">
            <a:avLst/>
          </a:prstGeom>
          <a:noFill/>
        </p:spPr>
        <p:txBody>
          <a:bodyPr wrap="none" rtlCol="0">
            <a:spAutoFit/>
          </a:bodyPr>
          <a:lstStyle/>
          <a:p>
            <a:pPr algn="ctr"/>
            <a:r>
              <a:rPr lang="en-AU" sz="1600" dirty="0"/>
              <a:t>480 - 406 BC</a:t>
            </a:r>
          </a:p>
        </p:txBody>
      </p:sp>
      <p:sp>
        <p:nvSpPr>
          <p:cNvPr id="25" name="TextBox 24"/>
          <p:cNvSpPr txBox="1"/>
          <p:nvPr/>
        </p:nvSpPr>
        <p:spPr>
          <a:xfrm>
            <a:off x="5667373" y="5000636"/>
            <a:ext cx="944489" cy="338554"/>
          </a:xfrm>
          <a:prstGeom prst="rect">
            <a:avLst/>
          </a:prstGeom>
          <a:noFill/>
        </p:spPr>
        <p:txBody>
          <a:bodyPr wrap="none" rtlCol="0">
            <a:spAutoFit/>
          </a:bodyPr>
          <a:lstStyle/>
          <a:p>
            <a:pPr algn="ctr"/>
            <a:r>
              <a:rPr lang="en-AU" sz="1600" dirty="0"/>
              <a:t>1,100 AD</a:t>
            </a:r>
          </a:p>
        </p:txBody>
      </p:sp>
      <p:sp>
        <p:nvSpPr>
          <p:cNvPr id="26" name="TextBox 25"/>
          <p:cNvSpPr txBox="1"/>
          <p:nvPr/>
        </p:nvSpPr>
        <p:spPr>
          <a:xfrm>
            <a:off x="7239008" y="5000636"/>
            <a:ext cx="1138838" cy="338554"/>
          </a:xfrm>
          <a:prstGeom prst="rect">
            <a:avLst/>
          </a:prstGeom>
          <a:noFill/>
        </p:spPr>
        <p:txBody>
          <a:bodyPr wrap="none" rtlCol="0">
            <a:spAutoFit/>
          </a:bodyPr>
          <a:lstStyle/>
          <a:p>
            <a:pPr algn="ctr"/>
            <a:r>
              <a:rPr lang="en-AU" sz="1600" dirty="0"/>
              <a:t>1,500 years</a:t>
            </a:r>
          </a:p>
        </p:txBody>
      </p:sp>
      <p:sp>
        <p:nvSpPr>
          <p:cNvPr id="27" name="TextBox 26"/>
          <p:cNvSpPr txBox="1"/>
          <p:nvPr/>
        </p:nvSpPr>
        <p:spPr>
          <a:xfrm>
            <a:off x="9239272" y="5000636"/>
            <a:ext cx="288862" cy="338554"/>
          </a:xfrm>
          <a:prstGeom prst="rect">
            <a:avLst/>
          </a:prstGeom>
          <a:noFill/>
        </p:spPr>
        <p:txBody>
          <a:bodyPr wrap="none" rtlCol="0">
            <a:spAutoFit/>
          </a:bodyPr>
          <a:lstStyle/>
          <a:p>
            <a:pPr algn="ctr"/>
            <a:r>
              <a:rPr lang="en-AU" sz="1600" dirty="0"/>
              <a:t>9</a:t>
            </a:r>
          </a:p>
        </p:txBody>
      </p:sp>
      <p:sp>
        <p:nvSpPr>
          <p:cNvPr id="28" name="TextBox 27"/>
          <p:cNvSpPr txBox="1"/>
          <p:nvPr/>
        </p:nvSpPr>
        <p:spPr>
          <a:xfrm>
            <a:off x="4024299" y="5715016"/>
            <a:ext cx="1048685" cy="338554"/>
          </a:xfrm>
          <a:prstGeom prst="rect">
            <a:avLst/>
          </a:prstGeom>
          <a:noFill/>
        </p:spPr>
        <p:txBody>
          <a:bodyPr wrap="none" rtlCol="0">
            <a:spAutoFit/>
          </a:bodyPr>
          <a:lstStyle/>
          <a:p>
            <a:pPr algn="ctr"/>
            <a:r>
              <a:rPr lang="en-AU" sz="1600" b="1" dirty="0"/>
              <a:t>50 - 90 AD</a:t>
            </a:r>
          </a:p>
        </p:txBody>
      </p:sp>
      <p:sp>
        <p:nvSpPr>
          <p:cNvPr id="29" name="TextBox 28"/>
          <p:cNvSpPr txBox="1"/>
          <p:nvPr/>
        </p:nvSpPr>
        <p:spPr>
          <a:xfrm>
            <a:off x="5734002" y="5643579"/>
            <a:ext cx="798617" cy="584775"/>
          </a:xfrm>
          <a:prstGeom prst="rect">
            <a:avLst/>
          </a:prstGeom>
          <a:noFill/>
        </p:spPr>
        <p:txBody>
          <a:bodyPr wrap="none" rtlCol="0">
            <a:spAutoFit/>
          </a:bodyPr>
          <a:lstStyle/>
          <a:p>
            <a:pPr algn="ctr"/>
            <a:r>
              <a:rPr lang="en-AU" sz="1600" b="1" dirty="0"/>
              <a:t>130 AD</a:t>
            </a:r>
          </a:p>
          <a:p>
            <a:pPr algn="ctr"/>
            <a:r>
              <a:rPr lang="en-AU" sz="1600" b="1" dirty="0"/>
              <a:t>200 AD</a:t>
            </a:r>
          </a:p>
        </p:txBody>
      </p:sp>
      <p:sp>
        <p:nvSpPr>
          <p:cNvPr id="30" name="TextBox 29"/>
          <p:cNvSpPr txBox="1"/>
          <p:nvPr/>
        </p:nvSpPr>
        <p:spPr>
          <a:xfrm>
            <a:off x="7304226" y="5643579"/>
            <a:ext cx="995786" cy="584775"/>
          </a:xfrm>
          <a:prstGeom prst="rect">
            <a:avLst/>
          </a:prstGeom>
          <a:noFill/>
        </p:spPr>
        <p:txBody>
          <a:bodyPr wrap="none" rtlCol="0">
            <a:spAutoFit/>
          </a:bodyPr>
          <a:lstStyle/>
          <a:p>
            <a:pPr algn="ctr"/>
            <a:r>
              <a:rPr lang="en-AU" sz="1600" b="1" dirty="0"/>
              <a:t>40 years</a:t>
            </a:r>
          </a:p>
          <a:p>
            <a:pPr algn="ctr"/>
            <a:r>
              <a:rPr lang="en-AU" sz="1600" b="1" dirty="0"/>
              <a:t>110 years</a:t>
            </a:r>
          </a:p>
        </p:txBody>
      </p:sp>
      <p:sp>
        <p:nvSpPr>
          <p:cNvPr id="31" name="TextBox 30"/>
          <p:cNvSpPr txBox="1"/>
          <p:nvPr/>
        </p:nvSpPr>
        <p:spPr>
          <a:xfrm>
            <a:off x="9024958" y="5715016"/>
            <a:ext cx="756938" cy="338554"/>
          </a:xfrm>
          <a:prstGeom prst="rect">
            <a:avLst/>
          </a:prstGeom>
          <a:noFill/>
        </p:spPr>
        <p:txBody>
          <a:bodyPr wrap="none" rtlCol="0">
            <a:spAutoFit/>
          </a:bodyPr>
          <a:lstStyle/>
          <a:p>
            <a:pPr algn="ctr"/>
            <a:r>
              <a:rPr lang="en-AU" sz="1600" b="1" dirty="0"/>
              <a:t>24,000</a:t>
            </a:r>
          </a:p>
        </p:txBody>
      </p:sp>
      <p:sp>
        <p:nvSpPr>
          <p:cNvPr id="32" name="Oval Callout 4">
            <a:extLst>
              <a:ext uri="{FF2B5EF4-FFF2-40B4-BE49-F238E27FC236}">
                <a16:creationId xmlns:a16="http://schemas.microsoft.com/office/drawing/2014/main" id="{33311BCA-5BD5-4C1C-9846-98331185AFD6}"/>
              </a:ext>
            </a:extLst>
          </p:cNvPr>
          <p:cNvSpPr/>
          <p:nvPr/>
        </p:nvSpPr>
        <p:spPr>
          <a:xfrm rot="19123940">
            <a:off x="-199810" y="1159485"/>
            <a:ext cx="2566167" cy="1538632"/>
          </a:xfrm>
          <a:prstGeom prst="wedgeEllipseCallout">
            <a:avLst>
              <a:gd name="adj1" fmla="val -10779"/>
              <a:gd name="adj2" fmla="val 113291"/>
            </a:avLst>
          </a:prstGeom>
          <a:solidFill>
            <a:srgbClr val="EF4135">
              <a:alpha val="55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tx1"/>
                </a:solidFill>
                <a:latin typeface="Kristen ITC" pitchFamily="66" charset="0"/>
              </a:rPr>
              <a:t>Is the Bible reliable?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49BF6-348A-4C8E-8A7A-3CB5F9E6E9AF}"/>
              </a:ext>
            </a:extLst>
          </p:cNvPr>
          <p:cNvSpPr>
            <a:spLocks noGrp="1"/>
          </p:cNvSpPr>
          <p:nvPr>
            <p:ph type="title"/>
          </p:nvPr>
        </p:nvSpPr>
        <p:spPr>
          <a:xfrm>
            <a:off x="841248" y="475488"/>
            <a:ext cx="10515600" cy="1197864"/>
          </a:xfrm>
        </p:spPr>
        <p:txBody>
          <a:bodyPr>
            <a:normAutofit/>
          </a:bodyPr>
          <a:lstStyle/>
          <a:p>
            <a:r>
              <a:rPr lang="en-US" dirty="0"/>
              <a:t>Archaeology</a:t>
            </a:r>
            <a:endParaRPr lang="en-AU" dirty="0"/>
          </a:p>
        </p:txBody>
      </p:sp>
      <p:pic>
        <p:nvPicPr>
          <p:cNvPr id="3074" name="Picture 2" descr="Image result for papyri 137">
            <a:extLst>
              <a:ext uri="{FF2B5EF4-FFF2-40B4-BE49-F238E27FC236}">
                <a16:creationId xmlns:a16="http://schemas.microsoft.com/office/drawing/2014/main" id="{DFAD51EE-A638-4D8A-919D-65B2F4CDFC5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2104" y="2649474"/>
            <a:ext cx="6217920" cy="287578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59AA2AD-46BA-4903-8011-DC01C826720D}"/>
              </a:ext>
            </a:extLst>
          </p:cNvPr>
          <p:cNvSpPr>
            <a:spLocks noGrp="1"/>
          </p:cNvSpPr>
          <p:nvPr>
            <p:ph idx="1"/>
          </p:nvPr>
        </p:nvSpPr>
        <p:spPr>
          <a:xfrm>
            <a:off x="7534656" y="2002536"/>
            <a:ext cx="3822192" cy="4169664"/>
          </a:xfrm>
        </p:spPr>
        <p:txBody>
          <a:bodyPr anchor="t">
            <a:normAutofit/>
          </a:bodyPr>
          <a:lstStyle/>
          <a:p>
            <a:r>
              <a:rPr lang="en-US" sz="3000" dirty="0"/>
              <a:t>First fragment of Mark is Papyri 137 and is dated to 175-225AD</a:t>
            </a:r>
          </a:p>
          <a:p>
            <a:r>
              <a:rPr lang="en-US" sz="3000" dirty="0"/>
              <a:t>First complete copy of Mark is from 360AD</a:t>
            </a:r>
            <a:endParaRPr lang="en-AU" sz="3000" dirty="0"/>
          </a:p>
          <a:p>
            <a:pPr marL="0" indent="0">
              <a:buNone/>
            </a:pPr>
            <a:endParaRPr lang="en-AU" sz="3000" dirty="0"/>
          </a:p>
        </p:txBody>
      </p:sp>
    </p:spTree>
    <p:extLst>
      <p:ext uri="{BB962C8B-B14F-4D97-AF65-F5344CB8AC3E}">
        <p14:creationId xmlns:p14="http://schemas.microsoft.com/office/powerpoint/2010/main" val="1440499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49BF6-348A-4C8E-8A7A-3CB5F9E6E9AF}"/>
              </a:ext>
            </a:extLst>
          </p:cNvPr>
          <p:cNvSpPr>
            <a:spLocks noGrp="1"/>
          </p:cNvSpPr>
          <p:nvPr>
            <p:ph type="title"/>
          </p:nvPr>
        </p:nvSpPr>
        <p:spPr>
          <a:xfrm>
            <a:off x="838200" y="448721"/>
            <a:ext cx="4707671" cy="1225650"/>
          </a:xfrm>
        </p:spPr>
        <p:txBody>
          <a:bodyPr anchor="b">
            <a:normAutofit/>
          </a:bodyPr>
          <a:lstStyle/>
          <a:p>
            <a:r>
              <a:rPr lang="en-US" sz="3800" dirty="0">
                <a:solidFill>
                  <a:srgbClr val="FF0000"/>
                </a:solidFill>
              </a:rPr>
              <a:t>Literature</a:t>
            </a:r>
            <a:endParaRPr lang="en-AU" sz="3800" dirty="0">
              <a:solidFill>
                <a:srgbClr val="FF0000"/>
              </a:solidFill>
            </a:endParaRPr>
          </a:p>
        </p:txBody>
      </p:sp>
      <p:sp>
        <p:nvSpPr>
          <p:cNvPr id="3" name="Content Placeholder 2">
            <a:extLst>
              <a:ext uri="{FF2B5EF4-FFF2-40B4-BE49-F238E27FC236}">
                <a16:creationId xmlns:a16="http://schemas.microsoft.com/office/drawing/2014/main" id="{059AA2AD-46BA-4903-8011-DC01C826720D}"/>
              </a:ext>
            </a:extLst>
          </p:cNvPr>
          <p:cNvSpPr>
            <a:spLocks noGrp="1"/>
          </p:cNvSpPr>
          <p:nvPr>
            <p:ph idx="1"/>
          </p:nvPr>
        </p:nvSpPr>
        <p:spPr>
          <a:xfrm>
            <a:off x="897769" y="1909192"/>
            <a:ext cx="4586513" cy="3647710"/>
          </a:xfrm>
        </p:spPr>
        <p:txBody>
          <a:bodyPr>
            <a:normAutofit/>
          </a:bodyPr>
          <a:lstStyle/>
          <a:p>
            <a:pPr marL="0" indent="0">
              <a:buNone/>
            </a:pPr>
            <a:r>
              <a:rPr lang="en-US" sz="3000" dirty="0"/>
              <a:t>But quoted as early as 70s-80s AD by Matthew and Luke</a:t>
            </a:r>
            <a:endParaRPr lang="en-AU" sz="3000" dirty="0"/>
          </a:p>
          <a:p>
            <a:pPr marL="0" indent="0">
              <a:buNone/>
            </a:pPr>
            <a:r>
              <a:rPr lang="en-US" sz="3000" dirty="0">
                <a:solidFill>
                  <a:schemeClr val="bg1"/>
                </a:solidFill>
              </a:rPr>
              <a:t>Luke</a:t>
            </a:r>
            <a:endParaRPr lang="en-AU" sz="3000" dirty="0">
              <a:solidFill>
                <a:schemeClr val="bg1"/>
              </a:solidFill>
            </a:endParaRPr>
          </a:p>
          <a:p>
            <a:pPr marL="0" indent="0">
              <a:buNone/>
            </a:pPr>
            <a:endParaRPr lang="en-AU" sz="3000" dirty="0">
              <a:solidFill>
                <a:schemeClr val="bg1"/>
              </a:solidFill>
            </a:endParaRPr>
          </a:p>
        </p:txBody>
      </p:sp>
      <p:pic>
        <p:nvPicPr>
          <p:cNvPr id="5122" name="Picture 2" descr="Image result for origen">
            <a:extLst>
              <a:ext uri="{FF2B5EF4-FFF2-40B4-BE49-F238E27FC236}">
                <a16:creationId xmlns:a16="http://schemas.microsoft.com/office/drawing/2014/main" id="{DBE5C2A7-2C7E-4A60-9695-9B071383B1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764" r="-2" b="742"/>
          <a:stretch/>
        </p:blipFill>
        <p:spPr bwMode="auto">
          <a:xfrm>
            <a:off x="6525453" y="10"/>
            <a:ext cx="5666547"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057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0634C-6539-4D6B-8331-414241B19B06}"/>
              </a:ext>
            </a:extLst>
          </p:cNvPr>
          <p:cNvSpPr>
            <a:spLocks noGrp="1"/>
          </p:cNvSpPr>
          <p:nvPr>
            <p:ph type="title"/>
          </p:nvPr>
        </p:nvSpPr>
        <p:spPr>
          <a:xfrm>
            <a:off x="4965431" y="-133783"/>
            <a:ext cx="6586491" cy="1286160"/>
          </a:xfrm>
        </p:spPr>
        <p:txBody>
          <a:bodyPr anchor="b">
            <a:normAutofit/>
          </a:bodyPr>
          <a:lstStyle/>
          <a:p>
            <a:r>
              <a:rPr lang="en-US" dirty="0"/>
              <a:t>But who was he? </a:t>
            </a:r>
            <a:endParaRPr lang="en-AU" dirty="0"/>
          </a:p>
        </p:txBody>
      </p:sp>
      <p:sp>
        <p:nvSpPr>
          <p:cNvPr id="3" name="Content Placeholder 2">
            <a:extLst>
              <a:ext uri="{FF2B5EF4-FFF2-40B4-BE49-F238E27FC236}">
                <a16:creationId xmlns:a16="http://schemas.microsoft.com/office/drawing/2014/main" id="{F0474A53-3F2E-4598-B621-855DAB82A208}"/>
              </a:ext>
            </a:extLst>
          </p:cNvPr>
          <p:cNvSpPr>
            <a:spLocks noGrp="1"/>
          </p:cNvSpPr>
          <p:nvPr>
            <p:ph idx="1"/>
          </p:nvPr>
        </p:nvSpPr>
        <p:spPr>
          <a:xfrm>
            <a:off x="4965431" y="2438400"/>
            <a:ext cx="6586489" cy="4170504"/>
          </a:xfrm>
        </p:spPr>
        <p:txBody>
          <a:bodyPr>
            <a:noAutofit/>
          </a:bodyPr>
          <a:lstStyle/>
          <a:p>
            <a:pPr marL="0" indent="0">
              <a:buNone/>
            </a:pPr>
            <a:r>
              <a:rPr lang="en-AU" sz="3000" dirty="0"/>
              <a:t>John Mark mentioned in Book of Acts, a companion of Peter. </a:t>
            </a:r>
          </a:p>
          <a:p>
            <a:endParaRPr lang="en-AU" sz="3000" dirty="0"/>
          </a:p>
        </p:txBody>
      </p:sp>
      <p:pic>
        <p:nvPicPr>
          <p:cNvPr id="6146" name="Picture 2" descr="Image result for john mark acts reference">
            <a:extLst>
              <a:ext uri="{FF2B5EF4-FFF2-40B4-BE49-F238E27FC236}">
                <a16:creationId xmlns:a16="http://schemas.microsoft.com/office/drawing/2014/main" id="{376CA9DC-F173-4FD9-8FD8-CBBCB7F307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00"/>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807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0634C-6539-4D6B-8331-414241B19B06}"/>
              </a:ext>
            </a:extLst>
          </p:cNvPr>
          <p:cNvSpPr>
            <a:spLocks noGrp="1"/>
          </p:cNvSpPr>
          <p:nvPr>
            <p:ph type="title"/>
          </p:nvPr>
        </p:nvSpPr>
        <p:spPr>
          <a:xfrm>
            <a:off x="4965431" y="-133783"/>
            <a:ext cx="6586491" cy="1286160"/>
          </a:xfrm>
        </p:spPr>
        <p:txBody>
          <a:bodyPr anchor="b">
            <a:normAutofit/>
          </a:bodyPr>
          <a:lstStyle/>
          <a:p>
            <a:r>
              <a:rPr lang="en-US" dirty="0"/>
              <a:t>But who was he? </a:t>
            </a:r>
            <a:endParaRPr lang="en-AU" dirty="0"/>
          </a:p>
        </p:txBody>
      </p:sp>
      <p:sp>
        <p:nvSpPr>
          <p:cNvPr id="3" name="Content Placeholder 2">
            <a:extLst>
              <a:ext uri="{FF2B5EF4-FFF2-40B4-BE49-F238E27FC236}">
                <a16:creationId xmlns:a16="http://schemas.microsoft.com/office/drawing/2014/main" id="{F0474A53-3F2E-4598-B621-855DAB82A208}"/>
              </a:ext>
            </a:extLst>
          </p:cNvPr>
          <p:cNvSpPr>
            <a:spLocks noGrp="1"/>
          </p:cNvSpPr>
          <p:nvPr>
            <p:ph idx="1"/>
          </p:nvPr>
        </p:nvSpPr>
        <p:spPr>
          <a:xfrm>
            <a:off x="4965433" y="1676400"/>
            <a:ext cx="6586489" cy="4170504"/>
          </a:xfrm>
        </p:spPr>
        <p:txBody>
          <a:bodyPr>
            <a:noAutofit/>
          </a:bodyPr>
          <a:lstStyle/>
          <a:p>
            <a:pPr marL="0" indent="0">
              <a:buNone/>
            </a:pPr>
            <a:r>
              <a:rPr lang="en-AU" sz="2000" b="1" dirty="0"/>
              <a:t>Papias </a:t>
            </a:r>
            <a:endParaRPr lang="en-AU" sz="2000" dirty="0"/>
          </a:p>
          <a:p>
            <a:pPr marL="0" indent="0">
              <a:buNone/>
            </a:pPr>
            <a:r>
              <a:rPr lang="en-AU" sz="2000" dirty="0"/>
              <a:t>Bishop Papias of Hierapolis (60-130AD) Claimed he was Peter’s interpreter </a:t>
            </a:r>
          </a:p>
          <a:p>
            <a:pPr marL="0" indent="0">
              <a:buNone/>
            </a:pPr>
            <a:r>
              <a:rPr lang="en-AU" sz="2000" i="1" dirty="0"/>
              <a:t> </a:t>
            </a:r>
            <a:endParaRPr lang="en-AU" sz="2000" dirty="0"/>
          </a:p>
          <a:p>
            <a:pPr marL="0" indent="0">
              <a:buNone/>
            </a:pPr>
            <a:r>
              <a:rPr lang="en-AU" sz="2000" i="1" dirty="0"/>
              <a:t>“And the elder used to say this, Mark became Peter’s interpreter and wrote accurately all that he remembered, not, indeed, in order, of the things said and done by the Lord. For he had not heard the Lord, nor had followed him, but later on, followed Peter, who used to give teaching as necessity demanded but not making, as it were, an arrangement of the Lord’s oracles, so that Mark did nothing wrong in thus writing down single points as he remembered them. For to one thing he gave attention, to leave out nothing of what he had heard and to make no false statements in them.”</a:t>
            </a:r>
            <a:endParaRPr lang="en-AU" sz="2000" dirty="0"/>
          </a:p>
          <a:p>
            <a:endParaRPr lang="en-AU" sz="2000" dirty="0"/>
          </a:p>
        </p:txBody>
      </p:sp>
      <p:pic>
        <p:nvPicPr>
          <p:cNvPr id="6146" name="Picture 2" descr="Image result for john mark acts reference">
            <a:extLst>
              <a:ext uri="{FF2B5EF4-FFF2-40B4-BE49-F238E27FC236}">
                <a16:creationId xmlns:a16="http://schemas.microsoft.com/office/drawing/2014/main" id="{376CA9DC-F173-4FD9-8FD8-CBBCB7F307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00"/>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879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0634C-6539-4D6B-8331-414241B19B06}"/>
              </a:ext>
            </a:extLst>
          </p:cNvPr>
          <p:cNvSpPr>
            <a:spLocks noGrp="1"/>
          </p:cNvSpPr>
          <p:nvPr>
            <p:ph type="title"/>
          </p:nvPr>
        </p:nvSpPr>
        <p:spPr>
          <a:xfrm>
            <a:off x="4965431" y="-133783"/>
            <a:ext cx="6586491" cy="1286160"/>
          </a:xfrm>
        </p:spPr>
        <p:txBody>
          <a:bodyPr anchor="b">
            <a:normAutofit/>
          </a:bodyPr>
          <a:lstStyle/>
          <a:p>
            <a:r>
              <a:rPr lang="en-US" dirty="0"/>
              <a:t>But who was he? </a:t>
            </a:r>
            <a:endParaRPr lang="en-AU" dirty="0"/>
          </a:p>
        </p:txBody>
      </p:sp>
      <p:sp>
        <p:nvSpPr>
          <p:cNvPr id="3" name="Content Placeholder 2">
            <a:extLst>
              <a:ext uri="{FF2B5EF4-FFF2-40B4-BE49-F238E27FC236}">
                <a16:creationId xmlns:a16="http://schemas.microsoft.com/office/drawing/2014/main" id="{F0474A53-3F2E-4598-B621-855DAB82A208}"/>
              </a:ext>
            </a:extLst>
          </p:cNvPr>
          <p:cNvSpPr>
            <a:spLocks noGrp="1"/>
          </p:cNvSpPr>
          <p:nvPr>
            <p:ph idx="1"/>
          </p:nvPr>
        </p:nvSpPr>
        <p:spPr>
          <a:xfrm>
            <a:off x="4965431" y="2438400"/>
            <a:ext cx="6586489" cy="4170504"/>
          </a:xfrm>
        </p:spPr>
        <p:txBody>
          <a:bodyPr>
            <a:noAutofit/>
          </a:bodyPr>
          <a:lstStyle/>
          <a:p>
            <a:pPr marL="0" indent="0">
              <a:buNone/>
            </a:pPr>
            <a:r>
              <a:rPr lang="en-AU" sz="2400" b="1" dirty="0"/>
              <a:t>Irenaeus </a:t>
            </a:r>
            <a:br>
              <a:rPr lang="en-AU" sz="2400" dirty="0"/>
            </a:br>
            <a:r>
              <a:rPr lang="en-AU" sz="2400" dirty="0" err="1"/>
              <a:t>Irenaeus</a:t>
            </a:r>
            <a:r>
              <a:rPr lang="en-AU" sz="2400" dirty="0"/>
              <a:t> (130-200AD) says Mark was Peter’s scribe: </a:t>
            </a:r>
          </a:p>
          <a:p>
            <a:endParaRPr lang="en-AU" sz="2400" dirty="0"/>
          </a:p>
          <a:p>
            <a:pPr marL="0" indent="0">
              <a:buNone/>
            </a:pPr>
            <a:r>
              <a:rPr lang="en-AU" sz="2400" i="1" dirty="0"/>
              <a:t>“Matthew composed his gospel among the Hebrews in their own language, while Peter and Paul proclaimed the gospel in Rome and founded the community. After their departure, Mark, the disciple and interpreter of Peter, handed on his preaching to us in written form”</a:t>
            </a:r>
            <a:endParaRPr lang="en-AU" sz="2400" dirty="0"/>
          </a:p>
        </p:txBody>
      </p:sp>
      <p:pic>
        <p:nvPicPr>
          <p:cNvPr id="6146" name="Picture 2" descr="Image result for john mark acts reference">
            <a:extLst>
              <a:ext uri="{FF2B5EF4-FFF2-40B4-BE49-F238E27FC236}">
                <a16:creationId xmlns:a16="http://schemas.microsoft.com/office/drawing/2014/main" id="{376CA9DC-F173-4FD9-8FD8-CBBCB7F307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00"/>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22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0634C-6539-4D6B-8331-414241B19B06}"/>
              </a:ext>
            </a:extLst>
          </p:cNvPr>
          <p:cNvSpPr>
            <a:spLocks noGrp="1"/>
          </p:cNvSpPr>
          <p:nvPr>
            <p:ph type="title"/>
          </p:nvPr>
        </p:nvSpPr>
        <p:spPr>
          <a:xfrm>
            <a:off x="4965431" y="-133783"/>
            <a:ext cx="6586491" cy="1286160"/>
          </a:xfrm>
        </p:spPr>
        <p:txBody>
          <a:bodyPr anchor="b">
            <a:normAutofit/>
          </a:bodyPr>
          <a:lstStyle/>
          <a:p>
            <a:r>
              <a:rPr lang="en-US" dirty="0"/>
              <a:t>But who was he? </a:t>
            </a:r>
            <a:endParaRPr lang="en-AU" dirty="0"/>
          </a:p>
        </p:txBody>
      </p:sp>
      <p:sp>
        <p:nvSpPr>
          <p:cNvPr id="3" name="Content Placeholder 2">
            <a:extLst>
              <a:ext uri="{FF2B5EF4-FFF2-40B4-BE49-F238E27FC236}">
                <a16:creationId xmlns:a16="http://schemas.microsoft.com/office/drawing/2014/main" id="{F0474A53-3F2E-4598-B621-855DAB82A208}"/>
              </a:ext>
            </a:extLst>
          </p:cNvPr>
          <p:cNvSpPr>
            <a:spLocks noGrp="1"/>
          </p:cNvSpPr>
          <p:nvPr>
            <p:ph idx="1"/>
          </p:nvPr>
        </p:nvSpPr>
        <p:spPr>
          <a:xfrm>
            <a:off x="4965431" y="2438400"/>
            <a:ext cx="6586489" cy="4170504"/>
          </a:xfrm>
        </p:spPr>
        <p:txBody>
          <a:bodyPr>
            <a:noAutofit/>
          </a:bodyPr>
          <a:lstStyle/>
          <a:p>
            <a:pPr marL="0" indent="0">
              <a:buNone/>
            </a:pPr>
            <a:r>
              <a:rPr lang="en-AU" sz="2200" b="1" dirty="0"/>
              <a:t>Justin Martyr (150AD)</a:t>
            </a:r>
            <a:br>
              <a:rPr lang="en-AU" sz="2200" dirty="0"/>
            </a:br>
            <a:r>
              <a:rPr lang="en-AU" sz="2200" dirty="0"/>
              <a:t>Early Christian apologist, Justin Martyr (150AD), wrote of a gospel of Peter in which the sons of Zebedee are called the ‘sons of thunder’. Only Mark’s gospel describes them like this.  </a:t>
            </a:r>
          </a:p>
          <a:p>
            <a:pPr marL="0" indent="0">
              <a:buNone/>
            </a:pPr>
            <a:r>
              <a:rPr lang="en-AU" sz="2200" dirty="0"/>
              <a:t> </a:t>
            </a:r>
          </a:p>
          <a:p>
            <a:pPr marL="0" indent="0">
              <a:buNone/>
            </a:pPr>
            <a:r>
              <a:rPr lang="en-AU" sz="2200" i="1" dirty="0"/>
              <a:t>“It is said that he [Jesus] changed the name of one of the apostles to Peter; and it is written in his memoirs that he changed the names of others, two brothers, the sons of Zebedee, to </a:t>
            </a:r>
            <a:r>
              <a:rPr lang="en-AU" sz="2200" i="1" dirty="0" err="1"/>
              <a:t>Boanerges</a:t>
            </a:r>
            <a:r>
              <a:rPr lang="en-AU" sz="2200" i="1" dirty="0"/>
              <a:t>, which means ‘sons of thunder’….”</a:t>
            </a:r>
            <a:endParaRPr lang="en-AU" sz="2200" dirty="0"/>
          </a:p>
        </p:txBody>
      </p:sp>
      <p:pic>
        <p:nvPicPr>
          <p:cNvPr id="6146" name="Picture 2" descr="Image result for john mark acts reference">
            <a:extLst>
              <a:ext uri="{FF2B5EF4-FFF2-40B4-BE49-F238E27FC236}">
                <a16:creationId xmlns:a16="http://schemas.microsoft.com/office/drawing/2014/main" id="{376CA9DC-F173-4FD9-8FD8-CBBCB7F307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00"/>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736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0634C-6539-4D6B-8331-414241B19B06}"/>
              </a:ext>
            </a:extLst>
          </p:cNvPr>
          <p:cNvSpPr>
            <a:spLocks noGrp="1"/>
          </p:cNvSpPr>
          <p:nvPr>
            <p:ph type="title"/>
          </p:nvPr>
        </p:nvSpPr>
        <p:spPr>
          <a:xfrm>
            <a:off x="4965431" y="-133783"/>
            <a:ext cx="6586491" cy="1286160"/>
          </a:xfrm>
        </p:spPr>
        <p:txBody>
          <a:bodyPr anchor="b">
            <a:normAutofit/>
          </a:bodyPr>
          <a:lstStyle/>
          <a:p>
            <a:r>
              <a:rPr lang="en-US" dirty="0"/>
              <a:t>But who was he? </a:t>
            </a:r>
            <a:endParaRPr lang="en-AU" dirty="0"/>
          </a:p>
        </p:txBody>
      </p:sp>
      <p:sp>
        <p:nvSpPr>
          <p:cNvPr id="3" name="Content Placeholder 2">
            <a:extLst>
              <a:ext uri="{FF2B5EF4-FFF2-40B4-BE49-F238E27FC236}">
                <a16:creationId xmlns:a16="http://schemas.microsoft.com/office/drawing/2014/main" id="{F0474A53-3F2E-4598-B621-855DAB82A208}"/>
              </a:ext>
            </a:extLst>
          </p:cNvPr>
          <p:cNvSpPr>
            <a:spLocks noGrp="1"/>
          </p:cNvSpPr>
          <p:nvPr>
            <p:ph idx="1"/>
          </p:nvPr>
        </p:nvSpPr>
        <p:spPr>
          <a:xfrm>
            <a:off x="4965431" y="1625600"/>
            <a:ext cx="6586489" cy="4170504"/>
          </a:xfrm>
        </p:spPr>
        <p:txBody>
          <a:bodyPr>
            <a:noAutofit/>
          </a:bodyPr>
          <a:lstStyle/>
          <a:p>
            <a:pPr marL="0" indent="0">
              <a:buNone/>
            </a:pPr>
            <a:r>
              <a:rPr lang="en-AU" sz="2150" b="1" dirty="0"/>
              <a:t>Clement of Alexandria </a:t>
            </a:r>
            <a:endParaRPr lang="en-AU" sz="2150" dirty="0"/>
          </a:p>
          <a:p>
            <a:pPr marL="0" indent="0">
              <a:buNone/>
            </a:pPr>
            <a:r>
              <a:rPr lang="en-AU" sz="2150" dirty="0"/>
              <a:t>Clement (150-215AD) claims Mark scribed Peter’s gospel:</a:t>
            </a:r>
          </a:p>
          <a:p>
            <a:endParaRPr lang="en-AU" sz="2150" dirty="0"/>
          </a:p>
          <a:p>
            <a:pPr marL="0" indent="0">
              <a:buNone/>
            </a:pPr>
            <a:r>
              <a:rPr lang="en-AU" sz="2150" i="1" dirty="0"/>
              <a:t>“And so great a joy of light shone upon the minds of the hearers of Peter that they were not satisfied with merely a single hearing or with the unwritten teaching of the divine gospel, but with all sorts of entreaties they besought Mark, who was a follower of Peter and whose gospel is extant, to leave behind with them in writing a record of the teaching passed on to them orally; and they did not cease until they had prevailed upon the man and so became responsible for the Scripture for reading in the churches.”</a:t>
            </a:r>
            <a:endParaRPr lang="en-AU" sz="2150" dirty="0"/>
          </a:p>
        </p:txBody>
      </p:sp>
      <p:pic>
        <p:nvPicPr>
          <p:cNvPr id="6146" name="Picture 2" descr="Image result for john mark acts reference">
            <a:extLst>
              <a:ext uri="{FF2B5EF4-FFF2-40B4-BE49-F238E27FC236}">
                <a16:creationId xmlns:a16="http://schemas.microsoft.com/office/drawing/2014/main" id="{376CA9DC-F173-4FD9-8FD8-CBBCB7F307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00"/>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634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ligious Studies Powerpoint Template_v2" id="{BD191FCB-7BC4-498E-B90C-F0EDF9A3FB92}" vid="{66A17B88-F3A9-44E0-910F-D2C88A4225AB}"/>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ligious Studies Powerpoint Template_v2" id="{BD191FCB-7BC4-498E-B90C-F0EDF9A3FB92}" vid="{DA0963B2-D549-4353-A892-A856DCD2BE9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F5188462221C42B17B623FA759C470" ma:contentTypeVersion="12" ma:contentTypeDescription="Create a new document." ma:contentTypeScope="" ma:versionID="a6cfff3d27da53b48c58d610bd758ff1">
  <xsd:schema xmlns:xsd="http://www.w3.org/2001/XMLSchema" xmlns:xs="http://www.w3.org/2001/XMLSchema" xmlns:p="http://schemas.microsoft.com/office/2006/metadata/properties" xmlns:ns3="a6caffcd-f3c6-4a17-adbb-f9d07df3533d" xmlns:ns4="8a3f1920-058f-4c34-a378-445b3f21d9ab" targetNamespace="http://schemas.microsoft.com/office/2006/metadata/properties" ma:root="true" ma:fieldsID="8c6e0009ea09c76f985accb1b1fe6db6" ns3:_="" ns4:_="">
    <xsd:import namespace="a6caffcd-f3c6-4a17-adbb-f9d07df3533d"/>
    <xsd:import namespace="8a3f1920-058f-4c34-a378-445b3f21d9a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caffcd-f3c6-4a17-adbb-f9d07df353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a3f1920-058f-4c34-a378-445b3f21d9a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B7577A-5022-46CB-9FDD-A83E3A9B64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caffcd-f3c6-4a17-adbb-f9d07df3533d"/>
    <ds:schemaRef ds:uri="8a3f1920-058f-4c34-a378-445b3f21d9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408DC13-7947-437F-BB2C-3D77B38D24C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C8F60AE-7DED-4975-B919-81D192DBC1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Religious Studies Powerpoint Template_v2</Template>
  <TotalTime>87</TotalTime>
  <Words>1350</Words>
  <Application>Microsoft Office PowerPoint</Application>
  <PresentationFormat>Widescreen</PresentationFormat>
  <Paragraphs>116</Paragraphs>
  <Slides>21</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Kristen ITC</vt:lpstr>
      <vt:lpstr>Trajan Pro</vt:lpstr>
      <vt:lpstr>Office Theme</vt:lpstr>
      <vt:lpstr>1_Office Theme</vt:lpstr>
      <vt:lpstr>The Gospel of Mark</vt:lpstr>
      <vt:lpstr>Archaeology</vt:lpstr>
      <vt:lpstr>Archaeology</vt:lpstr>
      <vt:lpstr>Literature</vt:lpstr>
      <vt:lpstr>But who was he? </vt:lpstr>
      <vt:lpstr>But who was he? </vt:lpstr>
      <vt:lpstr>But who was he? </vt:lpstr>
      <vt:lpstr>But who was he? </vt:lpstr>
      <vt:lpstr>But who was he? </vt:lpstr>
      <vt:lpstr>But who was he? </vt:lpstr>
      <vt:lpstr>But who was he? </vt:lpstr>
      <vt:lpstr>But who was he? </vt:lpstr>
      <vt:lpstr>But who was he? </vt:lpstr>
      <vt:lpstr>Contemporary Scholarship</vt:lpstr>
      <vt:lpstr>Contemporary Scholarship</vt:lpstr>
      <vt:lpstr>Contemporary Scholarship</vt:lpstr>
      <vt:lpstr>Contemporary Scholarship</vt:lpstr>
      <vt:lpstr>What can we know for sure? </vt:lpstr>
      <vt:lpstr>What can we know for sure? </vt:lpstr>
      <vt:lpstr>What can we know for sure?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Gospel of Mark</dc:title>
  <dc:creator>Penelope Russell</dc:creator>
  <cp:lastModifiedBy>Penelope Russell</cp:lastModifiedBy>
  <cp:revision>2</cp:revision>
  <dcterms:created xsi:type="dcterms:W3CDTF">2020-04-08T04:37:02Z</dcterms:created>
  <dcterms:modified xsi:type="dcterms:W3CDTF">2020-04-08T06:04:59Z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0x010100E5F5188462221C42B17B623FA759C470</vt:lpwstr>
  </property>
</Properties>
</file>