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1" r:id="rId5"/>
  </p:sldMasterIdLst>
  <p:notesMasterIdLst>
    <p:notesMasterId r:id="rId15"/>
  </p:notesMasterIdLst>
  <p:sldIdLst>
    <p:sldId id="258" r:id="rId6"/>
    <p:sldId id="379" r:id="rId7"/>
    <p:sldId id="346" r:id="rId8"/>
    <p:sldId id="381" r:id="rId9"/>
    <p:sldId id="383" r:id="rId10"/>
    <p:sldId id="382" r:id="rId11"/>
    <p:sldId id="386" r:id="rId12"/>
    <p:sldId id="385" r:id="rId13"/>
    <p:sldId id="38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1C3F94"/>
    <a:srgbClr val="001DF2"/>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4618" autoAdjust="0"/>
  </p:normalViewPr>
  <p:slideViewPr>
    <p:cSldViewPr snapToGrid="0" snapToObjects="1">
      <p:cViewPr varScale="1">
        <p:scale>
          <a:sx n="85" d="100"/>
          <a:sy n="85" d="100"/>
        </p:scale>
        <p:origin x="1536"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583E61-7462-45B6-8120-14FAD65A740F}" type="datetimeFigureOut">
              <a:rPr lang="en-AU" smtClean="0"/>
              <a:t>12/04/2021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546373-1A9A-4DE9-90D9-F56FBCDA2B30}" type="slidenum">
              <a:rPr lang="en-AU" smtClean="0"/>
              <a:t>‹#›</a:t>
            </a:fld>
            <a:endParaRPr lang="en-AU"/>
          </a:p>
        </p:txBody>
      </p:sp>
    </p:spTree>
    <p:extLst>
      <p:ext uri="{BB962C8B-B14F-4D97-AF65-F5344CB8AC3E}">
        <p14:creationId xmlns:p14="http://schemas.microsoft.com/office/powerpoint/2010/main" val="447279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For students to understand what the Bible is we also need to teach them about the structure of the Bible. </a:t>
            </a:r>
          </a:p>
          <a:p>
            <a:endParaRPr lang="en-AU" dirty="0"/>
          </a:p>
          <a:p>
            <a:r>
              <a:rPr lang="en-AU" dirty="0"/>
              <a:t>They need to understand the historical context of the Old and New testaments as well as how to find passages within the Bible. Just like students need to learn how to use an atlas in Geography or a protractor in Maths. </a:t>
            </a:r>
          </a:p>
        </p:txBody>
      </p:sp>
      <p:sp>
        <p:nvSpPr>
          <p:cNvPr id="4" name="Slide Number Placeholder 3"/>
          <p:cNvSpPr>
            <a:spLocks noGrp="1"/>
          </p:cNvSpPr>
          <p:nvPr>
            <p:ph type="sldNum" sz="quarter" idx="5"/>
          </p:nvPr>
        </p:nvSpPr>
        <p:spPr/>
        <p:txBody>
          <a:bodyPr/>
          <a:lstStyle/>
          <a:p>
            <a:fld id="{174A2FB6-8617-4DC9-B19E-00D8FD0D9034}" type="slidenum">
              <a:rPr lang="en-AU" smtClean="0"/>
              <a:t>3</a:t>
            </a:fld>
            <a:endParaRPr lang="en-AU"/>
          </a:p>
        </p:txBody>
      </p:sp>
    </p:spTree>
    <p:extLst>
      <p:ext uri="{BB962C8B-B14F-4D97-AF65-F5344CB8AC3E}">
        <p14:creationId xmlns:p14="http://schemas.microsoft.com/office/powerpoint/2010/main" val="2498031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74A2FB6-8617-4DC9-B19E-00D8FD0D9034}" type="slidenum">
              <a:rPr lang="en-AU" smtClean="0"/>
              <a:t>6</a:t>
            </a:fld>
            <a:endParaRPr lang="en-AU"/>
          </a:p>
        </p:txBody>
      </p:sp>
    </p:spTree>
    <p:extLst>
      <p:ext uri="{BB962C8B-B14F-4D97-AF65-F5344CB8AC3E}">
        <p14:creationId xmlns:p14="http://schemas.microsoft.com/office/powerpoint/2010/main" val="4224913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74A2FB6-8617-4DC9-B19E-00D8FD0D9034}" type="slidenum">
              <a:rPr lang="en-AU" smtClean="0"/>
              <a:t>7</a:t>
            </a:fld>
            <a:endParaRPr lang="en-AU"/>
          </a:p>
        </p:txBody>
      </p:sp>
    </p:spTree>
    <p:extLst>
      <p:ext uri="{BB962C8B-B14F-4D97-AF65-F5344CB8AC3E}">
        <p14:creationId xmlns:p14="http://schemas.microsoft.com/office/powerpoint/2010/main" val="1414221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74A2FB6-8617-4DC9-B19E-00D8FD0D9034}" type="slidenum">
              <a:rPr lang="en-AU" smtClean="0"/>
              <a:t>8</a:t>
            </a:fld>
            <a:endParaRPr lang="en-AU"/>
          </a:p>
        </p:txBody>
      </p:sp>
    </p:spTree>
    <p:extLst>
      <p:ext uri="{BB962C8B-B14F-4D97-AF65-F5344CB8AC3E}">
        <p14:creationId xmlns:p14="http://schemas.microsoft.com/office/powerpoint/2010/main" val="744243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74A2FB6-8617-4DC9-B19E-00D8FD0D9034}" type="slidenum">
              <a:rPr lang="en-AU" smtClean="0"/>
              <a:t>9</a:t>
            </a:fld>
            <a:endParaRPr lang="en-AU"/>
          </a:p>
        </p:txBody>
      </p:sp>
    </p:spTree>
    <p:extLst>
      <p:ext uri="{BB962C8B-B14F-4D97-AF65-F5344CB8AC3E}">
        <p14:creationId xmlns:p14="http://schemas.microsoft.com/office/powerpoint/2010/main" val="2253160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CF4AC-4489-4511-BDCC-38E5EDF143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08B818-072F-4243-8AB8-FA65E71672D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D1E13B-F41C-4702-8CC3-43FB374B6BBC}"/>
              </a:ext>
            </a:extLst>
          </p:cNvPr>
          <p:cNvSpPr>
            <a:spLocks noGrp="1"/>
          </p:cNvSpPr>
          <p:nvPr>
            <p:ph type="dt" sz="half" idx="10"/>
          </p:nvPr>
        </p:nvSpPr>
        <p:spPr/>
        <p:txBody>
          <a:bodyPr/>
          <a:lstStyle/>
          <a:p>
            <a:fld id="{66736790-5025-4B55-8583-C13B613BCA34}" type="datetimeFigureOut">
              <a:rPr lang="en-US" smtClean="0"/>
              <a:t>4/12/2021</a:t>
            </a:fld>
            <a:endParaRPr lang="en-US"/>
          </a:p>
        </p:txBody>
      </p:sp>
      <p:sp>
        <p:nvSpPr>
          <p:cNvPr id="5" name="Footer Placeholder 4">
            <a:extLst>
              <a:ext uri="{FF2B5EF4-FFF2-40B4-BE49-F238E27FC236}">
                <a16:creationId xmlns:a16="http://schemas.microsoft.com/office/drawing/2014/main" id="{F615E521-E77B-4B90-85C3-F3632E6758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48EC60-3362-4574-9BDE-5AA98A64FC16}"/>
              </a:ext>
            </a:extLst>
          </p:cNvPr>
          <p:cNvSpPr>
            <a:spLocks noGrp="1"/>
          </p:cNvSpPr>
          <p:nvPr>
            <p:ph type="sldNum" sz="quarter" idx="12"/>
          </p:nvPr>
        </p:nvSpPr>
        <p:spPr/>
        <p:txBody>
          <a:bodyPr/>
          <a:lstStyle/>
          <a:p>
            <a:fld id="{555C1171-D334-4D8D-9DAB-435EC3617656}" type="slidenum">
              <a:rPr lang="en-US" smtClean="0"/>
              <a:t>‹#›</a:t>
            </a:fld>
            <a:endParaRPr lang="en-US"/>
          </a:p>
        </p:txBody>
      </p:sp>
    </p:spTree>
    <p:extLst>
      <p:ext uri="{BB962C8B-B14F-4D97-AF65-F5344CB8AC3E}">
        <p14:creationId xmlns:p14="http://schemas.microsoft.com/office/powerpoint/2010/main" val="1539536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4"/>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 id="2147483659" r:id="rId2"/>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8"/>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9"/>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7F325C-A649-3C48-98B2-0B9CE2FF7279}"/>
              </a:ext>
            </a:extLst>
          </p:cNvPr>
          <p:cNvCxnSpPr/>
          <p:nvPr/>
        </p:nvCxnSpPr>
        <p:spPr>
          <a:xfrm flipH="1">
            <a:off x="2202024" y="3424335"/>
            <a:ext cx="9989976" cy="0"/>
          </a:xfrm>
          <a:prstGeom prst="line">
            <a:avLst/>
          </a:prstGeom>
          <a:ln w="53975">
            <a:solidFill>
              <a:srgbClr val="1C3F94"/>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BC1EB2F9-7672-F347-9DBD-C0C6A9814DAD}"/>
              </a:ext>
            </a:extLst>
          </p:cNvPr>
          <p:cNvSpPr>
            <a:spLocks noGrp="1"/>
          </p:cNvSpPr>
          <p:nvPr>
            <p:ph type="ctrTitle"/>
          </p:nvPr>
        </p:nvSpPr>
        <p:spPr>
          <a:xfrm>
            <a:off x="6354146" y="721149"/>
            <a:ext cx="5694785" cy="2423268"/>
          </a:xfrm>
          <a:effectLst/>
        </p:spPr>
        <p:txBody>
          <a:bodyPr>
            <a:normAutofit/>
          </a:bodyPr>
          <a:lstStyle/>
          <a:p>
            <a:pPr algn="l"/>
            <a:r>
              <a:rPr lang="en-AU" sz="4800" dirty="0">
                <a:solidFill>
                  <a:srgbClr val="EF4135"/>
                </a:solidFill>
              </a:rPr>
              <a:t>Jesus and the Old Testament</a:t>
            </a:r>
          </a:p>
        </p:txBody>
      </p:sp>
    </p:spTree>
    <p:extLst>
      <p:ext uri="{BB962C8B-B14F-4D97-AF65-F5344CB8AC3E}">
        <p14:creationId xmlns:p14="http://schemas.microsoft.com/office/powerpoint/2010/main" val="215399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5B22ECD-D654-4B94-9B22-16642F90EE44}"/>
              </a:ext>
            </a:extLst>
          </p:cNvPr>
          <p:cNvSpPr>
            <a:spLocks noGrp="1"/>
          </p:cNvSpPr>
          <p:nvPr>
            <p:ph type="body" sz="quarter" idx="10"/>
          </p:nvPr>
        </p:nvSpPr>
        <p:spPr>
          <a:xfrm>
            <a:off x="-2362325" y="-494135"/>
            <a:ext cx="15082361" cy="5797352"/>
          </a:xfrm>
        </p:spPr>
        <p:txBody>
          <a:bodyPr/>
          <a:lstStyle/>
          <a:p>
            <a:endParaRPr lang="en-AU" dirty="0"/>
          </a:p>
        </p:txBody>
      </p:sp>
      <p:pic>
        <p:nvPicPr>
          <p:cNvPr id="1026" name="Picture 2" descr="Image result for old testament and new testament&quot;">
            <a:extLst>
              <a:ext uri="{FF2B5EF4-FFF2-40B4-BE49-F238E27FC236}">
                <a16:creationId xmlns:a16="http://schemas.microsoft.com/office/drawing/2014/main" id="{A5AE1243-DCA8-4ABE-BD8A-CCE8A74BE5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1695" y="800587"/>
            <a:ext cx="7448637" cy="42254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3C017C9-DFAC-49FB-92AB-20BAF93E7DE3}"/>
              </a:ext>
            </a:extLst>
          </p:cNvPr>
          <p:cNvSpPr txBox="1"/>
          <p:nvPr/>
        </p:nvSpPr>
        <p:spPr>
          <a:xfrm>
            <a:off x="1298960" y="5316587"/>
            <a:ext cx="9212367" cy="1200329"/>
          </a:xfrm>
          <a:prstGeom prst="rect">
            <a:avLst/>
          </a:prstGeom>
          <a:noFill/>
        </p:spPr>
        <p:txBody>
          <a:bodyPr wrap="square" rtlCol="0">
            <a:spAutoFit/>
          </a:bodyPr>
          <a:lstStyle/>
          <a:p>
            <a:r>
              <a:rPr lang="en-AU" dirty="0"/>
              <a:t>The Bible is divided into two main parts: the Old Testament and the New Testament.</a:t>
            </a:r>
          </a:p>
          <a:p>
            <a:r>
              <a:rPr lang="en-AU" dirty="0"/>
              <a:t>The Old Testament tells the story of God and his people from the very beginning until about 400 years before the birth of Jesus. The New Testament begins with Jesus’ birth.</a:t>
            </a:r>
          </a:p>
          <a:p>
            <a:r>
              <a:rPr lang="en-AU" dirty="0"/>
              <a:t>Each of these parts is also divided into smaller sections which are called books.</a:t>
            </a:r>
          </a:p>
        </p:txBody>
      </p:sp>
    </p:spTree>
    <p:extLst>
      <p:ext uri="{BB962C8B-B14F-4D97-AF65-F5344CB8AC3E}">
        <p14:creationId xmlns:p14="http://schemas.microsoft.com/office/powerpoint/2010/main" val="4085471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John 3:16 bible page">
            <a:extLst>
              <a:ext uri="{FF2B5EF4-FFF2-40B4-BE49-F238E27FC236}">
                <a16:creationId xmlns:a16="http://schemas.microsoft.com/office/drawing/2014/main" id="{FE201727-4ACF-4BED-A59F-3936B559F4D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000" r="-1" b="-1"/>
          <a:stretch/>
        </p:blipFill>
        <p:spPr bwMode="auto">
          <a:xfrm>
            <a:off x="-1" y="10"/>
            <a:ext cx="12192000" cy="6857990"/>
          </a:xfrm>
          <a:prstGeom prst="rect">
            <a:avLst/>
          </a:prstGeom>
          <a:solidFill>
            <a:schemeClr val="bg1"/>
          </a:solidFill>
        </p:spPr>
      </p:pic>
      <p:sp>
        <p:nvSpPr>
          <p:cNvPr id="3" name="Content Placeholder 2">
            <a:extLst>
              <a:ext uri="{FF2B5EF4-FFF2-40B4-BE49-F238E27FC236}">
                <a16:creationId xmlns:a16="http://schemas.microsoft.com/office/drawing/2014/main" id="{FBE3C33D-7002-484B-94C9-E9AC7092476A}"/>
              </a:ext>
            </a:extLst>
          </p:cNvPr>
          <p:cNvSpPr>
            <a:spLocks noGrp="1"/>
          </p:cNvSpPr>
          <p:nvPr>
            <p:ph type="body" sz="quarter" idx="10"/>
          </p:nvPr>
        </p:nvSpPr>
        <p:spPr>
          <a:xfrm>
            <a:off x="6753816" y="4764948"/>
            <a:ext cx="5438183" cy="2093042"/>
          </a:xfrm>
          <a:solidFill>
            <a:schemeClr val="bg1"/>
          </a:solidFill>
        </p:spPr>
        <p:txBody>
          <a:bodyPr anchor="ctr">
            <a:normAutofit/>
          </a:bodyPr>
          <a:lstStyle/>
          <a:p>
            <a:r>
              <a:rPr lang="en-AU" sz="1800" dirty="0"/>
              <a:t>Each </a:t>
            </a:r>
            <a:r>
              <a:rPr lang="en-AU" sz="1800" b="1" dirty="0"/>
              <a:t>book</a:t>
            </a:r>
            <a:r>
              <a:rPr lang="en-AU" sz="1800" dirty="0"/>
              <a:t> is divided into </a:t>
            </a:r>
            <a:r>
              <a:rPr lang="en-AU" sz="1800" b="1" dirty="0"/>
              <a:t>chapters</a:t>
            </a:r>
            <a:r>
              <a:rPr lang="en-AU" sz="1800" dirty="0"/>
              <a:t> and each chapter is divided into </a:t>
            </a:r>
            <a:r>
              <a:rPr lang="en-AU" sz="1800" b="1" dirty="0"/>
              <a:t>verses</a:t>
            </a:r>
          </a:p>
          <a:p>
            <a:pPr marL="0" indent="0">
              <a:buNone/>
            </a:pPr>
            <a:r>
              <a:rPr lang="en-AU" sz="1800" dirty="0"/>
              <a:t>It works like this: The heading at the top of the page is John 3 which means that </a:t>
            </a:r>
            <a:r>
              <a:rPr lang="en-AU" sz="1800" b="1" dirty="0"/>
              <a:t>John</a:t>
            </a:r>
            <a:r>
              <a:rPr lang="en-AU" sz="1800" dirty="0"/>
              <a:t> is the name of this book. The Chapter is number </a:t>
            </a:r>
            <a:r>
              <a:rPr lang="en-AU" sz="1800" b="1" dirty="0"/>
              <a:t>3</a:t>
            </a:r>
            <a:r>
              <a:rPr lang="en-AU" sz="1800" dirty="0"/>
              <a:t> and we can see verses </a:t>
            </a:r>
            <a:r>
              <a:rPr lang="en-AU" sz="1800" b="1" dirty="0"/>
              <a:t>15 and 16 </a:t>
            </a:r>
            <a:r>
              <a:rPr lang="en-AU" sz="1800" dirty="0"/>
              <a:t>in the image. So you have John 3:15-16. </a:t>
            </a:r>
          </a:p>
          <a:p>
            <a:pPr marL="0" indent="0">
              <a:buNone/>
            </a:pPr>
            <a:endParaRPr lang="en-AU" sz="1300" dirty="0"/>
          </a:p>
        </p:txBody>
      </p:sp>
    </p:spTree>
    <p:extLst>
      <p:ext uri="{BB962C8B-B14F-4D97-AF65-F5344CB8AC3E}">
        <p14:creationId xmlns:p14="http://schemas.microsoft.com/office/powerpoint/2010/main" val="4022000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AA92E7-7696-473F-A822-DA6AEC8BC5B3}"/>
              </a:ext>
            </a:extLst>
          </p:cNvPr>
          <p:cNvSpPr>
            <a:spLocks noGrp="1"/>
          </p:cNvSpPr>
          <p:nvPr>
            <p:ph type="title"/>
          </p:nvPr>
        </p:nvSpPr>
        <p:spPr/>
        <p:txBody>
          <a:bodyPr>
            <a:normAutofit fontScale="90000"/>
          </a:bodyPr>
          <a:lstStyle/>
          <a:p>
            <a:br>
              <a:rPr lang="en-AU" dirty="0"/>
            </a:br>
            <a:r>
              <a:rPr lang="en-AU" dirty="0"/>
              <a:t>Steps for finding a passage in the Bible</a:t>
            </a:r>
          </a:p>
        </p:txBody>
      </p:sp>
      <p:sp>
        <p:nvSpPr>
          <p:cNvPr id="4" name="Content Placeholder 3">
            <a:extLst>
              <a:ext uri="{FF2B5EF4-FFF2-40B4-BE49-F238E27FC236}">
                <a16:creationId xmlns:a16="http://schemas.microsoft.com/office/drawing/2014/main" id="{D1D28AEB-418F-4D31-A349-7923A26BE0EF}"/>
              </a:ext>
            </a:extLst>
          </p:cNvPr>
          <p:cNvSpPr>
            <a:spLocks noGrp="1"/>
          </p:cNvSpPr>
          <p:nvPr>
            <p:ph idx="1"/>
          </p:nvPr>
        </p:nvSpPr>
        <p:spPr/>
        <p:txBody>
          <a:bodyPr/>
          <a:lstStyle/>
          <a:p>
            <a:pPr marL="514350" indent="-514350">
              <a:buAutoNum type="arabicPeriod"/>
            </a:pPr>
            <a:r>
              <a:rPr lang="en-AU" dirty="0"/>
              <a:t>Look of the page number for the book on the contents page </a:t>
            </a:r>
            <a:r>
              <a:rPr lang="en-AU" dirty="0" err="1"/>
              <a:t>e.g</a:t>
            </a:r>
            <a:r>
              <a:rPr lang="en-AU" dirty="0"/>
              <a:t>  Mark</a:t>
            </a:r>
          </a:p>
          <a:p>
            <a:pPr marL="514350" indent="-514350">
              <a:buAutoNum type="arabicPeriod"/>
            </a:pPr>
            <a:r>
              <a:rPr lang="en-AU" dirty="0"/>
              <a:t>Find the relevant chapter in the book (big number)</a:t>
            </a:r>
          </a:p>
          <a:p>
            <a:pPr marL="514350" indent="-514350">
              <a:buAutoNum type="arabicPeriod"/>
            </a:pPr>
            <a:r>
              <a:rPr lang="en-AU" dirty="0"/>
              <a:t>Find the relevant verse/s (small number)</a:t>
            </a:r>
          </a:p>
        </p:txBody>
      </p:sp>
    </p:spTree>
    <p:extLst>
      <p:ext uri="{BB962C8B-B14F-4D97-AF65-F5344CB8AC3E}">
        <p14:creationId xmlns:p14="http://schemas.microsoft.com/office/powerpoint/2010/main" val="3497240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97C7E5B-18C6-492E-B8D1-CB0B0A50DB7B}"/>
              </a:ext>
            </a:extLst>
          </p:cNvPr>
          <p:cNvSpPr>
            <a:spLocks noGrp="1"/>
          </p:cNvSpPr>
          <p:nvPr>
            <p:ph type="title"/>
          </p:nvPr>
        </p:nvSpPr>
        <p:spPr/>
        <p:txBody>
          <a:bodyPr>
            <a:normAutofit fontScale="90000"/>
          </a:bodyPr>
          <a:lstStyle/>
          <a:p>
            <a:br>
              <a:rPr lang="en-AU" dirty="0"/>
            </a:br>
            <a:r>
              <a:rPr lang="en-AU" dirty="0"/>
              <a:t>Activity</a:t>
            </a:r>
          </a:p>
        </p:txBody>
      </p:sp>
      <p:sp>
        <p:nvSpPr>
          <p:cNvPr id="2" name="Text Placeholder 1">
            <a:extLst>
              <a:ext uri="{FF2B5EF4-FFF2-40B4-BE49-F238E27FC236}">
                <a16:creationId xmlns:a16="http://schemas.microsoft.com/office/drawing/2014/main" id="{1B8D5BCF-7F41-4B5F-9F0D-535A9B6689CD}"/>
              </a:ext>
            </a:extLst>
          </p:cNvPr>
          <p:cNvSpPr>
            <a:spLocks noGrp="1"/>
          </p:cNvSpPr>
          <p:nvPr>
            <p:ph idx="1"/>
          </p:nvPr>
        </p:nvSpPr>
        <p:spPr/>
        <p:txBody>
          <a:bodyPr/>
          <a:lstStyle/>
          <a:p>
            <a:r>
              <a:rPr lang="en-AU" dirty="0"/>
              <a:t>Jesus fulfilled (made true) over 150 prophecies (God’s promises) from the Old Testament</a:t>
            </a:r>
          </a:p>
          <a:p>
            <a:r>
              <a:rPr lang="en-AU" dirty="0"/>
              <a:t>In small groups see if you can find what promises Jesus made true in each of the passages listed on the following slide. </a:t>
            </a:r>
          </a:p>
          <a:p>
            <a:endParaRPr lang="en-AU" dirty="0"/>
          </a:p>
        </p:txBody>
      </p:sp>
    </p:spTree>
    <p:extLst>
      <p:ext uri="{BB962C8B-B14F-4D97-AF65-F5344CB8AC3E}">
        <p14:creationId xmlns:p14="http://schemas.microsoft.com/office/powerpoint/2010/main" val="653761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7FA3C0-5A1E-4557-88D3-E9F3B2A2A74F}"/>
              </a:ext>
            </a:extLst>
          </p:cNvPr>
          <p:cNvSpPr>
            <a:spLocks noGrp="1"/>
          </p:cNvSpPr>
          <p:nvPr>
            <p:ph type="body" sz="quarter" idx="10"/>
          </p:nvPr>
        </p:nvSpPr>
        <p:spPr>
          <a:xfrm>
            <a:off x="1020281" y="480421"/>
            <a:ext cx="10607675" cy="4711700"/>
          </a:xfrm>
        </p:spPr>
        <p:txBody>
          <a:bodyPr>
            <a:normAutofit/>
          </a:bodyPr>
          <a:lstStyle/>
          <a:p>
            <a:pPr marL="0" indent="0" algn="ctr">
              <a:buNone/>
            </a:pPr>
            <a:r>
              <a:rPr lang="en-AU" dirty="0"/>
              <a:t>Jesus fulfilled over 150 prophecies from the Old Testament</a:t>
            </a:r>
          </a:p>
          <a:p>
            <a:pPr marL="0" indent="0" algn="ctr">
              <a:buNone/>
            </a:pPr>
            <a:endParaRPr lang="en-AU" dirty="0"/>
          </a:p>
          <a:p>
            <a:pPr marL="0" indent="0" algn="ctr">
              <a:buNone/>
            </a:pPr>
            <a:endParaRPr lang="en-AU" dirty="0"/>
          </a:p>
          <a:p>
            <a:pPr marL="0" indent="0">
              <a:buNone/>
            </a:pPr>
            <a:endParaRPr lang="en-AU" dirty="0"/>
          </a:p>
        </p:txBody>
      </p:sp>
      <p:graphicFrame>
        <p:nvGraphicFramePr>
          <p:cNvPr id="4" name="Table 3">
            <a:extLst>
              <a:ext uri="{FF2B5EF4-FFF2-40B4-BE49-F238E27FC236}">
                <a16:creationId xmlns:a16="http://schemas.microsoft.com/office/drawing/2014/main" id="{6C555828-A8D9-4CA7-BD5A-07185199F4E5}"/>
              </a:ext>
            </a:extLst>
          </p:cNvPr>
          <p:cNvGraphicFramePr>
            <a:graphicFrameLocks noGrp="1"/>
          </p:cNvGraphicFramePr>
          <p:nvPr>
            <p:extLst>
              <p:ext uri="{D42A27DB-BD31-4B8C-83A1-F6EECF244321}">
                <p14:modId xmlns:p14="http://schemas.microsoft.com/office/powerpoint/2010/main" val="1464090161"/>
              </p:ext>
            </p:extLst>
          </p:nvPr>
        </p:nvGraphicFramePr>
        <p:xfrm>
          <a:off x="907404" y="1812671"/>
          <a:ext cx="10720552" cy="2595880"/>
        </p:xfrm>
        <a:graphic>
          <a:graphicData uri="http://schemas.openxmlformats.org/drawingml/2006/table">
            <a:tbl>
              <a:tblPr firstRow="1" bandRow="1">
                <a:tableStyleId>{5C22544A-7EE6-4342-B048-85BDC9FD1C3A}</a:tableStyleId>
              </a:tblPr>
              <a:tblGrid>
                <a:gridCol w="1090729">
                  <a:extLst>
                    <a:ext uri="{9D8B030D-6E8A-4147-A177-3AD203B41FA5}">
                      <a16:colId xmlns:a16="http://schemas.microsoft.com/office/drawing/2014/main" val="56814112"/>
                    </a:ext>
                  </a:extLst>
                </a:gridCol>
                <a:gridCol w="4820356">
                  <a:extLst>
                    <a:ext uri="{9D8B030D-6E8A-4147-A177-3AD203B41FA5}">
                      <a16:colId xmlns:a16="http://schemas.microsoft.com/office/drawing/2014/main" val="1986908581"/>
                    </a:ext>
                  </a:extLst>
                </a:gridCol>
                <a:gridCol w="4809467">
                  <a:extLst>
                    <a:ext uri="{9D8B030D-6E8A-4147-A177-3AD203B41FA5}">
                      <a16:colId xmlns:a16="http://schemas.microsoft.com/office/drawing/2014/main" val="3217587835"/>
                    </a:ext>
                  </a:extLst>
                </a:gridCol>
              </a:tblGrid>
              <a:tr h="370840">
                <a:tc>
                  <a:txBody>
                    <a:bodyPr/>
                    <a:lstStyle/>
                    <a:p>
                      <a:pPr algn="ctr"/>
                      <a:endParaRPr lang="en-AU" dirty="0"/>
                    </a:p>
                  </a:txBody>
                  <a:tcPr>
                    <a:solidFill>
                      <a:srgbClr val="EF4135">
                        <a:alpha val="30000"/>
                      </a:srgbClr>
                    </a:solidFill>
                  </a:tcPr>
                </a:tc>
                <a:tc>
                  <a:txBody>
                    <a:bodyPr/>
                    <a:lstStyle/>
                    <a:p>
                      <a:pPr algn="ctr"/>
                      <a:r>
                        <a:rPr lang="en-AU" dirty="0"/>
                        <a:t>Old Testament Prophecy</a:t>
                      </a:r>
                    </a:p>
                  </a:txBody>
                  <a:tcPr>
                    <a:solidFill>
                      <a:srgbClr val="EF4135">
                        <a:alpha val="30000"/>
                      </a:srgbClr>
                    </a:solidFill>
                  </a:tcPr>
                </a:tc>
                <a:tc>
                  <a:txBody>
                    <a:bodyPr/>
                    <a:lstStyle/>
                    <a:p>
                      <a:pPr algn="ctr"/>
                      <a:r>
                        <a:rPr lang="en-AU" dirty="0"/>
                        <a:t>New Testament Fulfilment</a:t>
                      </a:r>
                    </a:p>
                  </a:txBody>
                  <a:tcPr>
                    <a:solidFill>
                      <a:srgbClr val="EF4135">
                        <a:alpha val="30000"/>
                      </a:srgbClr>
                    </a:solidFill>
                  </a:tcPr>
                </a:tc>
                <a:extLst>
                  <a:ext uri="{0D108BD9-81ED-4DB2-BD59-A6C34878D82A}">
                    <a16:rowId xmlns:a16="http://schemas.microsoft.com/office/drawing/2014/main" val="2954160082"/>
                  </a:ext>
                </a:extLst>
              </a:tr>
              <a:tr h="370840">
                <a:tc>
                  <a:txBody>
                    <a:bodyPr/>
                    <a:lstStyle/>
                    <a:p>
                      <a:r>
                        <a:rPr lang="en-AU" dirty="0"/>
                        <a:t>1</a:t>
                      </a:r>
                    </a:p>
                  </a:txBody>
                  <a:tcPr>
                    <a:solidFill>
                      <a:srgbClr val="EF4135">
                        <a:alpha val="30000"/>
                      </a:srgbClr>
                    </a:solidFill>
                  </a:tcPr>
                </a:tc>
                <a:tc>
                  <a:txBody>
                    <a:bodyPr/>
                    <a:lstStyle/>
                    <a:p>
                      <a:r>
                        <a:rPr lang="en-AU" dirty="0"/>
                        <a:t>Genesis 12:3; 17:17,19</a:t>
                      </a:r>
                    </a:p>
                  </a:txBody>
                  <a:tcPr>
                    <a:solidFill>
                      <a:srgbClr val="EF4135">
                        <a:alpha val="30000"/>
                      </a:srgbClr>
                    </a:solidFill>
                  </a:tcPr>
                </a:tc>
                <a:tc>
                  <a:txBody>
                    <a:bodyPr/>
                    <a:lstStyle/>
                    <a:p>
                      <a:r>
                        <a:rPr lang="en-AU" dirty="0"/>
                        <a:t>Matthew 1:1-2, 16; Luke 3:23, 34</a:t>
                      </a:r>
                    </a:p>
                  </a:txBody>
                  <a:tcPr>
                    <a:solidFill>
                      <a:srgbClr val="EF4135">
                        <a:alpha val="30000"/>
                      </a:srgbClr>
                    </a:solidFill>
                  </a:tcPr>
                </a:tc>
                <a:extLst>
                  <a:ext uri="{0D108BD9-81ED-4DB2-BD59-A6C34878D82A}">
                    <a16:rowId xmlns:a16="http://schemas.microsoft.com/office/drawing/2014/main" val="929766083"/>
                  </a:ext>
                </a:extLst>
              </a:tr>
              <a:tr h="370840">
                <a:tc>
                  <a:txBody>
                    <a:bodyPr/>
                    <a:lstStyle/>
                    <a:p>
                      <a:r>
                        <a:rPr lang="en-AU" dirty="0"/>
                        <a:t>2</a:t>
                      </a:r>
                    </a:p>
                  </a:txBody>
                  <a:tcPr>
                    <a:solidFill>
                      <a:srgbClr val="EF4135">
                        <a:alpha val="30000"/>
                      </a:srgbClr>
                    </a:solidFill>
                  </a:tcPr>
                </a:tc>
                <a:tc>
                  <a:txBody>
                    <a:bodyPr/>
                    <a:lstStyle/>
                    <a:p>
                      <a:r>
                        <a:rPr lang="en-AU" dirty="0"/>
                        <a:t>2 Samuel 7:12-16; Isaiah 9:6-7</a:t>
                      </a:r>
                    </a:p>
                  </a:txBody>
                  <a:tcPr>
                    <a:solidFill>
                      <a:srgbClr val="EF4135">
                        <a:alpha val="30000"/>
                      </a:srgbClr>
                    </a:solidFill>
                  </a:tcPr>
                </a:tc>
                <a:tc>
                  <a:txBody>
                    <a:bodyPr/>
                    <a:lstStyle/>
                    <a:p>
                      <a:r>
                        <a:rPr lang="en-AU" dirty="0"/>
                        <a:t>Luke 1:32</a:t>
                      </a:r>
                    </a:p>
                  </a:txBody>
                  <a:tcPr>
                    <a:solidFill>
                      <a:srgbClr val="EF4135">
                        <a:alpha val="30000"/>
                      </a:srgbClr>
                    </a:solidFill>
                  </a:tcPr>
                </a:tc>
                <a:extLst>
                  <a:ext uri="{0D108BD9-81ED-4DB2-BD59-A6C34878D82A}">
                    <a16:rowId xmlns:a16="http://schemas.microsoft.com/office/drawing/2014/main" val="2838718773"/>
                  </a:ext>
                </a:extLst>
              </a:tr>
              <a:tr h="370840">
                <a:tc>
                  <a:txBody>
                    <a:bodyPr/>
                    <a:lstStyle/>
                    <a:p>
                      <a:r>
                        <a:rPr lang="en-AU" dirty="0"/>
                        <a:t>3</a:t>
                      </a:r>
                    </a:p>
                  </a:txBody>
                  <a:tcPr>
                    <a:solidFill>
                      <a:srgbClr val="EF4135">
                        <a:alpha val="30000"/>
                      </a:srgbClr>
                    </a:solidFill>
                  </a:tcPr>
                </a:tc>
                <a:tc>
                  <a:txBody>
                    <a:bodyPr/>
                    <a:lstStyle/>
                    <a:p>
                      <a:r>
                        <a:rPr lang="en-AU" dirty="0"/>
                        <a:t>Micah 5:2</a:t>
                      </a:r>
                    </a:p>
                  </a:txBody>
                  <a:tcPr>
                    <a:solidFill>
                      <a:srgbClr val="EF4135">
                        <a:alpha val="30000"/>
                      </a:srgbClr>
                    </a:solidFill>
                  </a:tcPr>
                </a:tc>
                <a:tc>
                  <a:txBody>
                    <a:bodyPr/>
                    <a:lstStyle/>
                    <a:p>
                      <a:r>
                        <a:rPr lang="en-AU" dirty="0"/>
                        <a:t>Luke 2:4-7</a:t>
                      </a:r>
                    </a:p>
                  </a:txBody>
                  <a:tcPr>
                    <a:solidFill>
                      <a:srgbClr val="EF4135">
                        <a:alpha val="30000"/>
                      </a:srgbClr>
                    </a:solidFill>
                  </a:tcPr>
                </a:tc>
                <a:extLst>
                  <a:ext uri="{0D108BD9-81ED-4DB2-BD59-A6C34878D82A}">
                    <a16:rowId xmlns:a16="http://schemas.microsoft.com/office/drawing/2014/main" val="1540898336"/>
                  </a:ext>
                </a:extLst>
              </a:tr>
              <a:tr h="370840">
                <a:tc>
                  <a:txBody>
                    <a:bodyPr/>
                    <a:lstStyle/>
                    <a:p>
                      <a:r>
                        <a:rPr lang="en-AU" dirty="0"/>
                        <a:t>4</a:t>
                      </a:r>
                    </a:p>
                  </a:txBody>
                  <a:tcPr>
                    <a:solidFill>
                      <a:srgbClr val="EF4135">
                        <a:alpha val="30000"/>
                      </a:srgbClr>
                    </a:solidFill>
                  </a:tcPr>
                </a:tc>
                <a:tc>
                  <a:txBody>
                    <a:bodyPr/>
                    <a:lstStyle/>
                    <a:p>
                      <a:r>
                        <a:rPr lang="en-AU" dirty="0"/>
                        <a:t>Isaiah 7:13-14</a:t>
                      </a:r>
                    </a:p>
                  </a:txBody>
                  <a:tcPr>
                    <a:solidFill>
                      <a:srgbClr val="EF4135">
                        <a:alpha val="30000"/>
                      </a:srgbClr>
                    </a:solidFill>
                  </a:tcPr>
                </a:tc>
                <a:tc>
                  <a:txBody>
                    <a:bodyPr/>
                    <a:lstStyle/>
                    <a:p>
                      <a:r>
                        <a:rPr lang="en-AU" dirty="0"/>
                        <a:t>Luke 1:26-31</a:t>
                      </a:r>
                    </a:p>
                  </a:txBody>
                  <a:tcPr>
                    <a:solidFill>
                      <a:srgbClr val="EF4135">
                        <a:alpha val="30000"/>
                      </a:srgbClr>
                    </a:solidFill>
                  </a:tcPr>
                </a:tc>
                <a:extLst>
                  <a:ext uri="{0D108BD9-81ED-4DB2-BD59-A6C34878D82A}">
                    <a16:rowId xmlns:a16="http://schemas.microsoft.com/office/drawing/2014/main" val="99142129"/>
                  </a:ext>
                </a:extLst>
              </a:tr>
              <a:tr h="370840">
                <a:tc>
                  <a:txBody>
                    <a:bodyPr/>
                    <a:lstStyle/>
                    <a:p>
                      <a:r>
                        <a:rPr lang="en-AU" dirty="0"/>
                        <a:t>5</a:t>
                      </a:r>
                    </a:p>
                  </a:txBody>
                  <a:tcPr>
                    <a:solidFill>
                      <a:srgbClr val="EF4135">
                        <a:alpha val="30000"/>
                      </a:srgbClr>
                    </a:solidFill>
                  </a:tcPr>
                </a:tc>
                <a:tc>
                  <a:txBody>
                    <a:bodyPr/>
                    <a:lstStyle/>
                    <a:p>
                      <a:r>
                        <a:rPr lang="en-AU" dirty="0"/>
                        <a:t>Hosea 11:1</a:t>
                      </a:r>
                    </a:p>
                  </a:txBody>
                  <a:tcPr>
                    <a:solidFill>
                      <a:srgbClr val="EF4135">
                        <a:alpha val="30000"/>
                      </a:srgbClr>
                    </a:solidFill>
                  </a:tcPr>
                </a:tc>
                <a:tc>
                  <a:txBody>
                    <a:bodyPr/>
                    <a:lstStyle/>
                    <a:p>
                      <a:r>
                        <a:rPr lang="en-AU" dirty="0"/>
                        <a:t>Matthew 2:13-15</a:t>
                      </a:r>
                    </a:p>
                  </a:txBody>
                  <a:tcPr>
                    <a:solidFill>
                      <a:srgbClr val="EF4135">
                        <a:alpha val="30000"/>
                      </a:srgbClr>
                    </a:solidFill>
                  </a:tcPr>
                </a:tc>
                <a:extLst>
                  <a:ext uri="{0D108BD9-81ED-4DB2-BD59-A6C34878D82A}">
                    <a16:rowId xmlns:a16="http://schemas.microsoft.com/office/drawing/2014/main" val="1622807019"/>
                  </a:ext>
                </a:extLst>
              </a:tr>
              <a:tr h="370840">
                <a:tc>
                  <a:txBody>
                    <a:bodyPr/>
                    <a:lstStyle/>
                    <a:p>
                      <a:r>
                        <a:rPr lang="en-AU" dirty="0"/>
                        <a:t>6</a:t>
                      </a:r>
                    </a:p>
                  </a:txBody>
                  <a:tcPr>
                    <a:solidFill>
                      <a:srgbClr val="EF4135">
                        <a:alpha val="30000"/>
                      </a:srgbClr>
                    </a:solidFill>
                  </a:tcPr>
                </a:tc>
                <a:tc>
                  <a:txBody>
                    <a:bodyPr/>
                    <a:lstStyle/>
                    <a:p>
                      <a:r>
                        <a:rPr lang="en-AU" dirty="0"/>
                        <a:t>Isaiah 40:3</a:t>
                      </a:r>
                    </a:p>
                  </a:txBody>
                  <a:tcPr>
                    <a:solidFill>
                      <a:srgbClr val="EF4135">
                        <a:alpha val="30000"/>
                      </a:srgbClr>
                    </a:solidFill>
                  </a:tcPr>
                </a:tc>
                <a:tc>
                  <a:txBody>
                    <a:bodyPr/>
                    <a:lstStyle/>
                    <a:p>
                      <a:r>
                        <a:rPr lang="en-AU" dirty="0"/>
                        <a:t>Matthew 3:1-3</a:t>
                      </a:r>
                    </a:p>
                  </a:txBody>
                  <a:tcPr>
                    <a:solidFill>
                      <a:srgbClr val="EF4135">
                        <a:alpha val="30000"/>
                      </a:srgbClr>
                    </a:solidFill>
                  </a:tcPr>
                </a:tc>
                <a:extLst>
                  <a:ext uri="{0D108BD9-81ED-4DB2-BD59-A6C34878D82A}">
                    <a16:rowId xmlns:a16="http://schemas.microsoft.com/office/drawing/2014/main" val="4102368106"/>
                  </a:ext>
                </a:extLst>
              </a:tr>
            </a:tbl>
          </a:graphicData>
        </a:graphic>
      </p:graphicFrame>
    </p:spTree>
    <p:extLst>
      <p:ext uri="{BB962C8B-B14F-4D97-AF65-F5344CB8AC3E}">
        <p14:creationId xmlns:p14="http://schemas.microsoft.com/office/powerpoint/2010/main" val="1642410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7FA3C0-5A1E-4557-88D3-E9F3B2A2A74F}"/>
              </a:ext>
            </a:extLst>
          </p:cNvPr>
          <p:cNvSpPr>
            <a:spLocks noGrp="1"/>
          </p:cNvSpPr>
          <p:nvPr>
            <p:ph type="body" sz="quarter" idx="10"/>
          </p:nvPr>
        </p:nvSpPr>
        <p:spPr/>
        <p:txBody>
          <a:bodyPr>
            <a:normAutofit/>
          </a:bodyPr>
          <a:lstStyle/>
          <a:p>
            <a:pPr marL="0" indent="0" algn="ctr">
              <a:buNone/>
            </a:pPr>
            <a:r>
              <a:rPr lang="en-AU" dirty="0"/>
              <a:t>Answers</a:t>
            </a:r>
          </a:p>
          <a:p>
            <a:pPr marL="0" indent="0">
              <a:buNone/>
            </a:pPr>
            <a:endParaRPr lang="en-AU" dirty="0"/>
          </a:p>
        </p:txBody>
      </p:sp>
      <p:graphicFrame>
        <p:nvGraphicFramePr>
          <p:cNvPr id="4" name="Table 3">
            <a:extLst>
              <a:ext uri="{FF2B5EF4-FFF2-40B4-BE49-F238E27FC236}">
                <a16:creationId xmlns:a16="http://schemas.microsoft.com/office/drawing/2014/main" id="{6C555828-A8D9-4CA7-BD5A-07185199F4E5}"/>
              </a:ext>
            </a:extLst>
          </p:cNvPr>
          <p:cNvGraphicFramePr>
            <a:graphicFrameLocks noGrp="1"/>
          </p:cNvGraphicFramePr>
          <p:nvPr>
            <p:extLst>
              <p:ext uri="{D42A27DB-BD31-4B8C-83A1-F6EECF244321}">
                <p14:modId xmlns:p14="http://schemas.microsoft.com/office/powerpoint/2010/main" val="3807954830"/>
              </p:ext>
            </p:extLst>
          </p:nvPr>
        </p:nvGraphicFramePr>
        <p:xfrm>
          <a:off x="3436115" y="1812671"/>
          <a:ext cx="5877218" cy="2595880"/>
        </p:xfrm>
        <a:graphic>
          <a:graphicData uri="http://schemas.openxmlformats.org/drawingml/2006/table">
            <a:tbl>
              <a:tblPr firstRow="1" bandRow="1">
                <a:tableStyleId>{5C22544A-7EE6-4342-B048-85BDC9FD1C3A}</a:tableStyleId>
              </a:tblPr>
              <a:tblGrid>
                <a:gridCol w="1372952">
                  <a:extLst>
                    <a:ext uri="{9D8B030D-6E8A-4147-A177-3AD203B41FA5}">
                      <a16:colId xmlns:a16="http://schemas.microsoft.com/office/drawing/2014/main" val="1348450061"/>
                    </a:ext>
                  </a:extLst>
                </a:gridCol>
                <a:gridCol w="4504266">
                  <a:extLst>
                    <a:ext uri="{9D8B030D-6E8A-4147-A177-3AD203B41FA5}">
                      <a16:colId xmlns:a16="http://schemas.microsoft.com/office/drawing/2014/main" val="1986908581"/>
                    </a:ext>
                  </a:extLst>
                </a:gridCol>
              </a:tblGrid>
              <a:tr h="370840">
                <a:tc>
                  <a:txBody>
                    <a:bodyPr/>
                    <a:lstStyle/>
                    <a:p>
                      <a:pPr algn="ctr"/>
                      <a:endParaRPr lang="en-AU" dirty="0"/>
                    </a:p>
                  </a:txBody>
                  <a:tcPr>
                    <a:solidFill>
                      <a:srgbClr val="EF4135">
                        <a:alpha val="30000"/>
                      </a:srgbClr>
                    </a:solidFill>
                  </a:tcPr>
                </a:tc>
                <a:tc>
                  <a:txBody>
                    <a:bodyPr/>
                    <a:lstStyle/>
                    <a:p>
                      <a:pPr algn="ctr"/>
                      <a:r>
                        <a:rPr lang="en-AU" dirty="0"/>
                        <a:t>Answer</a:t>
                      </a:r>
                    </a:p>
                  </a:txBody>
                  <a:tcPr>
                    <a:solidFill>
                      <a:srgbClr val="EF4135">
                        <a:alpha val="30000"/>
                      </a:srgbClr>
                    </a:solidFill>
                  </a:tcPr>
                </a:tc>
                <a:extLst>
                  <a:ext uri="{0D108BD9-81ED-4DB2-BD59-A6C34878D82A}">
                    <a16:rowId xmlns:a16="http://schemas.microsoft.com/office/drawing/2014/main" val="2954160082"/>
                  </a:ext>
                </a:extLst>
              </a:tr>
              <a:tr h="370840">
                <a:tc>
                  <a:txBody>
                    <a:bodyPr/>
                    <a:lstStyle/>
                    <a:p>
                      <a:r>
                        <a:rPr lang="en-AU" dirty="0"/>
                        <a:t>1</a:t>
                      </a:r>
                    </a:p>
                  </a:txBody>
                  <a:tcPr>
                    <a:solidFill>
                      <a:srgbClr val="EF4135">
                        <a:alpha val="30000"/>
                      </a:srgbClr>
                    </a:solidFill>
                  </a:tcPr>
                </a:tc>
                <a:tc>
                  <a:txBody>
                    <a:bodyPr/>
                    <a:lstStyle/>
                    <a:p>
                      <a:r>
                        <a:rPr lang="en-AU" dirty="0"/>
                        <a:t>Descendent of Abraham</a:t>
                      </a:r>
                    </a:p>
                  </a:txBody>
                  <a:tcPr>
                    <a:solidFill>
                      <a:srgbClr val="EF4135">
                        <a:alpha val="30000"/>
                      </a:srgbClr>
                    </a:solidFill>
                  </a:tcPr>
                </a:tc>
                <a:extLst>
                  <a:ext uri="{0D108BD9-81ED-4DB2-BD59-A6C34878D82A}">
                    <a16:rowId xmlns:a16="http://schemas.microsoft.com/office/drawing/2014/main" val="929766083"/>
                  </a:ext>
                </a:extLst>
              </a:tr>
              <a:tr h="370840">
                <a:tc>
                  <a:txBody>
                    <a:bodyPr/>
                    <a:lstStyle/>
                    <a:p>
                      <a:r>
                        <a:rPr lang="en-AU" dirty="0"/>
                        <a:t>2</a:t>
                      </a:r>
                    </a:p>
                  </a:txBody>
                  <a:tcPr>
                    <a:solidFill>
                      <a:srgbClr val="EF4135">
                        <a:alpha val="30000"/>
                      </a:srgbClr>
                    </a:solidFill>
                  </a:tcPr>
                </a:tc>
                <a:tc>
                  <a:txBody>
                    <a:bodyPr/>
                    <a:lstStyle/>
                    <a:p>
                      <a:r>
                        <a:rPr lang="en-AU" dirty="0"/>
                        <a:t>Descendent of David</a:t>
                      </a:r>
                    </a:p>
                  </a:txBody>
                  <a:tcPr>
                    <a:solidFill>
                      <a:srgbClr val="EF4135">
                        <a:alpha val="30000"/>
                      </a:srgbClr>
                    </a:solidFill>
                  </a:tcPr>
                </a:tc>
                <a:extLst>
                  <a:ext uri="{0D108BD9-81ED-4DB2-BD59-A6C34878D82A}">
                    <a16:rowId xmlns:a16="http://schemas.microsoft.com/office/drawing/2014/main" val="2838718773"/>
                  </a:ext>
                </a:extLst>
              </a:tr>
              <a:tr h="370840">
                <a:tc>
                  <a:txBody>
                    <a:bodyPr/>
                    <a:lstStyle/>
                    <a:p>
                      <a:r>
                        <a:rPr lang="en-AU" dirty="0"/>
                        <a:t>3</a:t>
                      </a:r>
                    </a:p>
                  </a:txBody>
                  <a:tcPr>
                    <a:solidFill>
                      <a:srgbClr val="EF4135">
                        <a:alpha val="30000"/>
                      </a:srgbClr>
                    </a:solidFill>
                  </a:tcPr>
                </a:tc>
                <a:tc>
                  <a:txBody>
                    <a:bodyPr/>
                    <a:lstStyle/>
                    <a:p>
                      <a:r>
                        <a:rPr lang="en-AU" dirty="0"/>
                        <a:t>Born in Bethlehem</a:t>
                      </a:r>
                    </a:p>
                  </a:txBody>
                  <a:tcPr>
                    <a:solidFill>
                      <a:srgbClr val="EF4135">
                        <a:alpha val="30000"/>
                      </a:srgbClr>
                    </a:solidFill>
                  </a:tcPr>
                </a:tc>
                <a:extLst>
                  <a:ext uri="{0D108BD9-81ED-4DB2-BD59-A6C34878D82A}">
                    <a16:rowId xmlns:a16="http://schemas.microsoft.com/office/drawing/2014/main" val="1540898336"/>
                  </a:ext>
                </a:extLst>
              </a:tr>
              <a:tr h="370840">
                <a:tc>
                  <a:txBody>
                    <a:bodyPr/>
                    <a:lstStyle/>
                    <a:p>
                      <a:r>
                        <a:rPr lang="en-AU" dirty="0"/>
                        <a:t>4</a:t>
                      </a:r>
                    </a:p>
                  </a:txBody>
                  <a:tcPr>
                    <a:solidFill>
                      <a:srgbClr val="EF4135">
                        <a:alpha val="30000"/>
                      </a:srgbClr>
                    </a:solidFill>
                  </a:tcPr>
                </a:tc>
                <a:tc>
                  <a:txBody>
                    <a:bodyPr/>
                    <a:lstStyle/>
                    <a:p>
                      <a:r>
                        <a:rPr lang="en-AU" dirty="0"/>
                        <a:t>Born of a virgin</a:t>
                      </a:r>
                    </a:p>
                  </a:txBody>
                  <a:tcPr>
                    <a:solidFill>
                      <a:srgbClr val="EF4135">
                        <a:alpha val="30000"/>
                      </a:srgbClr>
                    </a:solidFill>
                  </a:tcPr>
                </a:tc>
                <a:extLst>
                  <a:ext uri="{0D108BD9-81ED-4DB2-BD59-A6C34878D82A}">
                    <a16:rowId xmlns:a16="http://schemas.microsoft.com/office/drawing/2014/main" val="99142129"/>
                  </a:ext>
                </a:extLst>
              </a:tr>
              <a:tr h="370840">
                <a:tc>
                  <a:txBody>
                    <a:bodyPr/>
                    <a:lstStyle/>
                    <a:p>
                      <a:r>
                        <a:rPr lang="en-AU" dirty="0"/>
                        <a:t>5</a:t>
                      </a:r>
                    </a:p>
                  </a:txBody>
                  <a:tcPr>
                    <a:solidFill>
                      <a:srgbClr val="EF4135">
                        <a:alpha val="30000"/>
                      </a:srgbClr>
                    </a:solidFill>
                  </a:tcPr>
                </a:tc>
                <a:tc>
                  <a:txBody>
                    <a:bodyPr/>
                    <a:lstStyle/>
                    <a:p>
                      <a:r>
                        <a:rPr lang="en-AU" dirty="0"/>
                        <a:t>Flees to Egypt</a:t>
                      </a:r>
                    </a:p>
                  </a:txBody>
                  <a:tcPr>
                    <a:solidFill>
                      <a:srgbClr val="EF4135">
                        <a:alpha val="30000"/>
                      </a:srgbClr>
                    </a:solidFill>
                  </a:tcPr>
                </a:tc>
                <a:extLst>
                  <a:ext uri="{0D108BD9-81ED-4DB2-BD59-A6C34878D82A}">
                    <a16:rowId xmlns:a16="http://schemas.microsoft.com/office/drawing/2014/main" val="1622807019"/>
                  </a:ext>
                </a:extLst>
              </a:tr>
              <a:tr h="370840">
                <a:tc>
                  <a:txBody>
                    <a:bodyPr/>
                    <a:lstStyle/>
                    <a:p>
                      <a:r>
                        <a:rPr lang="en-AU" dirty="0"/>
                        <a:t>6</a:t>
                      </a:r>
                    </a:p>
                  </a:txBody>
                  <a:tcPr>
                    <a:solidFill>
                      <a:srgbClr val="EF4135">
                        <a:alpha val="30000"/>
                      </a:srgbClr>
                    </a:solidFill>
                  </a:tcPr>
                </a:tc>
                <a:tc>
                  <a:txBody>
                    <a:bodyPr/>
                    <a:lstStyle/>
                    <a:p>
                      <a:r>
                        <a:rPr lang="en-AU" dirty="0"/>
                        <a:t>Follows a messenger</a:t>
                      </a:r>
                    </a:p>
                  </a:txBody>
                  <a:tcPr>
                    <a:solidFill>
                      <a:srgbClr val="EF4135">
                        <a:alpha val="30000"/>
                      </a:srgbClr>
                    </a:solidFill>
                  </a:tcPr>
                </a:tc>
                <a:extLst>
                  <a:ext uri="{0D108BD9-81ED-4DB2-BD59-A6C34878D82A}">
                    <a16:rowId xmlns:a16="http://schemas.microsoft.com/office/drawing/2014/main" val="4102368106"/>
                  </a:ext>
                </a:extLst>
              </a:tr>
            </a:tbl>
          </a:graphicData>
        </a:graphic>
      </p:graphicFrame>
    </p:spTree>
    <p:extLst>
      <p:ext uri="{BB962C8B-B14F-4D97-AF65-F5344CB8AC3E}">
        <p14:creationId xmlns:p14="http://schemas.microsoft.com/office/powerpoint/2010/main" val="337863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7FA3C0-5A1E-4557-88D3-E9F3B2A2A74F}"/>
              </a:ext>
            </a:extLst>
          </p:cNvPr>
          <p:cNvSpPr>
            <a:spLocks noGrp="1"/>
          </p:cNvSpPr>
          <p:nvPr>
            <p:ph type="body" sz="quarter" idx="10"/>
          </p:nvPr>
        </p:nvSpPr>
        <p:spPr/>
        <p:txBody>
          <a:bodyPr>
            <a:normAutofit/>
          </a:bodyPr>
          <a:lstStyle/>
          <a:p>
            <a:pPr marL="0" indent="0" algn="ctr">
              <a:buNone/>
            </a:pPr>
            <a:r>
              <a:rPr lang="en-AU" dirty="0"/>
              <a:t>Jesus fulfilled over 150 prophecies from the Old Testament</a:t>
            </a:r>
          </a:p>
          <a:p>
            <a:pPr marL="0" indent="0">
              <a:buNone/>
            </a:pPr>
            <a:endParaRPr lang="en-AU" dirty="0"/>
          </a:p>
        </p:txBody>
      </p:sp>
      <p:graphicFrame>
        <p:nvGraphicFramePr>
          <p:cNvPr id="4" name="Table 3">
            <a:extLst>
              <a:ext uri="{FF2B5EF4-FFF2-40B4-BE49-F238E27FC236}">
                <a16:creationId xmlns:a16="http://schemas.microsoft.com/office/drawing/2014/main" id="{6C555828-A8D9-4CA7-BD5A-07185199F4E5}"/>
              </a:ext>
            </a:extLst>
          </p:cNvPr>
          <p:cNvGraphicFramePr>
            <a:graphicFrameLocks noGrp="1"/>
          </p:cNvGraphicFramePr>
          <p:nvPr>
            <p:extLst>
              <p:ext uri="{D42A27DB-BD31-4B8C-83A1-F6EECF244321}">
                <p14:modId xmlns:p14="http://schemas.microsoft.com/office/powerpoint/2010/main" val="3689588135"/>
              </p:ext>
            </p:extLst>
          </p:nvPr>
        </p:nvGraphicFramePr>
        <p:xfrm>
          <a:off x="1009004" y="1760220"/>
          <a:ext cx="10720552" cy="3337560"/>
        </p:xfrm>
        <a:graphic>
          <a:graphicData uri="http://schemas.openxmlformats.org/drawingml/2006/table">
            <a:tbl>
              <a:tblPr firstRow="1" bandRow="1">
                <a:tableStyleId>{5C22544A-7EE6-4342-B048-85BDC9FD1C3A}</a:tableStyleId>
              </a:tblPr>
              <a:tblGrid>
                <a:gridCol w="1090729">
                  <a:extLst>
                    <a:ext uri="{9D8B030D-6E8A-4147-A177-3AD203B41FA5}">
                      <a16:colId xmlns:a16="http://schemas.microsoft.com/office/drawing/2014/main" val="647292351"/>
                    </a:ext>
                  </a:extLst>
                </a:gridCol>
                <a:gridCol w="4334934">
                  <a:extLst>
                    <a:ext uri="{9D8B030D-6E8A-4147-A177-3AD203B41FA5}">
                      <a16:colId xmlns:a16="http://schemas.microsoft.com/office/drawing/2014/main" val="1986908581"/>
                    </a:ext>
                  </a:extLst>
                </a:gridCol>
                <a:gridCol w="5294889">
                  <a:extLst>
                    <a:ext uri="{9D8B030D-6E8A-4147-A177-3AD203B41FA5}">
                      <a16:colId xmlns:a16="http://schemas.microsoft.com/office/drawing/2014/main" val="3217587835"/>
                    </a:ext>
                  </a:extLst>
                </a:gridCol>
              </a:tblGrid>
              <a:tr h="370840">
                <a:tc>
                  <a:txBody>
                    <a:bodyPr/>
                    <a:lstStyle/>
                    <a:p>
                      <a:pPr algn="ctr"/>
                      <a:endParaRPr lang="en-AU" dirty="0"/>
                    </a:p>
                  </a:txBody>
                  <a:tcPr>
                    <a:solidFill>
                      <a:srgbClr val="EF4135">
                        <a:alpha val="30000"/>
                      </a:srgbClr>
                    </a:solidFill>
                  </a:tcPr>
                </a:tc>
                <a:tc>
                  <a:txBody>
                    <a:bodyPr/>
                    <a:lstStyle/>
                    <a:p>
                      <a:pPr algn="ctr"/>
                      <a:r>
                        <a:rPr lang="en-AU" dirty="0"/>
                        <a:t>Old Testament Prophecy</a:t>
                      </a:r>
                    </a:p>
                  </a:txBody>
                  <a:tcPr>
                    <a:solidFill>
                      <a:srgbClr val="EF4135">
                        <a:alpha val="30000"/>
                      </a:srgbClr>
                    </a:solidFill>
                  </a:tcPr>
                </a:tc>
                <a:tc>
                  <a:txBody>
                    <a:bodyPr/>
                    <a:lstStyle/>
                    <a:p>
                      <a:pPr algn="ctr"/>
                      <a:r>
                        <a:rPr lang="en-AU" dirty="0"/>
                        <a:t>New Testament Fulfilment</a:t>
                      </a:r>
                    </a:p>
                  </a:txBody>
                  <a:tcPr>
                    <a:solidFill>
                      <a:srgbClr val="EF4135">
                        <a:alpha val="30000"/>
                      </a:srgbClr>
                    </a:solidFill>
                  </a:tcPr>
                </a:tc>
                <a:extLst>
                  <a:ext uri="{0D108BD9-81ED-4DB2-BD59-A6C34878D82A}">
                    <a16:rowId xmlns:a16="http://schemas.microsoft.com/office/drawing/2014/main" val="2954160082"/>
                  </a:ext>
                </a:extLst>
              </a:tr>
              <a:tr h="370840">
                <a:tc>
                  <a:txBody>
                    <a:bodyPr/>
                    <a:lstStyle/>
                    <a:p>
                      <a:r>
                        <a:rPr lang="en-AU" dirty="0"/>
                        <a:t>7</a:t>
                      </a:r>
                    </a:p>
                  </a:txBody>
                  <a:tcPr>
                    <a:solidFill>
                      <a:srgbClr val="EF4135">
                        <a:alpha val="30000"/>
                      </a:srgbClr>
                    </a:solidFill>
                  </a:tcPr>
                </a:tc>
                <a:tc>
                  <a:txBody>
                    <a:bodyPr/>
                    <a:lstStyle/>
                    <a:p>
                      <a:r>
                        <a:rPr lang="en-AU" dirty="0"/>
                        <a:t>Psalm 78:1-2</a:t>
                      </a:r>
                    </a:p>
                  </a:txBody>
                  <a:tcPr>
                    <a:solidFill>
                      <a:srgbClr val="EF4135">
                        <a:alpha val="30000"/>
                      </a:srgbClr>
                    </a:solidFill>
                  </a:tcPr>
                </a:tc>
                <a:tc>
                  <a:txBody>
                    <a:bodyPr/>
                    <a:lstStyle/>
                    <a:p>
                      <a:r>
                        <a:rPr lang="en-AU" dirty="0"/>
                        <a:t>Matthew 13:24-35</a:t>
                      </a:r>
                    </a:p>
                  </a:txBody>
                  <a:tcPr>
                    <a:solidFill>
                      <a:srgbClr val="EF4135">
                        <a:alpha val="30000"/>
                      </a:srgbClr>
                    </a:solidFill>
                  </a:tcPr>
                </a:tc>
                <a:extLst>
                  <a:ext uri="{0D108BD9-81ED-4DB2-BD59-A6C34878D82A}">
                    <a16:rowId xmlns:a16="http://schemas.microsoft.com/office/drawing/2014/main" val="1443435646"/>
                  </a:ext>
                </a:extLst>
              </a:tr>
              <a:tr h="370840">
                <a:tc>
                  <a:txBody>
                    <a:bodyPr/>
                    <a:lstStyle/>
                    <a:p>
                      <a:r>
                        <a:rPr lang="en-AU" dirty="0"/>
                        <a:t>8</a:t>
                      </a:r>
                    </a:p>
                  </a:txBody>
                  <a:tcPr>
                    <a:solidFill>
                      <a:srgbClr val="EF4135">
                        <a:alpha val="30000"/>
                      </a:srgbClr>
                    </a:solidFill>
                  </a:tcPr>
                </a:tc>
                <a:tc>
                  <a:txBody>
                    <a:bodyPr/>
                    <a:lstStyle/>
                    <a:p>
                      <a:r>
                        <a:rPr lang="en-AU" dirty="0"/>
                        <a:t>Zachariah 9:9</a:t>
                      </a:r>
                    </a:p>
                  </a:txBody>
                  <a:tcPr>
                    <a:solidFill>
                      <a:srgbClr val="EF4135">
                        <a:alpha val="30000"/>
                      </a:srgbClr>
                    </a:solidFill>
                  </a:tcPr>
                </a:tc>
                <a:tc>
                  <a:txBody>
                    <a:bodyPr/>
                    <a:lstStyle/>
                    <a:p>
                      <a:r>
                        <a:rPr lang="en-AU" dirty="0"/>
                        <a:t>Matthew 21:1-11</a:t>
                      </a:r>
                    </a:p>
                  </a:txBody>
                  <a:tcPr>
                    <a:solidFill>
                      <a:srgbClr val="EF4135">
                        <a:alpha val="30000"/>
                      </a:srgbClr>
                    </a:solidFill>
                  </a:tcPr>
                </a:tc>
                <a:extLst>
                  <a:ext uri="{0D108BD9-81ED-4DB2-BD59-A6C34878D82A}">
                    <a16:rowId xmlns:a16="http://schemas.microsoft.com/office/drawing/2014/main" val="2295370364"/>
                  </a:ext>
                </a:extLst>
              </a:tr>
              <a:tr h="370840">
                <a:tc>
                  <a:txBody>
                    <a:bodyPr/>
                    <a:lstStyle/>
                    <a:p>
                      <a:r>
                        <a:rPr lang="en-AU" dirty="0"/>
                        <a:t>9</a:t>
                      </a:r>
                    </a:p>
                  </a:txBody>
                  <a:tcPr>
                    <a:solidFill>
                      <a:srgbClr val="EF4135">
                        <a:alpha val="30000"/>
                      </a:srgbClr>
                    </a:solidFill>
                  </a:tcPr>
                </a:tc>
                <a:tc>
                  <a:txBody>
                    <a:bodyPr/>
                    <a:lstStyle/>
                    <a:p>
                      <a:r>
                        <a:rPr lang="en-AU" dirty="0"/>
                        <a:t>Psalm 41:9</a:t>
                      </a:r>
                    </a:p>
                  </a:txBody>
                  <a:tcPr>
                    <a:solidFill>
                      <a:srgbClr val="EF4135">
                        <a:alpha val="30000"/>
                      </a:srgbClr>
                    </a:solidFill>
                  </a:tcPr>
                </a:tc>
                <a:tc>
                  <a:txBody>
                    <a:bodyPr/>
                    <a:lstStyle/>
                    <a:p>
                      <a:r>
                        <a:rPr lang="en-AU" dirty="0"/>
                        <a:t>John 13:18</a:t>
                      </a:r>
                    </a:p>
                  </a:txBody>
                  <a:tcPr>
                    <a:solidFill>
                      <a:srgbClr val="EF4135">
                        <a:alpha val="30000"/>
                      </a:srgbClr>
                    </a:solidFill>
                  </a:tcPr>
                </a:tc>
                <a:extLst>
                  <a:ext uri="{0D108BD9-81ED-4DB2-BD59-A6C34878D82A}">
                    <a16:rowId xmlns:a16="http://schemas.microsoft.com/office/drawing/2014/main" val="381585216"/>
                  </a:ext>
                </a:extLst>
              </a:tr>
              <a:tr h="370840">
                <a:tc>
                  <a:txBody>
                    <a:bodyPr/>
                    <a:lstStyle/>
                    <a:p>
                      <a:r>
                        <a:rPr lang="en-AU" dirty="0"/>
                        <a:t>10</a:t>
                      </a:r>
                    </a:p>
                  </a:txBody>
                  <a:tcPr>
                    <a:solidFill>
                      <a:srgbClr val="EF4135">
                        <a:alpha val="30000"/>
                      </a:srgbClr>
                    </a:solidFill>
                  </a:tcPr>
                </a:tc>
                <a:tc>
                  <a:txBody>
                    <a:bodyPr/>
                    <a:lstStyle/>
                    <a:p>
                      <a:r>
                        <a:rPr lang="en-AU" dirty="0"/>
                        <a:t>Zachariah 12:10</a:t>
                      </a:r>
                    </a:p>
                  </a:txBody>
                  <a:tcPr>
                    <a:solidFill>
                      <a:srgbClr val="EF4135">
                        <a:alpha val="30000"/>
                      </a:srgbClr>
                    </a:solidFill>
                  </a:tcPr>
                </a:tc>
                <a:tc>
                  <a:txBody>
                    <a:bodyPr/>
                    <a:lstStyle/>
                    <a:p>
                      <a:r>
                        <a:rPr lang="en-AU" dirty="0"/>
                        <a:t>John 19:34</a:t>
                      </a:r>
                    </a:p>
                  </a:txBody>
                  <a:tcPr>
                    <a:solidFill>
                      <a:srgbClr val="EF4135">
                        <a:alpha val="30000"/>
                      </a:srgbClr>
                    </a:solidFill>
                  </a:tcPr>
                </a:tc>
                <a:extLst>
                  <a:ext uri="{0D108BD9-81ED-4DB2-BD59-A6C34878D82A}">
                    <a16:rowId xmlns:a16="http://schemas.microsoft.com/office/drawing/2014/main" val="318098908"/>
                  </a:ext>
                </a:extLst>
              </a:tr>
              <a:tr h="370840">
                <a:tc>
                  <a:txBody>
                    <a:bodyPr/>
                    <a:lstStyle/>
                    <a:p>
                      <a:r>
                        <a:rPr lang="en-AU" dirty="0"/>
                        <a:t>11</a:t>
                      </a:r>
                    </a:p>
                  </a:txBody>
                  <a:tcPr>
                    <a:solidFill>
                      <a:srgbClr val="EF4135">
                        <a:alpha val="30000"/>
                      </a:srgbClr>
                    </a:solidFill>
                  </a:tcPr>
                </a:tc>
                <a:tc>
                  <a:txBody>
                    <a:bodyPr/>
                    <a:lstStyle/>
                    <a:p>
                      <a:r>
                        <a:rPr lang="en-AU" dirty="0"/>
                        <a:t>Psalm 22:15-16</a:t>
                      </a:r>
                    </a:p>
                  </a:txBody>
                  <a:tcPr>
                    <a:solidFill>
                      <a:srgbClr val="EF4135">
                        <a:alpha val="30000"/>
                      </a:srgbClr>
                    </a:solidFill>
                  </a:tcPr>
                </a:tc>
                <a:tc>
                  <a:txBody>
                    <a:bodyPr/>
                    <a:lstStyle/>
                    <a:p>
                      <a:r>
                        <a:rPr lang="en-AU" dirty="0"/>
                        <a:t>John 20:25-27</a:t>
                      </a:r>
                    </a:p>
                  </a:txBody>
                  <a:tcPr>
                    <a:solidFill>
                      <a:srgbClr val="EF4135">
                        <a:alpha val="30000"/>
                      </a:srgbClr>
                    </a:solidFill>
                  </a:tcPr>
                </a:tc>
                <a:extLst>
                  <a:ext uri="{0D108BD9-81ED-4DB2-BD59-A6C34878D82A}">
                    <a16:rowId xmlns:a16="http://schemas.microsoft.com/office/drawing/2014/main" val="3348488091"/>
                  </a:ext>
                </a:extLst>
              </a:tr>
              <a:tr h="370840">
                <a:tc>
                  <a:txBody>
                    <a:bodyPr/>
                    <a:lstStyle/>
                    <a:p>
                      <a:r>
                        <a:rPr lang="en-AU" dirty="0"/>
                        <a:t>12</a:t>
                      </a:r>
                    </a:p>
                  </a:txBody>
                  <a:tcPr>
                    <a:solidFill>
                      <a:srgbClr val="EF4135">
                        <a:alpha val="30000"/>
                      </a:srgbClr>
                    </a:solidFill>
                  </a:tcPr>
                </a:tc>
                <a:tc>
                  <a:txBody>
                    <a:bodyPr/>
                    <a:lstStyle/>
                    <a:p>
                      <a:r>
                        <a:rPr lang="en-AU" dirty="0"/>
                        <a:t>Exodus 12:43-46; Psalm 34:19-20</a:t>
                      </a:r>
                    </a:p>
                  </a:txBody>
                  <a:tcPr>
                    <a:solidFill>
                      <a:srgbClr val="EF4135">
                        <a:alpha val="30000"/>
                      </a:srgbClr>
                    </a:solidFill>
                  </a:tcPr>
                </a:tc>
                <a:tc>
                  <a:txBody>
                    <a:bodyPr/>
                    <a:lstStyle/>
                    <a:p>
                      <a:r>
                        <a:rPr lang="en-AU" dirty="0"/>
                        <a:t>John 19:33-36</a:t>
                      </a:r>
                    </a:p>
                  </a:txBody>
                  <a:tcPr>
                    <a:solidFill>
                      <a:srgbClr val="EF4135">
                        <a:alpha val="30000"/>
                      </a:srgbClr>
                    </a:solidFill>
                  </a:tcPr>
                </a:tc>
                <a:extLst>
                  <a:ext uri="{0D108BD9-81ED-4DB2-BD59-A6C34878D82A}">
                    <a16:rowId xmlns:a16="http://schemas.microsoft.com/office/drawing/2014/main" val="2499759480"/>
                  </a:ext>
                </a:extLst>
              </a:tr>
              <a:tr h="370840">
                <a:tc>
                  <a:txBody>
                    <a:bodyPr/>
                    <a:lstStyle/>
                    <a:p>
                      <a:r>
                        <a:rPr lang="en-AU" dirty="0"/>
                        <a:t>13</a:t>
                      </a:r>
                    </a:p>
                  </a:txBody>
                  <a:tcPr>
                    <a:solidFill>
                      <a:srgbClr val="EF4135">
                        <a:alpha val="30000"/>
                      </a:srgbClr>
                    </a:solidFill>
                  </a:tcPr>
                </a:tc>
                <a:tc>
                  <a:txBody>
                    <a:bodyPr/>
                    <a:lstStyle/>
                    <a:p>
                      <a:r>
                        <a:rPr lang="en-AU" dirty="0"/>
                        <a:t>Psalm 16:10-11, 49:15</a:t>
                      </a:r>
                    </a:p>
                  </a:txBody>
                  <a:tcPr>
                    <a:solidFill>
                      <a:srgbClr val="EF4135">
                        <a:alpha val="30000"/>
                      </a:srgbClr>
                    </a:solidFill>
                  </a:tcPr>
                </a:tc>
                <a:tc>
                  <a:txBody>
                    <a:bodyPr/>
                    <a:lstStyle/>
                    <a:p>
                      <a:r>
                        <a:rPr lang="en-AU" dirty="0"/>
                        <a:t>Mark 16:5-6</a:t>
                      </a:r>
                    </a:p>
                  </a:txBody>
                  <a:tcPr>
                    <a:solidFill>
                      <a:srgbClr val="EF4135">
                        <a:alpha val="30000"/>
                      </a:srgbClr>
                    </a:solidFill>
                  </a:tcPr>
                </a:tc>
                <a:extLst>
                  <a:ext uri="{0D108BD9-81ED-4DB2-BD59-A6C34878D82A}">
                    <a16:rowId xmlns:a16="http://schemas.microsoft.com/office/drawing/2014/main" val="3841426905"/>
                  </a:ext>
                </a:extLst>
              </a:tr>
              <a:tr h="370840">
                <a:tc>
                  <a:txBody>
                    <a:bodyPr/>
                    <a:lstStyle/>
                    <a:p>
                      <a:r>
                        <a:rPr lang="en-AU" dirty="0"/>
                        <a:t>14</a:t>
                      </a:r>
                    </a:p>
                  </a:txBody>
                  <a:tcPr>
                    <a:solidFill>
                      <a:srgbClr val="EF4135">
                        <a:alpha val="30000"/>
                      </a:srgbClr>
                    </a:solidFill>
                  </a:tcPr>
                </a:tc>
                <a:tc>
                  <a:txBody>
                    <a:bodyPr/>
                    <a:lstStyle/>
                    <a:p>
                      <a:r>
                        <a:rPr lang="en-AU" dirty="0"/>
                        <a:t>Psalm 68:18</a:t>
                      </a:r>
                    </a:p>
                  </a:txBody>
                  <a:tcPr>
                    <a:solidFill>
                      <a:srgbClr val="EF4135">
                        <a:alpha val="30000"/>
                      </a:srgbClr>
                    </a:solidFill>
                  </a:tcPr>
                </a:tc>
                <a:tc>
                  <a:txBody>
                    <a:bodyPr/>
                    <a:lstStyle/>
                    <a:p>
                      <a:r>
                        <a:rPr lang="en-AU" dirty="0"/>
                        <a:t>Acts 1:9; 2:32-33; 1 Corinthians 15:3-4</a:t>
                      </a:r>
                    </a:p>
                  </a:txBody>
                  <a:tcPr>
                    <a:solidFill>
                      <a:srgbClr val="EF4135">
                        <a:alpha val="30000"/>
                      </a:srgbClr>
                    </a:solidFill>
                  </a:tcPr>
                </a:tc>
                <a:extLst>
                  <a:ext uri="{0D108BD9-81ED-4DB2-BD59-A6C34878D82A}">
                    <a16:rowId xmlns:a16="http://schemas.microsoft.com/office/drawing/2014/main" val="3442322595"/>
                  </a:ext>
                </a:extLst>
              </a:tr>
            </a:tbl>
          </a:graphicData>
        </a:graphic>
      </p:graphicFrame>
    </p:spTree>
    <p:extLst>
      <p:ext uri="{BB962C8B-B14F-4D97-AF65-F5344CB8AC3E}">
        <p14:creationId xmlns:p14="http://schemas.microsoft.com/office/powerpoint/2010/main" val="2888356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7FA3C0-5A1E-4557-88D3-E9F3B2A2A74F}"/>
              </a:ext>
            </a:extLst>
          </p:cNvPr>
          <p:cNvSpPr>
            <a:spLocks noGrp="1"/>
          </p:cNvSpPr>
          <p:nvPr>
            <p:ph type="body" sz="quarter" idx="10"/>
          </p:nvPr>
        </p:nvSpPr>
        <p:spPr/>
        <p:txBody>
          <a:bodyPr>
            <a:normAutofit/>
          </a:bodyPr>
          <a:lstStyle/>
          <a:p>
            <a:pPr marL="0" indent="0" algn="ctr">
              <a:buNone/>
            </a:pPr>
            <a:r>
              <a:rPr lang="en-AU" dirty="0"/>
              <a:t>Answers</a:t>
            </a:r>
          </a:p>
          <a:p>
            <a:pPr marL="0" indent="0">
              <a:buNone/>
            </a:pPr>
            <a:endParaRPr lang="en-AU" dirty="0"/>
          </a:p>
        </p:txBody>
      </p:sp>
      <p:graphicFrame>
        <p:nvGraphicFramePr>
          <p:cNvPr id="4" name="Table 3">
            <a:extLst>
              <a:ext uri="{FF2B5EF4-FFF2-40B4-BE49-F238E27FC236}">
                <a16:creationId xmlns:a16="http://schemas.microsoft.com/office/drawing/2014/main" id="{6C555828-A8D9-4CA7-BD5A-07185199F4E5}"/>
              </a:ext>
            </a:extLst>
          </p:cNvPr>
          <p:cNvGraphicFramePr>
            <a:graphicFrameLocks noGrp="1"/>
          </p:cNvGraphicFramePr>
          <p:nvPr>
            <p:extLst>
              <p:ext uri="{D42A27DB-BD31-4B8C-83A1-F6EECF244321}">
                <p14:modId xmlns:p14="http://schemas.microsoft.com/office/powerpoint/2010/main" val="734847964"/>
              </p:ext>
            </p:extLst>
          </p:nvPr>
        </p:nvGraphicFramePr>
        <p:xfrm>
          <a:off x="3503861" y="1383694"/>
          <a:ext cx="5877218" cy="3337560"/>
        </p:xfrm>
        <a:graphic>
          <a:graphicData uri="http://schemas.openxmlformats.org/drawingml/2006/table">
            <a:tbl>
              <a:tblPr firstRow="1" bandRow="1">
                <a:tableStyleId>{5C22544A-7EE6-4342-B048-85BDC9FD1C3A}</a:tableStyleId>
              </a:tblPr>
              <a:tblGrid>
                <a:gridCol w="1372952">
                  <a:extLst>
                    <a:ext uri="{9D8B030D-6E8A-4147-A177-3AD203B41FA5}">
                      <a16:colId xmlns:a16="http://schemas.microsoft.com/office/drawing/2014/main" val="1348450061"/>
                    </a:ext>
                  </a:extLst>
                </a:gridCol>
                <a:gridCol w="4504266">
                  <a:extLst>
                    <a:ext uri="{9D8B030D-6E8A-4147-A177-3AD203B41FA5}">
                      <a16:colId xmlns:a16="http://schemas.microsoft.com/office/drawing/2014/main" val="1986908581"/>
                    </a:ext>
                  </a:extLst>
                </a:gridCol>
              </a:tblGrid>
              <a:tr h="370840">
                <a:tc>
                  <a:txBody>
                    <a:bodyPr/>
                    <a:lstStyle/>
                    <a:p>
                      <a:pPr algn="ctr"/>
                      <a:endParaRPr lang="en-AU" dirty="0"/>
                    </a:p>
                  </a:txBody>
                  <a:tcPr>
                    <a:solidFill>
                      <a:srgbClr val="EF4135">
                        <a:alpha val="30000"/>
                      </a:srgbClr>
                    </a:solidFill>
                  </a:tcPr>
                </a:tc>
                <a:tc>
                  <a:txBody>
                    <a:bodyPr/>
                    <a:lstStyle/>
                    <a:p>
                      <a:pPr algn="ctr"/>
                      <a:r>
                        <a:rPr lang="en-AU" dirty="0"/>
                        <a:t>Answer</a:t>
                      </a:r>
                    </a:p>
                  </a:txBody>
                  <a:tcPr>
                    <a:solidFill>
                      <a:srgbClr val="EF4135">
                        <a:alpha val="30000"/>
                      </a:srgbClr>
                    </a:solidFill>
                  </a:tcPr>
                </a:tc>
                <a:extLst>
                  <a:ext uri="{0D108BD9-81ED-4DB2-BD59-A6C34878D82A}">
                    <a16:rowId xmlns:a16="http://schemas.microsoft.com/office/drawing/2014/main" val="2954160082"/>
                  </a:ext>
                </a:extLst>
              </a:tr>
              <a:tr h="370840">
                <a:tc>
                  <a:txBody>
                    <a:bodyPr/>
                    <a:lstStyle/>
                    <a:p>
                      <a:r>
                        <a:rPr lang="en-AU" dirty="0"/>
                        <a:t>7</a:t>
                      </a:r>
                    </a:p>
                  </a:txBody>
                  <a:tcPr>
                    <a:solidFill>
                      <a:srgbClr val="EF4135">
                        <a:alpha val="30000"/>
                      </a:srgbClr>
                    </a:solidFill>
                  </a:tcPr>
                </a:tc>
                <a:tc>
                  <a:txBody>
                    <a:bodyPr/>
                    <a:lstStyle/>
                    <a:p>
                      <a:r>
                        <a:rPr lang="en-AU" dirty="0"/>
                        <a:t>Teaches in Parables</a:t>
                      </a:r>
                    </a:p>
                  </a:txBody>
                  <a:tcPr>
                    <a:solidFill>
                      <a:srgbClr val="EF4135">
                        <a:alpha val="30000"/>
                      </a:srgbClr>
                    </a:solidFill>
                  </a:tcPr>
                </a:tc>
                <a:extLst>
                  <a:ext uri="{0D108BD9-81ED-4DB2-BD59-A6C34878D82A}">
                    <a16:rowId xmlns:a16="http://schemas.microsoft.com/office/drawing/2014/main" val="1443435646"/>
                  </a:ext>
                </a:extLst>
              </a:tr>
              <a:tr h="370840">
                <a:tc>
                  <a:txBody>
                    <a:bodyPr/>
                    <a:lstStyle/>
                    <a:p>
                      <a:r>
                        <a:rPr lang="en-AU" dirty="0"/>
                        <a:t>8</a:t>
                      </a:r>
                    </a:p>
                  </a:txBody>
                  <a:tcPr>
                    <a:solidFill>
                      <a:srgbClr val="EF4135">
                        <a:alpha val="30000"/>
                      </a:srgbClr>
                    </a:solidFill>
                  </a:tcPr>
                </a:tc>
                <a:tc>
                  <a:txBody>
                    <a:bodyPr/>
                    <a:lstStyle/>
                    <a:p>
                      <a:r>
                        <a:rPr lang="en-AU" dirty="0"/>
                        <a:t>Rides into Jerusalem on a donkey</a:t>
                      </a:r>
                    </a:p>
                  </a:txBody>
                  <a:tcPr>
                    <a:solidFill>
                      <a:srgbClr val="EF4135">
                        <a:alpha val="30000"/>
                      </a:srgbClr>
                    </a:solidFill>
                  </a:tcPr>
                </a:tc>
                <a:extLst>
                  <a:ext uri="{0D108BD9-81ED-4DB2-BD59-A6C34878D82A}">
                    <a16:rowId xmlns:a16="http://schemas.microsoft.com/office/drawing/2014/main" val="2295370364"/>
                  </a:ext>
                </a:extLst>
              </a:tr>
              <a:tr h="370840">
                <a:tc>
                  <a:txBody>
                    <a:bodyPr/>
                    <a:lstStyle/>
                    <a:p>
                      <a:r>
                        <a:rPr lang="en-AU" dirty="0"/>
                        <a:t>9</a:t>
                      </a:r>
                    </a:p>
                  </a:txBody>
                  <a:tcPr>
                    <a:solidFill>
                      <a:srgbClr val="EF4135">
                        <a:alpha val="30000"/>
                      </a:srgbClr>
                    </a:solidFill>
                  </a:tcPr>
                </a:tc>
                <a:tc>
                  <a:txBody>
                    <a:bodyPr/>
                    <a:lstStyle/>
                    <a:p>
                      <a:r>
                        <a:rPr lang="en-AU" dirty="0"/>
                        <a:t>Betrayed by a close friend who eats with him</a:t>
                      </a:r>
                    </a:p>
                  </a:txBody>
                  <a:tcPr>
                    <a:solidFill>
                      <a:srgbClr val="EF4135">
                        <a:alpha val="30000"/>
                      </a:srgbClr>
                    </a:solidFill>
                  </a:tcPr>
                </a:tc>
                <a:extLst>
                  <a:ext uri="{0D108BD9-81ED-4DB2-BD59-A6C34878D82A}">
                    <a16:rowId xmlns:a16="http://schemas.microsoft.com/office/drawing/2014/main" val="381585216"/>
                  </a:ext>
                </a:extLst>
              </a:tr>
              <a:tr h="370840">
                <a:tc>
                  <a:txBody>
                    <a:bodyPr/>
                    <a:lstStyle/>
                    <a:p>
                      <a:r>
                        <a:rPr lang="en-AU" dirty="0"/>
                        <a:t>10</a:t>
                      </a:r>
                    </a:p>
                  </a:txBody>
                  <a:tcPr>
                    <a:solidFill>
                      <a:srgbClr val="EF4135">
                        <a:alpha val="30000"/>
                      </a:srgbClr>
                    </a:solidFill>
                  </a:tcPr>
                </a:tc>
                <a:tc>
                  <a:txBody>
                    <a:bodyPr/>
                    <a:lstStyle/>
                    <a:p>
                      <a:r>
                        <a:rPr lang="en-AU" dirty="0"/>
                        <a:t>Side is pierced</a:t>
                      </a:r>
                    </a:p>
                  </a:txBody>
                  <a:tcPr>
                    <a:solidFill>
                      <a:srgbClr val="EF4135">
                        <a:alpha val="30000"/>
                      </a:srgbClr>
                    </a:solidFill>
                  </a:tcPr>
                </a:tc>
                <a:extLst>
                  <a:ext uri="{0D108BD9-81ED-4DB2-BD59-A6C34878D82A}">
                    <a16:rowId xmlns:a16="http://schemas.microsoft.com/office/drawing/2014/main" val="318098908"/>
                  </a:ext>
                </a:extLst>
              </a:tr>
              <a:tr h="370840">
                <a:tc>
                  <a:txBody>
                    <a:bodyPr/>
                    <a:lstStyle/>
                    <a:p>
                      <a:r>
                        <a:rPr lang="en-AU" dirty="0"/>
                        <a:t>11</a:t>
                      </a:r>
                    </a:p>
                  </a:txBody>
                  <a:tcPr>
                    <a:solidFill>
                      <a:srgbClr val="EF4135">
                        <a:alpha val="30000"/>
                      </a:srgbClr>
                    </a:solidFill>
                  </a:tcPr>
                </a:tc>
                <a:tc>
                  <a:txBody>
                    <a:bodyPr/>
                    <a:lstStyle/>
                    <a:p>
                      <a:r>
                        <a:rPr lang="en-AU" dirty="0"/>
                        <a:t>Hands and feet are pierced</a:t>
                      </a:r>
                    </a:p>
                  </a:txBody>
                  <a:tcPr>
                    <a:solidFill>
                      <a:srgbClr val="EF4135">
                        <a:alpha val="30000"/>
                      </a:srgbClr>
                    </a:solidFill>
                  </a:tcPr>
                </a:tc>
                <a:extLst>
                  <a:ext uri="{0D108BD9-81ED-4DB2-BD59-A6C34878D82A}">
                    <a16:rowId xmlns:a16="http://schemas.microsoft.com/office/drawing/2014/main" val="3348488091"/>
                  </a:ext>
                </a:extLst>
              </a:tr>
              <a:tr h="370840">
                <a:tc>
                  <a:txBody>
                    <a:bodyPr/>
                    <a:lstStyle/>
                    <a:p>
                      <a:r>
                        <a:rPr lang="en-AU" dirty="0"/>
                        <a:t>12</a:t>
                      </a:r>
                    </a:p>
                  </a:txBody>
                  <a:tcPr>
                    <a:solidFill>
                      <a:srgbClr val="EF4135">
                        <a:alpha val="30000"/>
                      </a:srgbClr>
                    </a:solidFill>
                  </a:tcPr>
                </a:tc>
                <a:tc>
                  <a:txBody>
                    <a:bodyPr/>
                    <a:lstStyle/>
                    <a:p>
                      <a:r>
                        <a:rPr lang="en-AU" dirty="0"/>
                        <a:t>No bones are broken</a:t>
                      </a:r>
                    </a:p>
                  </a:txBody>
                  <a:tcPr>
                    <a:solidFill>
                      <a:srgbClr val="EF4135">
                        <a:alpha val="30000"/>
                      </a:srgbClr>
                    </a:solidFill>
                  </a:tcPr>
                </a:tc>
                <a:extLst>
                  <a:ext uri="{0D108BD9-81ED-4DB2-BD59-A6C34878D82A}">
                    <a16:rowId xmlns:a16="http://schemas.microsoft.com/office/drawing/2014/main" val="2499759480"/>
                  </a:ext>
                </a:extLst>
              </a:tr>
              <a:tr h="370840">
                <a:tc>
                  <a:txBody>
                    <a:bodyPr/>
                    <a:lstStyle/>
                    <a:p>
                      <a:r>
                        <a:rPr lang="en-AU" dirty="0"/>
                        <a:t>13</a:t>
                      </a:r>
                    </a:p>
                  </a:txBody>
                  <a:tcPr>
                    <a:solidFill>
                      <a:srgbClr val="EF4135">
                        <a:alpha val="30000"/>
                      </a:srgbClr>
                    </a:solidFill>
                  </a:tcPr>
                </a:tc>
                <a:tc>
                  <a:txBody>
                    <a:bodyPr/>
                    <a:lstStyle/>
                    <a:p>
                      <a:r>
                        <a:rPr lang="en-AU" dirty="0"/>
                        <a:t>Rises from the dead</a:t>
                      </a:r>
                    </a:p>
                  </a:txBody>
                  <a:tcPr>
                    <a:solidFill>
                      <a:srgbClr val="EF4135">
                        <a:alpha val="30000"/>
                      </a:srgbClr>
                    </a:solidFill>
                  </a:tcPr>
                </a:tc>
                <a:extLst>
                  <a:ext uri="{0D108BD9-81ED-4DB2-BD59-A6C34878D82A}">
                    <a16:rowId xmlns:a16="http://schemas.microsoft.com/office/drawing/2014/main" val="3841426905"/>
                  </a:ext>
                </a:extLst>
              </a:tr>
              <a:tr h="370840">
                <a:tc>
                  <a:txBody>
                    <a:bodyPr/>
                    <a:lstStyle/>
                    <a:p>
                      <a:r>
                        <a:rPr lang="en-AU" dirty="0"/>
                        <a:t>14</a:t>
                      </a:r>
                    </a:p>
                  </a:txBody>
                  <a:tcPr>
                    <a:solidFill>
                      <a:srgbClr val="EF4135">
                        <a:alpha val="30000"/>
                      </a:srgbClr>
                    </a:solidFill>
                  </a:tcPr>
                </a:tc>
                <a:tc>
                  <a:txBody>
                    <a:bodyPr/>
                    <a:lstStyle/>
                    <a:p>
                      <a:r>
                        <a:rPr lang="en-AU" dirty="0"/>
                        <a:t>Ascends to heaven and sits at God’s right hand</a:t>
                      </a:r>
                    </a:p>
                  </a:txBody>
                  <a:tcPr>
                    <a:solidFill>
                      <a:srgbClr val="EF4135">
                        <a:alpha val="30000"/>
                      </a:srgbClr>
                    </a:solidFill>
                  </a:tcPr>
                </a:tc>
                <a:extLst>
                  <a:ext uri="{0D108BD9-81ED-4DB2-BD59-A6C34878D82A}">
                    <a16:rowId xmlns:a16="http://schemas.microsoft.com/office/drawing/2014/main" val="3442322595"/>
                  </a:ext>
                </a:extLst>
              </a:tr>
            </a:tbl>
          </a:graphicData>
        </a:graphic>
      </p:graphicFrame>
    </p:spTree>
    <p:extLst>
      <p:ext uri="{BB962C8B-B14F-4D97-AF65-F5344CB8AC3E}">
        <p14:creationId xmlns:p14="http://schemas.microsoft.com/office/powerpoint/2010/main" val="896962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 Powerpoint Template_v2" id="{0C81DBAB-DF2B-4208-9785-A0B34C8F3766}" vid="{6237F6A5-6312-4EAB-9416-DE17434A4B68}"/>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 Powerpoint Template_v2" id="{0C81DBAB-DF2B-4208-9785-A0B34C8F3766}" vid="{F86DDBAE-7F06-4BCA-9A80-F111943F4CC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F5188462221C42B17B623FA759C470" ma:contentTypeVersion="13" ma:contentTypeDescription="Create a new document." ma:contentTypeScope="" ma:versionID="ddfd9fa7034755d899048c3a9f58a6f5">
  <xsd:schema xmlns:xsd="http://www.w3.org/2001/XMLSchema" xmlns:xs="http://www.w3.org/2001/XMLSchema" xmlns:p="http://schemas.microsoft.com/office/2006/metadata/properties" xmlns:ns3="a6caffcd-f3c6-4a17-adbb-f9d07df3533d" xmlns:ns4="8a3f1920-058f-4c34-a378-445b3f21d9ab" targetNamespace="http://schemas.microsoft.com/office/2006/metadata/properties" ma:root="true" ma:fieldsID="89e189090147e9345ddb485efab4b347" ns3:_="" ns4:_="">
    <xsd:import namespace="a6caffcd-f3c6-4a17-adbb-f9d07df3533d"/>
    <xsd:import namespace="8a3f1920-058f-4c34-a378-445b3f21d9a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caffcd-f3c6-4a17-adbb-f9d07df353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3f1920-058f-4c34-a378-445b3f21d9a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52AD8F-9A6B-4939-B849-F66A3056F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caffcd-f3c6-4a17-adbb-f9d07df3533d"/>
    <ds:schemaRef ds:uri="8a3f1920-058f-4c34-a378-445b3f21d9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F31B6E-2BC5-48E0-AEAC-AB2BDCEDF4E7}">
  <ds:schemaRefs>
    <ds:schemaRef ds:uri="http://schemas.microsoft.com/sharepoint/v3/contenttype/forms"/>
  </ds:schemaRefs>
</ds:datastoreItem>
</file>

<file path=customXml/itemProps3.xml><?xml version="1.0" encoding="utf-8"?>
<ds:datastoreItem xmlns:ds="http://schemas.openxmlformats.org/officeDocument/2006/customXml" ds:itemID="{0DE2921E-1C07-41C6-ADE2-D1822D1E409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ASC Powerpoint Template_v2</Template>
  <TotalTime>59</TotalTime>
  <Words>496</Words>
  <Application>Microsoft Office PowerPoint</Application>
  <PresentationFormat>Widescreen</PresentationFormat>
  <Paragraphs>102</Paragraphs>
  <Slides>9</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Trajan Pro</vt:lpstr>
      <vt:lpstr>Office Theme</vt:lpstr>
      <vt:lpstr>1_Office Theme</vt:lpstr>
      <vt:lpstr>Jesus and the Old Testament</vt:lpstr>
      <vt:lpstr>PowerPoint Presentation</vt:lpstr>
      <vt:lpstr>PowerPoint Presentation</vt:lpstr>
      <vt:lpstr> Steps for finding a passage in the Bible</vt:lpstr>
      <vt:lpstr> Activity</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and the Old Testament</dc:title>
  <dc:creator>Penelope Russell</dc:creator>
  <cp:lastModifiedBy>Penelope Russell</cp:lastModifiedBy>
  <cp:revision>9</cp:revision>
  <dcterms:created xsi:type="dcterms:W3CDTF">2019-06-25T08:17:10Z</dcterms:created>
  <dcterms:modified xsi:type="dcterms:W3CDTF">2021-04-12T02:45:07Z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0x010100E5F5188462221C42B17B623FA759C470</vt:lpwstr>
  </property>
</Properties>
</file>