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1" r:id="rId5"/>
  </p:sldMasterIdLst>
  <p:notesMasterIdLst>
    <p:notesMasterId r:id="rId10"/>
  </p:notesMasterIdLst>
  <p:sldIdLst>
    <p:sldId id="258" r:id="rId6"/>
    <p:sldId id="256" r:id="rId7"/>
    <p:sldId id="287" r:id="rId8"/>
    <p:sldId id="34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4135"/>
    <a:srgbClr val="001DF2"/>
    <a:srgbClr val="1C3F94"/>
    <a:srgbClr val="223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2139" autoAdjust="0"/>
  </p:normalViewPr>
  <p:slideViewPr>
    <p:cSldViewPr snapToGrid="0" snapToObjects="1">
      <p:cViewPr varScale="1">
        <p:scale>
          <a:sx n="93" d="100"/>
          <a:sy n="93" d="100"/>
        </p:scale>
        <p:origin x="121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F91BC-8095-4ECF-A785-59B2A304E178}" type="datetimeFigureOut">
              <a:rPr lang="en-AU" smtClean="0"/>
              <a:t>13/04/2021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9948B-6425-44AD-88E3-4FD4A78ADB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0808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The Christian Bible is not a single book, like a novel. It is a library of texts – 66 documents, written by over 40 authors, across a time span of more than 1 thousand years. To understand them well, these documents need to be read according to their text type, for instance, poetry, historical narrative, proverbs or letters. </a:t>
            </a:r>
          </a:p>
          <a:p>
            <a:endParaRPr lang="en-AU" dirty="0"/>
          </a:p>
          <a:p>
            <a:r>
              <a:rPr lang="en-AU" dirty="0"/>
              <a:t>This link is a helpful video on the Bible - https://www.bible.com/videos/3005-what-is-the-bible-the-bible-project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4A2FB6-8617-4DC9-B19E-00D8FD0D9034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4515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CB8E1-76E0-0745-8525-A8F9F5C29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77886" y="702486"/>
            <a:ext cx="7794171" cy="631792"/>
          </a:xfrm>
          <a:effectLst/>
        </p:spPr>
        <p:txBody>
          <a:bodyPr anchor="b">
            <a:normAutofit/>
          </a:bodyPr>
          <a:lstStyle>
            <a:lvl1pPr algn="l">
              <a:defRPr sz="3200">
                <a:solidFill>
                  <a:srgbClr val="EF413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6F6330-BE0D-F846-AECF-868AD17B3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7886" y="171725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825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&amp;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75BDD-E5D9-4441-B905-23646479E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9765"/>
            <a:ext cx="11150082" cy="94514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>
                <a:solidFill>
                  <a:srgbClr val="EF413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91BDF-217D-7347-85ED-8CE177494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9456" y="1958359"/>
            <a:ext cx="10507825" cy="39199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B4B53F6-B1F3-6E40-95FC-3E2189EBD63C}"/>
              </a:ext>
            </a:extLst>
          </p:cNvPr>
          <p:cNvCxnSpPr>
            <a:cxnSpLocks/>
          </p:cNvCxnSpPr>
          <p:nvPr userDrawn="1"/>
        </p:nvCxnSpPr>
        <p:spPr>
          <a:xfrm flipH="1">
            <a:off x="354563" y="1595535"/>
            <a:ext cx="11252719" cy="0"/>
          </a:xfrm>
          <a:prstGeom prst="line">
            <a:avLst/>
          </a:prstGeom>
          <a:ln w="34925">
            <a:solidFill>
              <a:srgbClr val="1C3F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0699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D63E3B-CE50-104D-B46B-04957FF44B7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7404" y="480421"/>
            <a:ext cx="10607675" cy="4711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Text goes here</a:t>
            </a:r>
          </a:p>
        </p:txBody>
      </p:sp>
    </p:spTree>
    <p:extLst>
      <p:ext uri="{BB962C8B-B14F-4D97-AF65-F5344CB8AC3E}">
        <p14:creationId xmlns:p14="http://schemas.microsoft.com/office/powerpoint/2010/main" val="3838434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 Mark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FB33E06F-CFDD-784C-9515-BE1A09302ED4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907404" y="480421"/>
            <a:ext cx="10607675" cy="37118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E5B6C3A2-69BD-8447-8EAB-5CC26713CB1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07404" y="4696763"/>
            <a:ext cx="987425" cy="979831"/>
          </a:xfrm>
          <a:prstGeom prst="rect">
            <a:avLst/>
          </a:prstGeom>
          <a:solidFill>
            <a:srgbClr val="EF4135"/>
          </a:solidFill>
          <a:ln w="38100">
            <a:solidFill>
              <a:srgbClr val="EF4135"/>
            </a:solidFill>
          </a:ln>
        </p:spPr>
        <p:txBody>
          <a:bodyPr anchor="ctr"/>
          <a:lstStyle>
            <a:lvl1pPr marL="0" indent="0" algn="ctr">
              <a:buNone/>
              <a:defRPr sz="5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?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448F1C58-F215-024F-822C-DB591D3F506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95474" y="4697413"/>
            <a:ext cx="8623783" cy="979487"/>
          </a:xfrm>
          <a:prstGeom prst="rect">
            <a:avLst/>
          </a:prstGeom>
          <a:ln w="38100">
            <a:solidFill>
              <a:srgbClr val="EF4135"/>
            </a:solidFill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400"/>
              </a:spcBef>
              <a:buNone/>
              <a:defRPr sz="16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004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990DF59-D760-5C43-8954-9C5F3734D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884C2E2D-5703-D347-90EA-88828D4118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3F90DCBC-9619-3E48-BC5C-5B1131CF69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9B051D62-AB8A-5A46-B4DF-218D251F67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C7FD5186-493A-F742-AEE8-2F14FA3B5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9765"/>
            <a:ext cx="11150082" cy="94514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>
                <a:solidFill>
                  <a:srgbClr val="EF413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165878F-6316-5E42-A231-E2A9FEE22265}"/>
              </a:ext>
            </a:extLst>
          </p:cNvPr>
          <p:cNvCxnSpPr>
            <a:cxnSpLocks/>
          </p:cNvCxnSpPr>
          <p:nvPr userDrawn="1"/>
        </p:nvCxnSpPr>
        <p:spPr>
          <a:xfrm flipH="1">
            <a:off x="354563" y="1595535"/>
            <a:ext cx="11252719" cy="0"/>
          </a:xfrm>
          <a:prstGeom prst="line">
            <a:avLst/>
          </a:prstGeom>
          <a:ln w="34925">
            <a:solidFill>
              <a:srgbClr val="1C3F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622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9F29DB4-D2DD-BF4F-924F-4F1BAAC6C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99875"/>
            <a:ext cx="10515600" cy="1940367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rgbClr val="EF413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28519559-F12B-4349-98F9-3AD1A6A04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967371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61F2AD6-F0EF-D844-9655-2DF17DE0EAEB}"/>
              </a:ext>
            </a:extLst>
          </p:cNvPr>
          <p:cNvCxnSpPr>
            <a:cxnSpLocks/>
          </p:cNvCxnSpPr>
          <p:nvPr userDrawn="1"/>
        </p:nvCxnSpPr>
        <p:spPr>
          <a:xfrm flipH="1">
            <a:off x="354563" y="3671672"/>
            <a:ext cx="11252719" cy="0"/>
          </a:xfrm>
          <a:prstGeom prst="line">
            <a:avLst/>
          </a:prstGeom>
          <a:ln w="34925">
            <a:solidFill>
              <a:srgbClr val="1C3F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8347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0982AE-63F6-9548-8C28-B969E30C95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14400" y="515235"/>
            <a:ext cx="10500949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E3558E-D696-A346-A64C-C1995A1279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6463" y="5530850"/>
            <a:ext cx="9055100" cy="420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/>
            </a:lvl1pPr>
          </a:lstStyle>
          <a:p>
            <a:pPr lvl="0"/>
            <a:r>
              <a:rPr lang="en-US" dirty="0"/>
              <a:t>Caption goes here</a:t>
            </a:r>
          </a:p>
        </p:txBody>
      </p:sp>
    </p:spTree>
    <p:extLst>
      <p:ext uri="{BB962C8B-B14F-4D97-AF65-F5344CB8AC3E}">
        <p14:creationId xmlns:p14="http://schemas.microsoft.com/office/powerpoint/2010/main" val="3601185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01B223-8D24-4E5F-A040-5557E44E4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36790-5025-4B55-8583-C13B613BCA3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53634F-6B5A-4448-8F39-5F77C3061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896598-0C8C-49A4-A1EF-81D820C74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C1171-D334-4D8D-9DAB-435EC3617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902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8430E4-F7C6-BD44-A5FB-9E7B2A114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5553" y="519764"/>
            <a:ext cx="5145505" cy="208137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b="1" dirty="0">
                <a:effectLst/>
                <a:latin typeface="Trajan Pro" panose="02020502050506020301" pitchFamily="18" charset="77"/>
              </a:rPr>
              <a:t>Are Science and Religion Compatible?</a:t>
            </a:r>
            <a:endParaRPr lang="en-AU" dirty="0">
              <a:effectLst/>
              <a:latin typeface="Trajan Pro" panose="02020502050506020301" pitchFamily="18" charset="77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E459BA8-D9FF-6F4F-8DCF-C169BC0EC61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51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bg1"/>
          </a:solidFill>
          <a:latin typeface="Trajan Pro" panose="02020502050506020301" pitchFamily="18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627D110E-E98C-5948-9929-71F5D7FC40B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0524930" y="5614135"/>
            <a:ext cx="1390262" cy="104675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928D909-F78A-544E-8A9E-17D2A645B0FF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277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bg1"/>
          </a:solidFill>
          <a:latin typeface="Trajan Pro" panose="02020502050506020301" pitchFamily="18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.com/videos/3005-what-is-the-bible-the-bible-projec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bible.com/videos/3171-literary-styles-in-the-bible-from-the-bible-project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B7F325C-A649-3C48-98B2-0B9CE2FF7279}"/>
              </a:ext>
            </a:extLst>
          </p:cNvPr>
          <p:cNvCxnSpPr/>
          <p:nvPr/>
        </p:nvCxnSpPr>
        <p:spPr>
          <a:xfrm flipH="1">
            <a:off x="2202024" y="3424335"/>
            <a:ext cx="9989976" cy="0"/>
          </a:xfrm>
          <a:prstGeom prst="line">
            <a:avLst/>
          </a:prstGeom>
          <a:ln w="53975">
            <a:solidFill>
              <a:srgbClr val="1C3F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BC1EB2F9-7672-F347-9DBD-C0C6A9814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4146" y="721149"/>
            <a:ext cx="5694785" cy="2423268"/>
          </a:xfrm>
          <a:effectLst/>
        </p:spPr>
        <p:txBody>
          <a:bodyPr>
            <a:normAutofit/>
          </a:bodyPr>
          <a:lstStyle/>
          <a:p>
            <a:pPr algn="l"/>
            <a:r>
              <a:rPr lang="en-AU" sz="4800" dirty="0">
                <a:solidFill>
                  <a:srgbClr val="EF4135"/>
                </a:solidFill>
              </a:rPr>
              <a:t>The Bible as a Library of Books</a:t>
            </a:r>
          </a:p>
        </p:txBody>
      </p:sp>
    </p:spTree>
    <p:extLst>
      <p:ext uri="{BB962C8B-B14F-4D97-AF65-F5344CB8AC3E}">
        <p14:creationId xmlns:p14="http://schemas.microsoft.com/office/powerpoint/2010/main" val="2153998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as-for-my-house.com/wp-content/uploads/2011/10/books_of_bible-882026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l="13812" t="21912" r="13270"/>
          <a:stretch>
            <a:fillRect/>
          </a:stretch>
        </p:blipFill>
        <p:spPr bwMode="auto">
          <a:xfrm>
            <a:off x="3024166" y="157313"/>
            <a:ext cx="5929354" cy="652848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167042" y="1571612"/>
            <a:ext cx="2857520" cy="285752"/>
          </a:xfrm>
          <a:prstGeom prst="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>
                <a:solidFill>
                  <a:schemeClr val="tx1"/>
                </a:solidFill>
              </a:rPr>
              <a:t>LAW</a:t>
            </a:r>
          </a:p>
        </p:txBody>
      </p:sp>
      <p:sp>
        <p:nvSpPr>
          <p:cNvPr id="7" name="Rectangle 6"/>
          <p:cNvSpPr/>
          <p:nvPr/>
        </p:nvSpPr>
        <p:spPr>
          <a:xfrm>
            <a:off x="3167042" y="3214686"/>
            <a:ext cx="2857520" cy="285752"/>
          </a:xfrm>
          <a:prstGeom prst="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>
                <a:solidFill>
                  <a:schemeClr val="tx1"/>
                </a:solidFill>
              </a:rPr>
              <a:t>HISTORY</a:t>
            </a:r>
          </a:p>
        </p:txBody>
      </p:sp>
      <p:sp>
        <p:nvSpPr>
          <p:cNvPr id="8" name="Rectangle 7"/>
          <p:cNvSpPr/>
          <p:nvPr/>
        </p:nvSpPr>
        <p:spPr>
          <a:xfrm>
            <a:off x="3095604" y="4786322"/>
            <a:ext cx="1857388" cy="285752"/>
          </a:xfrm>
          <a:prstGeom prst="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>
                <a:solidFill>
                  <a:schemeClr val="tx1"/>
                </a:solidFill>
              </a:rPr>
              <a:t>POETRY/WISDOM</a:t>
            </a:r>
          </a:p>
        </p:txBody>
      </p:sp>
      <p:sp>
        <p:nvSpPr>
          <p:cNvPr id="9" name="Rectangle 8"/>
          <p:cNvSpPr/>
          <p:nvPr/>
        </p:nvSpPr>
        <p:spPr>
          <a:xfrm>
            <a:off x="4952992" y="4786322"/>
            <a:ext cx="1143008" cy="285752"/>
          </a:xfrm>
          <a:prstGeom prst="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>
                <a:solidFill>
                  <a:schemeClr val="tx1"/>
                </a:solidFill>
              </a:rPr>
              <a:t>PROPHECY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95604" y="6429396"/>
            <a:ext cx="2928958" cy="285728"/>
          </a:xfrm>
          <a:prstGeom prst="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>
                <a:solidFill>
                  <a:schemeClr val="tx1"/>
                </a:solidFill>
              </a:rPr>
              <a:t>PROPHECY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67438" y="1571612"/>
            <a:ext cx="2571768" cy="285752"/>
          </a:xfrm>
          <a:prstGeom prst="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>
                <a:solidFill>
                  <a:schemeClr val="tx1"/>
                </a:solidFill>
              </a:rPr>
              <a:t>HISTORY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167438" y="3214686"/>
            <a:ext cx="2571768" cy="285752"/>
          </a:xfrm>
          <a:prstGeom prst="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>
                <a:solidFill>
                  <a:schemeClr val="tx1"/>
                </a:solidFill>
              </a:rPr>
              <a:t>LETTERS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167438" y="4786322"/>
            <a:ext cx="2571768" cy="285752"/>
          </a:xfrm>
          <a:prstGeom prst="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>
                <a:solidFill>
                  <a:schemeClr val="tx1"/>
                </a:solidFill>
              </a:rPr>
              <a:t>LETTERS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024826" y="6429396"/>
            <a:ext cx="857256" cy="285752"/>
          </a:xfrm>
          <a:prstGeom prst="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b="1" cap="all" dirty="0">
                <a:solidFill>
                  <a:schemeClr val="tx1"/>
                </a:solidFill>
              </a:rPr>
              <a:t>Prophecy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167438" y="6429396"/>
            <a:ext cx="1857388" cy="285752"/>
          </a:xfrm>
          <a:prstGeom prst="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>
                <a:solidFill>
                  <a:schemeClr val="tx1"/>
                </a:solidFill>
              </a:rPr>
              <a:t>LETTERS</a:t>
            </a:r>
          </a:p>
        </p:txBody>
      </p:sp>
      <p:sp>
        <p:nvSpPr>
          <p:cNvPr id="16" name="TextBox 15"/>
          <p:cNvSpPr txBox="1"/>
          <p:nvPr/>
        </p:nvSpPr>
        <p:spPr>
          <a:xfrm rot="16200000">
            <a:off x="-663080" y="3044279"/>
            <a:ext cx="6429421" cy="769441"/>
          </a:xfrm>
          <a:prstGeom prst="rect">
            <a:avLst/>
          </a:prstGeom>
          <a:solidFill>
            <a:srgbClr val="92D050">
              <a:alpha val="55000"/>
            </a:srgbClr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4400" dirty="0"/>
              <a:t>OLD TESTAMENT</a:t>
            </a:r>
          </a:p>
        </p:txBody>
      </p:sp>
      <p:sp>
        <p:nvSpPr>
          <p:cNvPr id="17" name="TextBox 16"/>
          <p:cNvSpPr txBox="1"/>
          <p:nvPr/>
        </p:nvSpPr>
        <p:spPr>
          <a:xfrm rot="5400000">
            <a:off x="6194969" y="3044281"/>
            <a:ext cx="6429421" cy="769441"/>
          </a:xfrm>
          <a:prstGeom prst="rect">
            <a:avLst/>
          </a:prstGeom>
          <a:solidFill>
            <a:schemeClr val="accent1">
              <a:lumMod val="75000"/>
              <a:alpha val="55000"/>
            </a:schemeClr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4400" dirty="0"/>
              <a:t>NEW TESTAMENT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38348" y="428604"/>
            <a:ext cx="6225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2800" b="1" dirty="0"/>
              <a:t>39</a:t>
            </a:r>
          </a:p>
          <a:p>
            <a:pPr algn="ctr"/>
            <a:r>
              <a:rPr lang="en-AU" sz="1200" dirty="0"/>
              <a:t>BOOKS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096396" y="428604"/>
            <a:ext cx="6225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2800" b="1" dirty="0"/>
              <a:t>27</a:t>
            </a:r>
          </a:p>
          <a:p>
            <a:pPr algn="ctr"/>
            <a:r>
              <a:rPr lang="en-AU" sz="1200" dirty="0"/>
              <a:t>BOOKS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882214" y="5715016"/>
            <a:ext cx="622542" cy="892552"/>
          </a:xfrm>
          <a:prstGeom prst="rect">
            <a:avLst/>
          </a:prstGeom>
          <a:solidFill>
            <a:srgbClr val="FFC000"/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TOTAL:</a:t>
            </a:r>
            <a:r>
              <a:rPr lang="en-AU" sz="2800" b="1" dirty="0"/>
              <a:t>66</a:t>
            </a:r>
          </a:p>
          <a:p>
            <a:pPr algn="ctr"/>
            <a:r>
              <a:rPr lang="en-AU" sz="1200" dirty="0"/>
              <a:t>BOOKS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/>
      <p:bldP spid="19" grpId="0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66976" y="357166"/>
            <a:ext cx="1928826" cy="400110"/>
          </a:xfrm>
          <a:prstGeom prst="rect">
            <a:avLst/>
          </a:prstGeom>
          <a:solidFill>
            <a:srgbClr val="FFC000">
              <a:alpha val="55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000" dirty="0"/>
              <a:t>careful retelling</a:t>
            </a:r>
          </a:p>
        </p:txBody>
      </p:sp>
      <p:sp>
        <p:nvSpPr>
          <p:cNvPr id="6" name="TextBox 5"/>
          <p:cNvSpPr txBox="1"/>
          <p:nvPr/>
        </p:nvSpPr>
        <p:spPr>
          <a:xfrm rot="16200000">
            <a:off x="683233" y="1483655"/>
            <a:ext cx="2857517" cy="461665"/>
          </a:xfrm>
          <a:prstGeom prst="rect">
            <a:avLst/>
          </a:prstGeom>
          <a:solidFill>
            <a:srgbClr val="92D050">
              <a:alpha val="55000"/>
            </a:srgbClr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/>
              <a:t>OLD TESTAMENT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683230" y="4555490"/>
            <a:ext cx="2857520" cy="461665"/>
          </a:xfrm>
          <a:prstGeom prst="rect">
            <a:avLst/>
          </a:prstGeom>
          <a:solidFill>
            <a:schemeClr val="tx2">
              <a:lumMod val="60000"/>
              <a:lumOff val="40000"/>
              <a:alpha val="55000"/>
            </a:schemeClr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/>
              <a:t>NEW TESTAMENT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66976" y="1357298"/>
            <a:ext cx="1928826" cy="400110"/>
          </a:xfrm>
          <a:prstGeom prst="rect">
            <a:avLst/>
          </a:prstGeom>
          <a:solidFill>
            <a:srgbClr val="FFC000">
              <a:alpha val="55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000" dirty="0"/>
              <a:t>careful copying</a:t>
            </a:r>
          </a:p>
        </p:txBody>
      </p:sp>
      <p:sp>
        <p:nvSpPr>
          <p:cNvPr id="9" name="Down Arrow 8"/>
          <p:cNvSpPr/>
          <p:nvPr/>
        </p:nvSpPr>
        <p:spPr>
          <a:xfrm>
            <a:off x="3381356" y="857232"/>
            <a:ext cx="357190" cy="428628"/>
          </a:xfrm>
          <a:prstGeom prst="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0" name="Down Arrow 9"/>
          <p:cNvSpPr/>
          <p:nvPr/>
        </p:nvSpPr>
        <p:spPr>
          <a:xfrm>
            <a:off x="3381356" y="1857364"/>
            <a:ext cx="357190" cy="428628"/>
          </a:xfrm>
          <a:prstGeom prst="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1" name="TextBox 10"/>
          <p:cNvSpPr txBox="1"/>
          <p:nvPr/>
        </p:nvSpPr>
        <p:spPr>
          <a:xfrm>
            <a:off x="2666976" y="2357430"/>
            <a:ext cx="1955728" cy="400110"/>
          </a:xfrm>
          <a:prstGeom prst="rect">
            <a:avLst/>
          </a:prstGeom>
          <a:solidFill>
            <a:srgbClr val="FFC000">
              <a:alpha val="5500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AU" sz="2000" dirty="0"/>
              <a:t>careful collecting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95538" y="3500438"/>
            <a:ext cx="2330190" cy="400110"/>
          </a:xfrm>
          <a:prstGeom prst="rect">
            <a:avLst/>
          </a:prstGeom>
          <a:solidFill>
            <a:srgbClr val="FFC000">
              <a:alpha val="5500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AU" sz="2000" dirty="0"/>
              <a:t>eyewitness accounts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95538" y="4071942"/>
            <a:ext cx="2357454" cy="400110"/>
          </a:xfrm>
          <a:prstGeom prst="rect">
            <a:avLst/>
          </a:prstGeom>
          <a:solidFill>
            <a:srgbClr val="FFC000">
              <a:alpha val="55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000" dirty="0"/>
              <a:t>letters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95538" y="4643446"/>
            <a:ext cx="2357454" cy="400110"/>
          </a:xfrm>
          <a:prstGeom prst="rect">
            <a:avLst/>
          </a:prstGeom>
          <a:solidFill>
            <a:srgbClr val="FFC000">
              <a:alpha val="55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000" dirty="0"/>
              <a:t>Revelation </a:t>
            </a:r>
            <a:r>
              <a:rPr lang="en-AU" sz="1600" dirty="0"/>
              <a:t>(prophecy)</a:t>
            </a:r>
            <a:endParaRPr lang="en-AU" sz="2000" dirty="0"/>
          </a:p>
        </p:txBody>
      </p:sp>
      <p:sp>
        <p:nvSpPr>
          <p:cNvPr id="19" name="Oval Callout 18"/>
          <p:cNvSpPr/>
          <p:nvPr/>
        </p:nvSpPr>
        <p:spPr>
          <a:xfrm>
            <a:off x="7548499" y="457413"/>
            <a:ext cx="2143172" cy="1285884"/>
          </a:xfrm>
          <a:prstGeom prst="wedgeEllipseCallout">
            <a:avLst>
              <a:gd name="adj1" fmla="val -5079"/>
              <a:gd name="adj2" fmla="val 121577"/>
            </a:avLst>
          </a:prstGeom>
          <a:solidFill>
            <a:srgbClr val="EF4135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/>
                </a:solidFill>
                <a:latin typeface="Kristen ITC" pitchFamily="66" charset="0"/>
              </a:rPr>
              <a:t>Who wrote the Bible?</a:t>
            </a:r>
          </a:p>
        </p:txBody>
      </p:sp>
      <p:pic>
        <p:nvPicPr>
          <p:cNvPr id="21" name="Picture 2" descr="Image result for bible">
            <a:hlinkClick r:id="rId2"/>
            <a:extLst>
              <a:ext uri="{FF2B5EF4-FFF2-40B4-BE49-F238E27FC236}">
                <a16:creationId xmlns:a16="http://schemas.microsoft.com/office/drawing/2014/main" id="{0C683663-9514-439E-94A4-B4E22968A5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3804" b="-243"/>
          <a:stretch/>
        </p:blipFill>
        <p:spPr bwMode="auto">
          <a:xfrm>
            <a:off x="9691671" y="1104903"/>
            <a:ext cx="2500329" cy="1933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00F65C-4877-4682-8C86-1E68C48CAEF2}"/>
              </a:ext>
            </a:extLst>
          </p:cNvPr>
          <p:cNvSpPr txBox="1"/>
          <p:nvPr/>
        </p:nvSpPr>
        <p:spPr>
          <a:xfrm>
            <a:off x="8130922" y="2939662"/>
            <a:ext cx="301100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…by more than 40 authors</a:t>
            </a:r>
          </a:p>
          <a:p>
            <a:r>
              <a:rPr lang="en-AU" b="1" dirty="0"/>
              <a:t>Samuel</a:t>
            </a:r>
            <a:r>
              <a:rPr lang="en-AU" dirty="0"/>
              <a:t>, a priest</a:t>
            </a:r>
          </a:p>
          <a:p>
            <a:r>
              <a:rPr lang="en-AU" b="1" dirty="0"/>
              <a:t>David</a:t>
            </a:r>
            <a:r>
              <a:rPr lang="en-AU" dirty="0"/>
              <a:t>, a king</a:t>
            </a:r>
          </a:p>
          <a:p>
            <a:r>
              <a:rPr lang="en-AU" b="1" dirty="0"/>
              <a:t>Joshua</a:t>
            </a:r>
            <a:r>
              <a:rPr lang="en-AU" dirty="0"/>
              <a:t>, a general</a:t>
            </a:r>
          </a:p>
          <a:p>
            <a:r>
              <a:rPr lang="en-AU" b="1" dirty="0"/>
              <a:t>Nehemiah</a:t>
            </a:r>
            <a:r>
              <a:rPr lang="en-AU" dirty="0"/>
              <a:t>, a cupbearer</a:t>
            </a:r>
          </a:p>
          <a:p>
            <a:r>
              <a:rPr lang="en-AU" b="1" dirty="0"/>
              <a:t>Daniel</a:t>
            </a:r>
            <a:r>
              <a:rPr lang="en-AU" dirty="0"/>
              <a:t>, a prime minister</a:t>
            </a:r>
          </a:p>
          <a:p>
            <a:r>
              <a:rPr lang="en-AU" b="1" dirty="0"/>
              <a:t>Luke</a:t>
            </a:r>
            <a:r>
              <a:rPr lang="en-AU" dirty="0"/>
              <a:t>, a physician</a:t>
            </a:r>
          </a:p>
          <a:p>
            <a:r>
              <a:rPr lang="en-AU" b="1" dirty="0"/>
              <a:t>Peter</a:t>
            </a:r>
            <a:r>
              <a:rPr lang="en-AU" dirty="0"/>
              <a:t>, a fisherman</a:t>
            </a:r>
          </a:p>
          <a:p>
            <a:r>
              <a:rPr lang="en-AU" b="1" dirty="0"/>
              <a:t>Matthew</a:t>
            </a:r>
            <a:r>
              <a:rPr lang="en-AU" dirty="0"/>
              <a:t>, a tax collector</a:t>
            </a:r>
          </a:p>
          <a:p>
            <a:r>
              <a:rPr lang="en-AU" b="1" dirty="0"/>
              <a:t>Paul</a:t>
            </a:r>
            <a:r>
              <a:rPr lang="en-AU" dirty="0"/>
              <a:t>, a rabbi, Pharisee, and tentmaker</a:t>
            </a:r>
          </a:p>
          <a:p>
            <a:endParaRPr lang="en-AU" dirty="0"/>
          </a:p>
          <a:p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F823D7-9883-4B39-AEE3-67CB8AD45886}"/>
              </a:ext>
            </a:extLst>
          </p:cNvPr>
          <p:cNvSpPr txBox="1"/>
          <p:nvPr/>
        </p:nvSpPr>
        <p:spPr>
          <a:xfrm>
            <a:off x="451767" y="188591"/>
            <a:ext cx="146429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THENEWTESTAMENTWASORIGINALLYWRITTENLIKETHISWITHNOSPACESBETWEENWORDSITHADNOPUNCTUATIONANDNOPARAGRAPHBREAKSITWASWRITTENWITHNOVERSENUMBERSCHAPTERNUMBERSORSECTIONHEADINGSTHESEWEREADDEDLATERTOHELPREADERSLIKEYOU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6200000">
            <a:off x="683233" y="1483655"/>
            <a:ext cx="2857517" cy="461665"/>
          </a:xfrm>
          <a:prstGeom prst="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/>
              <a:t>OLD TESTAMENT</a:t>
            </a:r>
          </a:p>
        </p:txBody>
      </p:sp>
      <p:sp>
        <p:nvSpPr>
          <p:cNvPr id="3" name="TextBox 2"/>
          <p:cNvSpPr txBox="1"/>
          <p:nvPr/>
        </p:nvSpPr>
        <p:spPr>
          <a:xfrm rot="16200000">
            <a:off x="683232" y="4769805"/>
            <a:ext cx="2857520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/>
              <a:t>NEW TESTAMENT</a:t>
            </a:r>
          </a:p>
        </p:txBody>
      </p:sp>
      <p:pic>
        <p:nvPicPr>
          <p:cNvPr id="20482" name="Picture 2" descr="http://1.bp.blogspot.com/-CGMeLiltFZE/TgHmoT5c4NI/AAAAAAAAAyU/3rZEPUWFlwA/s1600/heb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4100" y="285728"/>
            <a:ext cx="5700788" cy="2857520"/>
          </a:xfrm>
          <a:prstGeom prst="rect">
            <a:avLst/>
          </a:prstGeom>
          <a:noFill/>
        </p:spPr>
      </p:pic>
      <p:pic>
        <p:nvPicPr>
          <p:cNvPr id="20484" name="Picture 4" descr="http://www.markoverstreet.com/wp-content/uploads/2011/04/GNT.jpg"/>
          <p:cNvPicPr>
            <a:picLocks noChangeAspect="1" noChangeArrowheads="1"/>
          </p:cNvPicPr>
          <p:nvPr/>
        </p:nvPicPr>
        <p:blipFill>
          <a:blip r:embed="rId3" cstate="print"/>
          <a:srcRect t="32695"/>
          <a:stretch>
            <a:fillRect/>
          </a:stretch>
        </p:blipFill>
        <p:spPr bwMode="auto">
          <a:xfrm>
            <a:off x="2527197" y="3429000"/>
            <a:ext cx="5715040" cy="288293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601401" y="3055290"/>
            <a:ext cx="1204304" cy="461665"/>
          </a:xfrm>
          <a:prstGeom prst="rect">
            <a:avLst/>
          </a:prstGeom>
          <a:solidFill>
            <a:srgbClr val="92D050"/>
          </a:solidFill>
          <a:ln w="6032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AU" sz="2400" dirty="0"/>
              <a:t>Aramaic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17" y="6000769"/>
            <a:ext cx="929229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AU" sz="2400" dirty="0"/>
              <a:t>Greek</a:t>
            </a:r>
          </a:p>
        </p:txBody>
      </p:sp>
      <p:pic>
        <p:nvPicPr>
          <p:cNvPr id="20488" name="Picture 8" descr="http://humblesmith.files.wordpress.com/2010/12/rylandsfragment3.jpg"/>
          <p:cNvPicPr>
            <a:picLocks noChangeAspect="1" noChangeArrowheads="1"/>
          </p:cNvPicPr>
          <p:nvPr/>
        </p:nvPicPr>
        <p:blipFill>
          <a:blip r:embed="rId4" cstate="print"/>
          <a:srcRect r="2349" b="3237"/>
          <a:stretch>
            <a:fillRect/>
          </a:stretch>
        </p:blipFill>
        <p:spPr bwMode="auto">
          <a:xfrm>
            <a:off x="8024826" y="4143380"/>
            <a:ext cx="2357454" cy="166560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8310578" y="3571877"/>
            <a:ext cx="20731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AU" sz="1600" dirty="0"/>
              <a:t>John Rylands fragment</a:t>
            </a:r>
          </a:p>
          <a:p>
            <a:pPr algn="r"/>
            <a:r>
              <a:rPr lang="en-AU" sz="1600" dirty="0"/>
              <a:t>130 AD</a:t>
            </a:r>
          </a:p>
        </p:txBody>
      </p:sp>
      <p:sp>
        <p:nvSpPr>
          <p:cNvPr id="11" name="Oval Callout 4">
            <a:extLst>
              <a:ext uri="{FF2B5EF4-FFF2-40B4-BE49-F238E27FC236}">
                <a16:creationId xmlns:a16="http://schemas.microsoft.com/office/drawing/2014/main" id="{8337E013-5420-49FD-A985-03F27A2A8399}"/>
              </a:ext>
            </a:extLst>
          </p:cNvPr>
          <p:cNvSpPr/>
          <p:nvPr/>
        </p:nvSpPr>
        <p:spPr>
          <a:xfrm>
            <a:off x="8831392" y="721459"/>
            <a:ext cx="3101776" cy="1816569"/>
          </a:xfrm>
          <a:prstGeom prst="wedgeEllipseCallout">
            <a:avLst/>
          </a:prstGeom>
          <a:solidFill>
            <a:srgbClr val="EF4135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>
                <a:solidFill>
                  <a:schemeClr val="tx1"/>
                </a:solidFill>
                <a:latin typeface="Kristen ITC" pitchFamily="66" charset="0"/>
              </a:rPr>
              <a:t>In which languages was the Bible written?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023360-D1A7-4C49-B23D-DC1DA0706A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36315" y="305181"/>
            <a:ext cx="1341236" cy="646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C Powerpoint Template_v2" id="{0C81DBAB-DF2B-4208-9785-A0B34C8F3766}" vid="{6237F6A5-6312-4EAB-9416-DE17434A4B68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C Powerpoint Template_v2" id="{0C81DBAB-DF2B-4208-9785-A0B34C8F3766}" vid="{F86DDBAE-7F06-4BCA-9A80-F111943F4CC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F5188462221C42B17B623FA759C470" ma:contentTypeVersion="13" ma:contentTypeDescription="Create a new document." ma:contentTypeScope="" ma:versionID="ddfd9fa7034755d899048c3a9f58a6f5">
  <xsd:schema xmlns:xsd="http://www.w3.org/2001/XMLSchema" xmlns:xs="http://www.w3.org/2001/XMLSchema" xmlns:p="http://schemas.microsoft.com/office/2006/metadata/properties" xmlns:ns3="a6caffcd-f3c6-4a17-adbb-f9d07df3533d" xmlns:ns4="8a3f1920-058f-4c34-a378-445b3f21d9ab" targetNamespace="http://schemas.microsoft.com/office/2006/metadata/properties" ma:root="true" ma:fieldsID="89e189090147e9345ddb485efab4b347" ns3:_="" ns4:_="">
    <xsd:import namespace="a6caffcd-f3c6-4a17-adbb-f9d07df3533d"/>
    <xsd:import namespace="8a3f1920-058f-4c34-a378-445b3f21d9a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caffcd-f3c6-4a17-adbb-f9d07df353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3f1920-058f-4c34-a378-445b3f21d9ab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A6A7E9-83EC-421D-A1B5-9FFC1CB763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caffcd-f3c6-4a17-adbb-f9d07df3533d"/>
    <ds:schemaRef ds:uri="8a3f1920-058f-4c34-a378-445b3f21d9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CA10C0A-0DEC-4B87-AFBA-ACBFFD5F3F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00BD013-B4E2-4C0B-A09A-8149C23FAEC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ASC Powerpoint Template_v2</Template>
  <TotalTime>3</TotalTime>
  <Words>213</Words>
  <Application>Microsoft Office PowerPoint</Application>
  <PresentationFormat>Widescreen</PresentationFormat>
  <Paragraphs>50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Kristen ITC</vt:lpstr>
      <vt:lpstr>Trajan Pro</vt:lpstr>
      <vt:lpstr>Office Theme</vt:lpstr>
      <vt:lpstr>1_Office Theme</vt:lpstr>
      <vt:lpstr>The Bible as a Library of Books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Bible as a Library</dc:title>
  <dc:creator>Penelope Russell</dc:creator>
  <cp:lastModifiedBy>Penelope Russell</cp:lastModifiedBy>
  <cp:revision>4</cp:revision>
  <dcterms:created xsi:type="dcterms:W3CDTF">2019-07-16T08:27:14Z</dcterms:created>
  <dcterms:modified xsi:type="dcterms:W3CDTF">2021-04-13T05:16:09Z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0x010100E5F5188462221C42B17B623FA759C470</vt:lpwstr>
  </property>
</Properties>
</file>