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Lst>
  <p:notesMasterIdLst>
    <p:notesMasterId r:id="rId18"/>
  </p:notesMasterIdLst>
  <p:sldIdLst>
    <p:sldId id="258" r:id="rId6"/>
    <p:sldId id="259" r:id="rId7"/>
    <p:sldId id="263" r:id="rId8"/>
    <p:sldId id="260" r:id="rId9"/>
    <p:sldId id="344" r:id="rId10"/>
    <p:sldId id="345" r:id="rId11"/>
    <p:sldId id="343" r:id="rId12"/>
    <p:sldId id="267" r:id="rId13"/>
    <p:sldId id="290" r:id="rId14"/>
    <p:sldId id="268" r:id="rId15"/>
    <p:sldId id="292"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82961" autoAdjust="0"/>
  </p:normalViewPr>
  <p:slideViewPr>
    <p:cSldViewPr snapToGrid="0" snapToObjects="1">
      <p:cViewPr varScale="1">
        <p:scale>
          <a:sx n="94" d="100"/>
          <a:sy n="94" d="100"/>
        </p:scale>
        <p:origin x="1110"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9AAD55-BAC9-4E28-AF69-8989C1F9846D}" type="datetimeFigureOut">
              <a:rPr lang="en-AU" smtClean="0"/>
              <a:t>15/04/2021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A95AC-1CB7-44A7-B4D6-842D51FC11C6}" type="slidenum">
              <a:rPr lang="en-AU" smtClean="0"/>
              <a:t>‹#›</a:t>
            </a:fld>
            <a:endParaRPr lang="en-AU"/>
          </a:p>
        </p:txBody>
      </p:sp>
    </p:spTree>
    <p:extLst>
      <p:ext uri="{BB962C8B-B14F-4D97-AF65-F5344CB8AC3E}">
        <p14:creationId xmlns:p14="http://schemas.microsoft.com/office/powerpoint/2010/main" val="398581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com/videos/3171-literary-styles-in-the-bible-from-the-bible-projec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request.org.uk/bible/questions-about-the-bible/is-the-bible-reliabl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Video on different literary styles in the Bible. This is meant as a reminder of the lesson with the different books. The point is for students to understand different text types need to read differently. This video may be too complicated for young students. </a:t>
            </a:r>
          </a:p>
          <a:p>
            <a:endParaRPr lang="en-AU" dirty="0"/>
          </a:p>
          <a:p>
            <a:r>
              <a:rPr lang="en-AU" dirty="0">
                <a:hlinkClick r:id="rId3"/>
              </a:rPr>
              <a:t>https://www.bible.com/videos/3171-literary-styles-in-the-bible-from-the-bible-project</a:t>
            </a:r>
            <a:endParaRPr lang="en-AU" dirty="0"/>
          </a:p>
          <a:p>
            <a:endParaRPr lang="en-AU" dirty="0"/>
          </a:p>
        </p:txBody>
      </p:sp>
      <p:sp>
        <p:nvSpPr>
          <p:cNvPr id="4" name="Slide Number Placeholder 3"/>
          <p:cNvSpPr>
            <a:spLocks noGrp="1"/>
          </p:cNvSpPr>
          <p:nvPr>
            <p:ph type="sldNum" sz="quarter" idx="5"/>
          </p:nvPr>
        </p:nvSpPr>
        <p:spPr/>
        <p:txBody>
          <a:bodyPr/>
          <a:lstStyle/>
          <a:p>
            <a:fld id="{0CDA95AC-1CB7-44A7-B4D6-842D51FC11C6}" type="slidenum">
              <a:rPr lang="en-AU" smtClean="0"/>
              <a:t>5</a:t>
            </a:fld>
            <a:endParaRPr lang="en-AU"/>
          </a:p>
        </p:txBody>
      </p:sp>
    </p:spTree>
    <p:extLst>
      <p:ext uri="{BB962C8B-B14F-4D97-AF65-F5344CB8AC3E}">
        <p14:creationId xmlns:p14="http://schemas.microsoft.com/office/powerpoint/2010/main" val="98110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Jesus is a historical figure. It’s important to help students understand this. While they may disagree with some of the claims made about Jesus, particularly his resurrection. In the academic discipline of history they would be very lonely if they claimed Jesus never existed. It may also be important to consider the difference between evidence and proof. Often students believe Science proves things and don’t realise that it’s only really some mathematical concepts that can be proves. Everything else we believe tends to be based on evidence. This evidence may take different forms and students need to apply their critical thinking skills to come to a conclusion. </a:t>
            </a:r>
          </a:p>
        </p:txBody>
      </p:sp>
      <p:sp>
        <p:nvSpPr>
          <p:cNvPr id="4" name="Slide Number Placeholder 3"/>
          <p:cNvSpPr>
            <a:spLocks noGrp="1"/>
          </p:cNvSpPr>
          <p:nvPr>
            <p:ph type="sldNum" sz="quarter" idx="5"/>
          </p:nvPr>
        </p:nvSpPr>
        <p:spPr/>
        <p:txBody>
          <a:bodyPr/>
          <a:lstStyle/>
          <a:p>
            <a:fld id="{174A2FB6-8617-4DC9-B19E-00D8FD0D9034}" type="slidenum">
              <a:rPr lang="en-AU" smtClean="0"/>
              <a:t>7</a:t>
            </a:fld>
            <a:endParaRPr lang="en-AU"/>
          </a:p>
        </p:txBody>
      </p:sp>
    </p:spTree>
    <p:extLst>
      <p:ext uri="{BB962C8B-B14F-4D97-AF65-F5344CB8AC3E}">
        <p14:creationId xmlns:p14="http://schemas.microsoft.com/office/powerpoint/2010/main" val="188786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74A2FB6-8617-4DC9-B19E-00D8FD0D9034}" type="slidenum">
              <a:rPr lang="en-AU" smtClean="0"/>
              <a:t>8</a:t>
            </a:fld>
            <a:endParaRPr lang="en-AU"/>
          </a:p>
        </p:txBody>
      </p:sp>
    </p:spTree>
    <p:extLst>
      <p:ext uri="{BB962C8B-B14F-4D97-AF65-F5344CB8AC3E}">
        <p14:creationId xmlns:p14="http://schemas.microsoft.com/office/powerpoint/2010/main" val="19533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Watch video: </a:t>
            </a:r>
            <a:r>
              <a:rPr lang="en-AU" dirty="0">
                <a:hlinkClick r:id="rId3"/>
              </a:rPr>
              <a:t>https://request.org.uk/bible/questions-about-the-bible/is-the-bible-reliable/</a:t>
            </a:r>
            <a:r>
              <a:rPr lang="en-AU" dirty="0"/>
              <a:t> (4min)</a:t>
            </a:r>
          </a:p>
        </p:txBody>
      </p:sp>
      <p:sp>
        <p:nvSpPr>
          <p:cNvPr id="4" name="Slide Number Placeholder 3"/>
          <p:cNvSpPr>
            <a:spLocks noGrp="1"/>
          </p:cNvSpPr>
          <p:nvPr>
            <p:ph type="sldNum" sz="quarter" idx="5"/>
          </p:nvPr>
        </p:nvSpPr>
        <p:spPr/>
        <p:txBody>
          <a:bodyPr/>
          <a:lstStyle/>
          <a:p>
            <a:fld id="{174A2FB6-8617-4DC9-B19E-00D8FD0D9034}" type="slidenum">
              <a:rPr lang="en-AU" smtClean="0"/>
              <a:t>9</a:t>
            </a:fld>
            <a:endParaRPr lang="en-AU"/>
          </a:p>
        </p:txBody>
      </p:sp>
    </p:spTree>
    <p:extLst>
      <p:ext uri="{BB962C8B-B14F-4D97-AF65-F5344CB8AC3E}">
        <p14:creationId xmlns:p14="http://schemas.microsoft.com/office/powerpoint/2010/main" val="3204613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4A2FB6-8617-4DC9-B19E-00D8FD0D9034}" type="slidenum">
              <a:rPr lang="en-AU" smtClean="0"/>
              <a:t>10</a:t>
            </a:fld>
            <a:endParaRPr lang="en-AU"/>
          </a:p>
        </p:txBody>
      </p:sp>
    </p:spTree>
    <p:extLst>
      <p:ext uri="{BB962C8B-B14F-4D97-AF65-F5344CB8AC3E}">
        <p14:creationId xmlns:p14="http://schemas.microsoft.com/office/powerpoint/2010/main" val="4160405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74A2FB6-8617-4DC9-B19E-00D8FD0D9034}" type="slidenum">
              <a:rPr lang="en-AU" smtClean="0"/>
              <a:t>11</a:t>
            </a:fld>
            <a:endParaRPr lang="en-AU"/>
          </a:p>
        </p:txBody>
      </p:sp>
    </p:spTree>
    <p:extLst>
      <p:ext uri="{BB962C8B-B14F-4D97-AF65-F5344CB8AC3E}">
        <p14:creationId xmlns:p14="http://schemas.microsoft.com/office/powerpoint/2010/main" val="2767117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While on the question of historical liability. It is worth considering what we consider as reliable for other historical documents. If students are looking for historical evidence for why they should trust the Bible the evidence is pretty over whelming. </a:t>
            </a:r>
          </a:p>
        </p:txBody>
      </p:sp>
      <p:sp>
        <p:nvSpPr>
          <p:cNvPr id="4" name="Slide Number Placeholder 3"/>
          <p:cNvSpPr>
            <a:spLocks noGrp="1"/>
          </p:cNvSpPr>
          <p:nvPr>
            <p:ph type="sldNum" sz="quarter" idx="5"/>
          </p:nvPr>
        </p:nvSpPr>
        <p:spPr/>
        <p:txBody>
          <a:bodyPr/>
          <a:lstStyle/>
          <a:p>
            <a:fld id="{174A2FB6-8617-4DC9-B19E-00D8FD0D9034}" type="slidenum">
              <a:rPr lang="en-AU" smtClean="0"/>
              <a:t>12</a:t>
            </a:fld>
            <a:endParaRPr lang="en-AU"/>
          </a:p>
        </p:txBody>
      </p:sp>
    </p:spTree>
    <p:extLst>
      <p:ext uri="{BB962C8B-B14F-4D97-AF65-F5344CB8AC3E}">
        <p14:creationId xmlns:p14="http://schemas.microsoft.com/office/powerpoint/2010/main" val="252900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01B223-8D24-4E5F-A040-5557E44E481B}"/>
              </a:ext>
            </a:extLst>
          </p:cNvPr>
          <p:cNvSpPr>
            <a:spLocks noGrp="1"/>
          </p:cNvSpPr>
          <p:nvPr>
            <p:ph type="dt" sz="half" idx="10"/>
          </p:nvPr>
        </p:nvSpPr>
        <p:spPr/>
        <p:txBody>
          <a:bodyPr/>
          <a:lstStyle/>
          <a:p>
            <a:fld id="{66736790-5025-4B55-8583-C13B613BCA34}" type="datetimeFigureOut">
              <a:rPr lang="en-US" smtClean="0"/>
              <a:t>4/15/2021</a:t>
            </a:fld>
            <a:endParaRPr lang="en-US"/>
          </a:p>
        </p:txBody>
      </p:sp>
      <p:sp>
        <p:nvSpPr>
          <p:cNvPr id="3" name="Footer Placeholder 2">
            <a:extLst>
              <a:ext uri="{FF2B5EF4-FFF2-40B4-BE49-F238E27FC236}">
                <a16:creationId xmlns:a16="http://schemas.microsoft.com/office/drawing/2014/main" id="{CF53634F-6B5A-4448-8F39-5F77C3061E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896598-0C8C-49A4-A1EF-81D820C74D89}"/>
              </a:ext>
            </a:extLst>
          </p:cNvPr>
          <p:cNvSpPr>
            <a:spLocks noGrp="1"/>
          </p:cNvSpPr>
          <p:nvPr>
            <p:ph type="sldNum" sz="quarter" idx="12"/>
          </p:nvPr>
        </p:nvSpPr>
        <p:spPr/>
        <p:txBody>
          <a:bodyPr/>
          <a:lstStyle/>
          <a:p>
            <a:fld id="{555C1171-D334-4D8D-9DAB-435EC3617656}" type="slidenum">
              <a:rPr lang="en-US" smtClean="0"/>
              <a:t>‹#›</a:t>
            </a:fld>
            <a:endParaRPr lang="en-US"/>
          </a:p>
        </p:txBody>
      </p:sp>
    </p:spTree>
    <p:extLst>
      <p:ext uri="{BB962C8B-B14F-4D97-AF65-F5344CB8AC3E}">
        <p14:creationId xmlns:p14="http://schemas.microsoft.com/office/powerpoint/2010/main" val="291859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2000">
                <a:solidFill>
                  <a:srgbClr val="FF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409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96227-EFAD-7C47-9B51-1E48B1C69311}"/>
              </a:ext>
            </a:extLst>
          </p:cNvPr>
          <p:cNvSpPr txBox="1"/>
          <p:nvPr userDrawn="1"/>
        </p:nvSpPr>
        <p:spPr>
          <a:xfrm>
            <a:off x="1082351" y="587828"/>
            <a:ext cx="10636898" cy="338554"/>
          </a:xfrm>
          <a:prstGeom prst="rect">
            <a:avLst/>
          </a:prstGeom>
          <a:noFill/>
        </p:spPr>
        <p:txBody>
          <a:bodyPr wrap="square" rtlCol="0">
            <a:spAutoFit/>
          </a:bodyPr>
          <a:lstStyle/>
          <a:p>
            <a:r>
              <a:rPr lang="en-US" sz="1600" dirty="0"/>
              <a:t>Text goes here</a:t>
            </a:r>
          </a:p>
        </p:txBody>
      </p:sp>
    </p:spTree>
    <p:extLst>
      <p:ext uri="{BB962C8B-B14F-4D97-AF65-F5344CB8AC3E}">
        <p14:creationId xmlns:p14="http://schemas.microsoft.com/office/powerpoint/2010/main" val="26710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5"/>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9"/>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0"/>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www.christiananswers.net/" TargetMode="External"/><Relationship Id="rId5" Type="http://schemas.openxmlformats.org/officeDocument/2006/relationships/image" Target="../media/image10.gif"/><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eternitynews.com.au/good-news/10-reasons-you-can-trust-the-bibl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Is the Bible True?</a:t>
            </a:r>
          </a:p>
        </p:txBody>
      </p:sp>
    </p:spTree>
    <p:extLst>
      <p:ext uri="{BB962C8B-B14F-4D97-AF65-F5344CB8AC3E}">
        <p14:creationId xmlns:p14="http://schemas.microsoft.com/office/powerpoint/2010/main" val="215399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200" kern="1200">
                <a:solidFill>
                  <a:srgbClr val="FFFFFF"/>
                </a:solidFill>
                <a:latin typeface="+mj-lt"/>
                <a:ea typeface="+mj-ea"/>
                <a:cs typeface="+mj-cs"/>
              </a:rPr>
              <a:t>It’s all about comparing </a:t>
            </a:r>
            <a:r>
              <a:rPr lang="en-US" sz="2200" b="1" kern="1200">
                <a:solidFill>
                  <a:srgbClr val="FFFFFF"/>
                </a:solidFill>
                <a:latin typeface="+mj-lt"/>
                <a:ea typeface="+mj-ea"/>
                <a:cs typeface="+mj-cs"/>
              </a:rPr>
              <a:t>copies</a:t>
            </a:r>
            <a:r>
              <a:rPr lang="en-US" sz="2200" kern="1200">
                <a:solidFill>
                  <a:srgbClr val="FFFFFF"/>
                </a:solidFill>
                <a:latin typeface="+mj-lt"/>
                <a:ea typeface="+mj-ea"/>
                <a:cs typeface="+mj-cs"/>
              </a:rPr>
              <a:t> from different times and places…</a:t>
            </a:r>
          </a:p>
        </p:txBody>
      </p:sp>
      <p:pic>
        <p:nvPicPr>
          <p:cNvPr id="23554" name="Picture 2" descr="https://school.carm.org/amember/files/demo2/graphics/textua4.gif"/>
          <p:cNvPicPr>
            <a:picLocks noChangeAspect="1" noChangeArrowheads="1"/>
          </p:cNvPicPr>
          <p:nvPr/>
        </p:nvPicPr>
        <p:blipFill>
          <a:blip r:embed="rId3" cstate="print"/>
          <a:stretch>
            <a:fillRect/>
          </a:stretch>
        </p:blipFill>
        <p:spPr bwMode="auto">
          <a:xfrm>
            <a:off x="4368808" y="961812"/>
            <a:ext cx="6527783" cy="493098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farm1.static.flickr.com/226/509700490_100ab54cd4.jpg"/>
          <p:cNvPicPr>
            <a:picLocks noChangeAspect="1" noChangeArrowheads="1"/>
          </p:cNvPicPr>
          <p:nvPr/>
        </p:nvPicPr>
        <p:blipFill>
          <a:blip r:embed="rId3" cstate="print"/>
          <a:srcRect l="11046"/>
          <a:stretch>
            <a:fillRect/>
          </a:stretch>
        </p:blipFill>
        <p:spPr bwMode="auto">
          <a:xfrm>
            <a:off x="3952860" y="0"/>
            <a:ext cx="3643306" cy="3071810"/>
          </a:xfrm>
          <a:prstGeom prst="rect">
            <a:avLst/>
          </a:prstGeom>
          <a:noFill/>
        </p:spPr>
      </p:pic>
      <p:pic>
        <p:nvPicPr>
          <p:cNvPr id="28678" name="Picture 6" descr="http://cpart.byu.edu/images/DSS1_Web.jpg"/>
          <p:cNvPicPr>
            <a:picLocks noChangeAspect="1" noChangeArrowheads="1"/>
          </p:cNvPicPr>
          <p:nvPr/>
        </p:nvPicPr>
        <p:blipFill>
          <a:blip r:embed="rId4" cstate="print"/>
          <a:srcRect l="10421" t="9683" b="13895"/>
          <a:stretch>
            <a:fillRect/>
          </a:stretch>
        </p:blipFill>
        <p:spPr bwMode="auto">
          <a:xfrm>
            <a:off x="3952861" y="3071810"/>
            <a:ext cx="3684379" cy="2357454"/>
          </a:xfrm>
          <a:prstGeom prst="rect">
            <a:avLst/>
          </a:prstGeom>
          <a:noFill/>
        </p:spPr>
      </p:pic>
      <p:pic>
        <p:nvPicPr>
          <p:cNvPr id="28676" name="Picture 4" descr="http://www.bibliotecapleyades.net/imagenes_mistic/qumran02.gif"/>
          <p:cNvPicPr>
            <a:picLocks noChangeAspect="1" noChangeArrowheads="1"/>
          </p:cNvPicPr>
          <p:nvPr/>
        </p:nvPicPr>
        <p:blipFill>
          <a:blip r:embed="rId5" cstate="print"/>
          <a:srcRect/>
          <a:stretch>
            <a:fillRect/>
          </a:stretch>
        </p:blipFill>
        <p:spPr bwMode="auto">
          <a:xfrm>
            <a:off x="7596198" y="1"/>
            <a:ext cx="3071802" cy="3087162"/>
          </a:xfrm>
          <a:prstGeom prst="rect">
            <a:avLst/>
          </a:prstGeom>
          <a:noFill/>
        </p:spPr>
      </p:pic>
      <p:cxnSp>
        <p:nvCxnSpPr>
          <p:cNvPr id="5" name="Straight Arrow Connector 4"/>
          <p:cNvCxnSpPr/>
          <p:nvPr/>
        </p:nvCxnSpPr>
        <p:spPr>
          <a:xfrm rot="10800000" flipV="1">
            <a:off x="5667372" y="1357298"/>
            <a:ext cx="3643338" cy="500066"/>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738282" y="357167"/>
            <a:ext cx="2214578" cy="5078313"/>
          </a:xfrm>
          <a:prstGeom prst="rect">
            <a:avLst/>
          </a:prstGeom>
        </p:spPr>
        <p:txBody>
          <a:bodyPr wrap="square">
            <a:spAutoFit/>
          </a:bodyPr>
          <a:lstStyle/>
          <a:p>
            <a:pPr algn="r"/>
            <a:r>
              <a:rPr lang="en-AU" sz="2000" dirty="0"/>
              <a:t>The </a:t>
            </a:r>
            <a:r>
              <a:rPr lang="en-AU" sz="2000" b="1" dirty="0"/>
              <a:t>Dead Sea Scrolls </a:t>
            </a:r>
            <a:r>
              <a:rPr lang="en-AU" sz="2000" dirty="0"/>
              <a:t> have provided Old Testament manuscripts approximately 1,000 years older than our previous oldest manuscript. </a:t>
            </a:r>
          </a:p>
          <a:p>
            <a:pPr algn="r"/>
            <a:r>
              <a:rPr lang="en-AU" sz="2000" dirty="0"/>
              <a:t>They have demonstrated that the Old Testament was accurately transmitted during this interval... </a:t>
            </a:r>
          </a:p>
          <a:p>
            <a:pPr algn="r"/>
            <a:endParaRPr lang="en-AU" sz="1200" i="1" dirty="0"/>
          </a:p>
          <a:p>
            <a:pPr algn="r"/>
            <a:r>
              <a:rPr lang="en-AU" sz="1200" i="1" dirty="0"/>
              <a:t>Dr. Bryant Wood, archaeologist</a:t>
            </a:r>
            <a:endParaRPr lang="en-AU" sz="1200" dirty="0"/>
          </a:p>
        </p:txBody>
      </p:sp>
      <p:sp>
        <p:nvSpPr>
          <p:cNvPr id="13" name="Rectangle 12"/>
          <p:cNvSpPr/>
          <p:nvPr/>
        </p:nvSpPr>
        <p:spPr>
          <a:xfrm>
            <a:off x="7667636" y="3071811"/>
            <a:ext cx="2786082" cy="3693319"/>
          </a:xfrm>
          <a:prstGeom prst="rect">
            <a:avLst/>
          </a:prstGeom>
        </p:spPr>
        <p:txBody>
          <a:bodyPr wrap="square">
            <a:spAutoFit/>
          </a:bodyPr>
          <a:lstStyle/>
          <a:p>
            <a:r>
              <a:rPr lang="en-AU" dirty="0"/>
              <a:t>Over six hundred scrolls and thousands of fragments have been discovered in the 11 caves of the Qumran area. Fragments of every Biblical book except Esther have been found… including a well-preserved copy of the entire prophecy of Isaiah -the oldest copy of an Old Testament book ever to be discovered</a:t>
            </a:r>
          </a:p>
        </p:txBody>
      </p:sp>
      <p:sp>
        <p:nvSpPr>
          <p:cNvPr id="15" name="Rectangle 14"/>
          <p:cNvSpPr/>
          <p:nvPr/>
        </p:nvSpPr>
        <p:spPr>
          <a:xfrm>
            <a:off x="1738283" y="6286520"/>
            <a:ext cx="2434897" cy="338554"/>
          </a:xfrm>
          <a:prstGeom prst="rect">
            <a:avLst/>
          </a:prstGeom>
        </p:spPr>
        <p:txBody>
          <a:bodyPr wrap="none">
            <a:spAutoFit/>
          </a:bodyPr>
          <a:lstStyle/>
          <a:p>
            <a:r>
              <a:rPr lang="en-AU" sz="1600" dirty="0">
                <a:hlinkClick r:id="rId6"/>
              </a:rPr>
              <a:t>www.christiananswers.net</a:t>
            </a:r>
            <a:r>
              <a:rPr lang="en-AU" sz="1600" dirty="0"/>
              <a:t> </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66910" y="214291"/>
          <a:ext cx="8001060" cy="6040059"/>
        </p:xfrm>
        <a:graphic>
          <a:graphicData uri="http://schemas.openxmlformats.org/drawingml/2006/table">
            <a:tbl>
              <a:tblPr firstRow="1" bandRow="1">
                <a:tableStyleId>{69CF1AB2-1976-4502-BF36-3FF5EA218861}</a:tableStyleId>
              </a:tblPr>
              <a:tblGrid>
                <a:gridCol w="1600212">
                  <a:extLst>
                    <a:ext uri="{9D8B030D-6E8A-4147-A177-3AD203B41FA5}">
                      <a16:colId xmlns:a16="http://schemas.microsoft.com/office/drawing/2014/main" val="20000"/>
                    </a:ext>
                  </a:extLst>
                </a:gridCol>
                <a:gridCol w="1600212">
                  <a:extLst>
                    <a:ext uri="{9D8B030D-6E8A-4147-A177-3AD203B41FA5}">
                      <a16:colId xmlns:a16="http://schemas.microsoft.com/office/drawing/2014/main" val="20001"/>
                    </a:ext>
                  </a:extLst>
                </a:gridCol>
                <a:gridCol w="1600212">
                  <a:extLst>
                    <a:ext uri="{9D8B030D-6E8A-4147-A177-3AD203B41FA5}">
                      <a16:colId xmlns:a16="http://schemas.microsoft.com/office/drawing/2014/main" val="20002"/>
                    </a:ext>
                  </a:extLst>
                </a:gridCol>
                <a:gridCol w="1600212">
                  <a:extLst>
                    <a:ext uri="{9D8B030D-6E8A-4147-A177-3AD203B41FA5}">
                      <a16:colId xmlns:a16="http://schemas.microsoft.com/office/drawing/2014/main" val="20003"/>
                    </a:ext>
                  </a:extLst>
                </a:gridCol>
                <a:gridCol w="1600212">
                  <a:extLst>
                    <a:ext uri="{9D8B030D-6E8A-4147-A177-3AD203B41FA5}">
                      <a16:colId xmlns:a16="http://schemas.microsoft.com/office/drawing/2014/main" val="20004"/>
                    </a:ext>
                  </a:extLst>
                </a:gridCol>
              </a:tblGrid>
              <a:tr h="732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AUTHOR</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WHEN WRITTEN</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EARLIEST COPY</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TIME SPAN</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No.</a:t>
                      </a:r>
                      <a:r>
                        <a:rPr lang="en-AU" sz="1600" b="1" baseline="0" dirty="0"/>
                        <a:t> OF COPIES</a:t>
                      </a:r>
                      <a:endParaRPr lang="en-AU" sz="1600" dirty="0"/>
                    </a:p>
                  </a:txBody>
                  <a:tcPr anchor="ctr"/>
                </a:tc>
                <a:extLst>
                  <a:ext uri="{0D108BD9-81ED-4DB2-BD59-A6C34878D82A}">
                    <a16:rowId xmlns:a16="http://schemas.microsoft.com/office/drawing/2014/main" val="10000"/>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Homer </a:t>
                      </a:r>
                      <a:endParaRPr lang="en-AU" sz="1800" b="0" i="1" dirty="0"/>
                    </a:p>
                    <a:p>
                      <a:pPr marL="0" marR="0" indent="0" algn="l" defTabSz="914400" rtl="0" eaLnBrk="1" fontAlgn="auto" latinLnBrk="0" hangingPunct="1">
                        <a:lnSpc>
                          <a:spcPct val="100000"/>
                        </a:lnSpc>
                        <a:spcBef>
                          <a:spcPts val="0"/>
                        </a:spcBef>
                        <a:spcAft>
                          <a:spcPts val="0"/>
                        </a:spcAft>
                        <a:buClrTx/>
                        <a:buSzTx/>
                        <a:buFontTx/>
                        <a:buNone/>
                        <a:tabLst/>
                        <a:defRPr/>
                      </a:pPr>
                      <a:r>
                        <a:rPr lang="en-AU" sz="1800" b="0" i="1" dirty="0"/>
                        <a:t>Iliad</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1"/>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Caesar  </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b="0" i="1" dirty="0"/>
                        <a:t>The Gallic Wars</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2"/>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Plato </a:t>
                      </a:r>
                      <a:r>
                        <a:rPr lang="en-AU" sz="1800" b="0" i="1" dirty="0"/>
                        <a:t>Tetralogies</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3"/>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Aristotle</a:t>
                      </a:r>
                      <a:endParaRPr lang="en-AU" sz="1800" dirty="0"/>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4"/>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Herodotus </a:t>
                      </a:r>
                      <a:r>
                        <a:rPr lang="en-AU" sz="1800" b="0" i="1" dirty="0"/>
                        <a:t>History</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5"/>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Euripides</a:t>
                      </a:r>
                      <a:endParaRPr lang="en-AU" sz="1800" dirty="0"/>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6"/>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New Testament</a:t>
                      </a:r>
                      <a:endParaRPr lang="en-AU" sz="1800" dirty="0"/>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7"/>
                  </a:ext>
                </a:extLst>
              </a:tr>
            </a:tbl>
          </a:graphicData>
        </a:graphic>
      </p:graphicFrame>
      <p:sp>
        <p:nvSpPr>
          <p:cNvPr id="3" name="Rectangle 2"/>
          <p:cNvSpPr/>
          <p:nvPr/>
        </p:nvSpPr>
        <p:spPr>
          <a:xfrm>
            <a:off x="1952564" y="6357959"/>
            <a:ext cx="8429716" cy="276999"/>
          </a:xfrm>
          <a:prstGeom prst="rect">
            <a:avLst/>
          </a:prstGeom>
        </p:spPr>
        <p:txBody>
          <a:bodyPr wrap="square">
            <a:spAutoFit/>
          </a:bodyPr>
          <a:lstStyle/>
          <a:p>
            <a:r>
              <a:rPr lang="en-AU" sz="1200" u="sng" dirty="0"/>
              <a:t>school.carm.org</a:t>
            </a:r>
            <a:r>
              <a:rPr lang="en-AU" sz="1200" dirty="0"/>
              <a:t>: This chart was adapted from charts in </a:t>
            </a:r>
            <a:r>
              <a:rPr lang="en-AU" sz="1200" u="sng" dirty="0"/>
              <a:t>Evidence that Demands a Verdict</a:t>
            </a:r>
            <a:r>
              <a:rPr lang="en-AU" sz="1200" dirty="0"/>
              <a:t>, by Josh McDowell, 1979, pages 42 and 43</a:t>
            </a:r>
          </a:p>
        </p:txBody>
      </p:sp>
      <p:sp>
        <p:nvSpPr>
          <p:cNvPr id="4" name="TextBox 3"/>
          <p:cNvSpPr txBox="1"/>
          <p:nvPr/>
        </p:nvSpPr>
        <p:spPr>
          <a:xfrm>
            <a:off x="4167175" y="1142984"/>
            <a:ext cx="764953" cy="338554"/>
          </a:xfrm>
          <a:prstGeom prst="rect">
            <a:avLst/>
          </a:prstGeom>
          <a:noFill/>
        </p:spPr>
        <p:txBody>
          <a:bodyPr wrap="none" rtlCol="0">
            <a:spAutoFit/>
          </a:bodyPr>
          <a:lstStyle/>
          <a:p>
            <a:pPr algn="ctr"/>
            <a:r>
              <a:rPr lang="en-AU" sz="1600" dirty="0"/>
              <a:t>900 BC</a:t>
            </a:r>
          </a:p>
        </p:txBody>
      </p:sp>
      <p:sp>
        <p:nvSpPr>
          <p:cNvPr id="5" name="TextBox 4"/>
          <p:cNvSpPr txBox="1"/>
          <p:nvPr/>
        </p:nvSpPr>
        <p:spPr>
          <a:xfrm>
            <a:off x="5738810" y="1142984"/>
            <a:ext cx="764954" cy="338554"/>
          </a:xfrm>
          <a:prstGeom prst="rect">
            <a:avLst/>
          </a:prstGeom>
          <a:noFill/>
        </p:spPr>
        <p:txBody>
          <a:bodyPr wrap="none" rtlCol="0">
            <a:spAutoFit/>
          </a:bodyPr>
          <a:lstStyle/>
          <a:p>
            <a:pPr algn="ctr"/>
            <a:r>
              <a:rPr lang="en-AU" sz="1600" dirty="0"/>
              <a:t>400 BC</a:t>
            </a:r>
          </a:p>
        </p:txBody>
      </p:sp>
      <p:sp>
        <p:nvSpPr>
          <p:cNvPr id="6" name="TextBox 5"/>
          <p:cNvSpPr txBox="1"/>
          <p:nvPr/>
        </p:nvSpPr>
        <p:spPr>
          <a:xfrm>
            <a:off x="7310446" y="1142984"/>
            <a:ext cx="983346" cy="338554"/>
          </a:xfrm>
          <a:prstGeom prst="rect">
            <a:avLst/>
          </a:prstGeom>
          <a:noFill/>
        </p:spPr>
        <p:txBody>
          <a:bodyPr wrap="none" rtlCol="0">
            <a:spAutoFit/>
          </a:bodyPr>
          <a:lstStyle/>
          <a:p>
            <a:pPr algn="ctr"/>
            <a:r>
              <a:rPr lang="en-AU" sz="1600" dirty="0"/>
              <a:t>500 years</a:t>
            </a:r>
          </a:p>
        </p:txBody>
      </p:sp>
      <p:sp>
        <p:nvSpPr>
          <p:cNvPr id="7" name="TextBox 6"/>
          <p:cNvSpPr txBox="1"/>
          <p:nvPr/>
        </p:nvSpPr>
        <p:spPr>
          <a:xfrm>
            <a:off x="9096396" y="1142984"/>
            <a:ext cx="497252" cy="338554"/>
          </a:xfrm>
          <a:prstGeom prst="rect">
            <a:avLst/>
          </a:prstGeom>
          <a:noFill/>
        </p:spPr>
        <p:txBody>
          <a:bodyPr wrap="none" rtlCol="0">
            <a:spAutoFit/>
          </a:bodyPr>
          <a:lstStyle/>
          <a:p>
            <a:pPr algn="ctr"/>
            <a:r>
              <a:rPr lang="en-AU" sz="1600" dirty="0"/>
              <a:t>643</a:t>
            </a:r>
          </a:p>
        </p:txBody>
      </p:sp>
      <p:sp>
        <p:nvSpPr>
          <p:cNvPr id="8" name="TextBox 7"/>
          <p:cNvSpPr txBox="1"/>
          <p:nvPr/>
        </p:nvSpPr>
        <p:spPr>
          <a:xfrm>
            <a:off x="4024299" y="1928802"/>
            <a:ext cx="1128835" cy="338554"/>
          </a:xfrm>
          <a:prstGeom prst="rect">
            <a:avLst/>
          </a:prstGeom>
          <a:noFill/>
        </p:spPr>
        <p:txBody>
          <a:bodyPr wrap="none" rtlCol="0">
            <a:spAutoFit/>
          </a:bodyPr>
          <a:lstStyle/>
          <a:p>
            <a:pPr algn="ctr"/>
            <a:r>
              <a:rPr lang="en-AU" sz="1600" dirty="0"/>
              <a:t>100 - 44 BC</a:t>
            </a:r>
          </a:p>
        </p:txBody>
      </p:sp>
      <p:sp>
        <p:nvSpPr>
          <p:cNvPr id="9" name="TextBox 8"/>
          <p:cNvSpPr txBox="1"/>
          <p:nvPr/>
        </p:nvSpPr>
        <p:spPr>
          <a:xfrm>
            <a:off x="5738811" y="1928802"/>
            <a:ext cx="788999" cy="338554"/>
          </a:xfrm>
          <a:prstGeom prst="rect">
            <a:avLst/>
          </a:prstGeom>
          <a:noFill/>
        </p:spPr>
        <p:txBody>
          <a:bodyPr wrap="none" rtlCol="0">
            <a:spAutoFit/>
          </a:bodyPr>
          <a:lstStyle/>
          <a:p>
            <a:pPr algn="ctr"/>
            <a:r>
              <a:rPr lang="en-AU" sz="1600" dirty="0"/>
              <a:t>900 AD</a:t>
            </a:r>
          </a:p>
        </p:txBody>
      </p:sp>
      <p:sp>
        <p:nvSpPr>
          <p:cNvPr id="10" name="TextBox 9"/>
          <p:cNvSpPr txBox="1"/>
          <p:nvPr/>
        </p:nvSpPr>
        <p:spPr>
          <a:xfrm>
            <a:off x="7239008" y="1928802"/>
            <a:ext cx="1138838" cy="338554"/>
          </a:xfrm>
          <a:prstGeom prst="rect">
            <a:avLst/>
          </a:prstGeom>
          <a:noFill/>
        </p:spPr>
        <p:txBody>
          <a:bodyPr wrap="none" rtlCol="0">
            <a:spAutoFit/>
          </a:bodyPr>
          <a:lstStyle/>
          <a:p>
            <a:pPr algn="ctr"/>
            <a:r>
              <a:rPr lang="en-AU" sz="1600" dirty="0"/>
              <a:t>1,000 years</a:t>
            </a:r>
          </a:p>
        </p:txBody>
      </p:sp>
      <p:sp>
        <p:nvSpPr>
          <p:cNvPr id="11" name="TextBox 10"/>
          <p:cNvSpPr txBox="1"/>
          <p:nvPr/>
        </p:nvSpPr>
        <p:spPr>
          <a:xfrm>
            <a:off x="9096397" y="1928802"/>
            <a:ext cx="393057" cy="338554"/>
          </a:xfrm>
          <a:prstGeom prst="rect">
            <a:avLst/>
          </a:prstGeom>
          <a:noFill/>
        </p:spPr>
        <p:txBody>
          <a:bodyPr wrap="none" rtlCol="0">
            <a:spAutoFit/>
          </a:bodyPr>
          <a:lstStyle/>
          <a:p>
            <a:pPr algn="ctr"/>
            <a:r>
              <a:rPr lang="en-AU" sz="1600" dirty="0"/>
              <a:t>10</a:t>
            </a:r>
          </a:p>
        </p:txBody>
      </p:sp>
      <p:sp>
        <p:nvSpPr>
          <p:cNvPr id="12" name="TextBox 11"/>
          <p:cNvSpPr txBox="1"/>
          <p:nvPr/>
        </p:nvSpPr>
        <p:spPr>
          <a:xfrm>
            <a:off x="3952861" y="2786058"/>
            <a:ext cx="1233031" cy="338554"/>
          </a:xfrm>
          <a:prstGeom prst="rect">
            <a:avLst/>
          </a:prstGeom>
          <a:noFill/>
        </p:spPr>
        <p:txBody>
          <a:bodyPr wrap="none" rtlCol="0">
            <a:spAutoFit/>
          </a:bodyPr>
          <a:lstStyle/>
          <a:p>
            <a:pPr algn="ctr"/>
            <a:r>
              <a:rPr lang="en-AU" sz="1600" dirty="0"/>
              <a:t>427 - 347 BC</a:t>
            </a:r>
          </a:p>
        </p:txBody>
      </p:sp>
      <p:sp>
        <p:nvSpPr>
          <p:cNvPr id="13" name="TextBox 12"/>
          <p:cNvSpPr txBox="1"/>
          <p:nvPr/>
        </p:nvSpPr>
        <p:spPr>
          <a:xfrm>
            <a:off x="5738811" y="2786058"/>
            <a:ext cx="788999" cy="338554"/>
          </a:xfrm>
          <a:prstGeom prst="rect">
            <a:avLst/>
          </a:prstGeom>
          <a:noFill/>
        </p:spPr>
        <p:txBody>
          <a:bodyPr wrap="none" rtlCol="0">
            <a:spAutoFit/>
          </a:bodyPr>
          <a:lstStyle/>
          <a:p>
            <a:pPr algn="ctr"/>
            <a:r>
              <a:rPr lang="en-AU" sz="1600" dirty="0"/>
              <a:t>900 AD</a:t>
            </a:r>
          </a:p>
        </p:txBody>
      </p:sp>
      <p:sp>
        <p:nvSpPr>
          <p:cNvPr id="14" name="TextBox 13"/>
          <p:cNvSpPr txBox="1"/>
          <p:nvPr/>
        </p:nvSpPr>
        <p:spPr>
          <a:xfrm>
            <a:off x="5738811" y="4286256"/>
            <a:ext cx="788999" cy="338554"/>
          </a:xfrm>
          <a:prstGeom prst="rect">
            <a:avLst/>
          </a:prstGeom>
          <a:noFill/>
        </p:spPr>
        <p:txBody>
          <a:bodyPr wrap="none" rtlCol="0">
            <a:spAutoFit/>
          </a:bodyPr>
          <a:lstStyle/>
          <a:p>
            <a:pPr algn="ctr"/>
            <a:r>
              <a:rPr lang="en-AU" sz="1600" dirty="0"/>
              <a:t>900 AD</a:t>
            </a:r>
          </a:p>
        </p:txBody>
      </p:sp>
      <p:sp>
        <p:nvSpPr>
          <p:cNvPr id="15" name="TextBox 14"/>
          <p:cNvSpPr txBox="1"/>
          <p:nvPr/>
        </p:nvSpPr>
        <p:spPr>
          <a:xfrm>
            <a:off x="7239008" y="3571876"/>
            <a:ext cx="1138838" cy="338554"/>
          </a:xfrm>
          <a:prstGeom prst="rect">
            <a:avLst/>
          </a:prstGeom>
          <a:noFill/>
        </p:spPr>
        <p:txBody>
          <a:bodyPr wrap="none" rtlCol="0">
            <a:spAutoFit/>
          </a:bodyPr>
          <a:lstStyle/>
          <a:p>
            <a:pPr algn="ctr"/>
            <a:r>
              <a:rPr lang="en-AU" sz="1600" dirty="0"/>
              <a:t>1,400 years</a:t>
            </a:r>
          </a:p>
        </p:txBody>
      </p:sp>
      <p:sp>
        <p:nvSpPr>
          <p:cNvPr id="16" name="TextBox 15"/>
          <p:cNvSpPr txBox="1"/>
          <p:nvPr/>
        </p:nvSpPr>
        <p:spPr>
          <a:xfrm>
            <a:off x="9239272" y="2786058"/>
            <a:ext cx="288862" cy="338554"/>
          </a:xfrm>
          <a:prstGeom prst="rect">
            <a:avLst/>
          </a:prstGeom>
          <a:noFill/>
        </p:spPr>
        <p:txBody>
          <a:bodyPr wrap="none" rtlCol="0">
            <a:spAutoFit/>
          </a:bodyPr>
          <a:lstStyle/>
          <a:p>
            <a:pPr algn="ctr"/>
            <a:r>
              <a:rPr lang="en-AU" sz="1600" dirty="0"/>
              <a:t>7</a:t>
            </a:r>
          </a:p>
        </p:txBody>
      </p:sp>
      <p:sp>
        <p:nvSpPr>
          <p:cNvPr id="17" name="TextBox 16"/>
          <p:cNvSpPr txBox="1"/>
          <p:nvPr/>
        </p:nvSpPr>
        <p:spPr>
          <a:xfrm>
            <a:off x="3952861" y="3571876"/>
            <a:ext cx="1233031" cy="338554"/>
          </a:xfrm>
          <a:prstGeom prst="rect">
            <a:avLst/>
          </a:prstGeom>
          <a:noFill/>
        </p:spPr>
        <p:txBody>
          <a:bodyPr wrap="none" rtlCol="0">
            <a:spAutoFit/>
          </a:bodyPr>
          <a:lstStyle/>
          <a:p>
            <a:pPr algn="ctr"/>
            <a:r>
              <a:rPr lang="en-AU" sz="1600" dirty="0"/>
              <a:t>384 - 322 BC</a:t>
            </a:r>
          </a:p>
        </p:txBody>
      </p:sp>
      <p:sp>
        <p:nvSpPr>
          <p:cNvPr id="18" name="TextBox 17"/>
          <p:cNvSpPr txBox="1"/>
          <p:nvPr/>
        </p:nvSpPr>
        <p:spPr>
          <a:xfrm>
            <a:off x="5667373" y="3571876"/>
            <a:ext cx="944489" cy="338554"/>
          </a:xfrm>
          <a:prstGeom prst="rect">
            <a:avLst/>
          </a:prstGeom>
          <a:noFill/>
        </p:spPr>
        <p:txBody>
          <a:bodyPr wrap="none" rtlCol="0">
            <a:spAutoFit/>
          </a:bodyPr>
          <a:lstStyle/>
          <a:p>
            <a:pPr algn="ctr"/>
            <a:r>
              <a:rPr lang="en-AU" sz="1600" dirty="0"/>
              <a:t>1,100 AD</a:t>
            </a:r>
          </a:p>
        </p:txBody>
      </p:sp>
      <p:sp>
        <p:nvSpPr>
          <p:cNvPr id="19" name="TextBox 18"/>
          <p:cNvSpPr txBox="1"/>
          <p:nvPr/>
        </p:nvSpPr>
        <p:spPr>
          <a:xfrm>
            <a:off x="7239008" y="2786058"/>
            <a:ext cx="1138838" cy="338554"/>
          </a:xfrm>
          <a:prstGeom prst="rect">
            <a:avLst/>
          </a:prstGeom>
          <a:noFill/>
        </p:spPr>
        <p:txBody>
          <a:bodyPr wrap="none" rtlCol="0">
            <a:spAutoFit/>
          </a:bodyPr>
          <a:lstStyle/>
          <a:p>
            <a:pPr algn="ctr"/>
            <a:r>
              <a:rPr lang="en-AU" sz="1600" dirty="0"/>
              <a:t>1,200 years</a:t>
            </a:r>
          </a:p>
        </p:txBody>
      </p:sp>
      <p:sp>
        <p:nvSpPr>
          <p:cNvPr id="20" name="TextBox 19"/>
          <p:cNvSpPr txBox="1"/>
          <p:nvPr/>
        </p:nvSpPr>
        <p:spPr>
          <a:xfrm>
            <a:off x="9167835" y="3571876"/>
            <a:ext cx="393057" cy="338554"/>
          </a:xfrm>
          <a:prstGeom prst="rect">
            <a:avLst/>
          </a:prstGeom>
          <a:noFill/>
        </p:spPr>
        <p:txBody>
          <a:bodyPr wrap="none" rtlCol="0">
            <a:spAutoFit/>
          </a:bodyPr>
          <a:lstStyle/>
          <a:p>
            <a:pPr algn="ctr"/>
            <a:r>
              <a:rPr lang="en-AU" sz="1600" dirty="0"/>
              <a:t>49</a:t>
            </a:r>
          </a:p>
        </p:txBody>
      </p:sp>
      <p:sp>
        <p:nvSpPr>
          <p:cNvPr id="21" name="TextBox 20"/>
          <p:cNvSpPr txBox="1"/>
          <p:nvPr/>
        </p:nvSpPr>
        <p:spPr>
          <a:xfrm>
            <a:off x="3952861" y="4286256"/>
            <a:ext cx="1233031" cy="338554"/>
          </a:xfrm>
          <a:prstGeom prst="rect">
            <a:avLst/>
          </a:prstGeom>
          <a:noFill/>
        </p:spPr>
        <p:txBody>
          <a:bodyPr wrap="none" rtlCol="0">
            <a:spAutoFit/>
          </a:bodyPr>
          <a:lstStyle/>
          <a:p>
            <a:pPr algn="ctr"/>
            <a:r>
              <a:rPr lang="en-AU" sz="1600" dirty="0"/>
              <a:t>480 - 425 BC</a:t>
            </a:r>
          </a:p>
        </p:txBody>
      </p:sp>
      <p:sp>
        <p:nvSpPr>
          <p:cNvPr id="22" name="TextBox 21"/>
          <p:cNvSpPr txBox="1"/>
          <p:nvPr/>
        </p:nvSpPr>
        <p:spPr>
          <a:xfrm>
            <a:off x="7239008" y="4286256"/>
            <a:ext cx="1138838" cy="338554"/>
          </a:xfrm>
          <a:prstGeom prst="rect">
            <a:avLst/>
          </a:prstGeom>
          <a:noFill/>
        </p:spPr>
        <p:txBody>
          <a:bodyPr wrap="none" rtlCol="0">
            <a:spAutoFit/>
          </a:bodyPr>
          <a:lstStyle/>
          <a:p>
            <a:pPr algn="ctr"/>
            <a:r>
              <a:rPr lang="en-AU" sz="1600" dirty="0"/>
              <a:t>1,300 years</a:t>
            </a:r>
          </a:p>
        </p:txBody>
      </p:sp>
      <p:sp>
        <p:nvSpPr>
          <p:cNvPr id="23" name="TextBox 22"/>
          <p:cNvSpPr txBox="1"/>
          <p:nvPr/>
        </p:nvSpPr>
        <p:spPr>
          <a:xfrm>
            <a:off x="9239272" y="4286256"/>
            <a:ext cx="288862" cy="338554"/>
          </a:xfrm>
          <a:prstGeom prst="rect">
            <a:avLst/>
          </a:prstGeom>
          <a:noFill/>
        </p:spPr>
        <p:txBody>
          <a:bodyPr wrap="none" rtlCol="0">
            <a:spAutoFit/>
          </a:bodyPr>
          <a:lstStyle/>
          <a:p>
            <a:pPr algn="ctr"/>
            <a:r>
              <a:rPr lang="en-AU" sz="1600" dirty="0"/>
              <a:t>8</a:t>
            </a:r>
          </a:p>
        </p:txBody>
      </p:sp>
      <p:sp>
        <p:nvSpPr>
          <p:cNvPr id="24" name="TextBox 23"/>
          <p:cNvSpPr txBox="1"/>
          <p:nvPr/>
        </p:nvSpPr>
        <p:spPr>
          <a:xfrm>
            <a:off x="3952861" y="5000636"/>
            <a:ext cx="1233031" cy="338554"/>
          </a:xfrm>
          <a:prstGeom prst="rect">
            <a:avLst/>
          </a:prstGeom>
          <a:noFill/>
        </p:spPr>
        <p:txBody>
          <a:bodyPr wrap="none" rtlCol="0">
            <a:spAutoFit/>
          </a:bodyPr>
          <a:lstStyle/>
          <a:p>
            <a:pPr algn="ctr"/>
            <a:r>
              <a:rPr lang="en-AU" sz="1600" dirty="0"/>
              <a:t>480 - 406 BC</a:t>
            </a:r>
          </a:p>
        </p:txBody>
      </p:sp>
      <p:sp>
        <p:nvSpPr>
          <p:cNvPr id="25" name="TextBox 24"/>
          <p:cNvSpPr txBox="1"/>
          <p:nvPr/>
        </p:nvSpPr>
        <p:spPr>
          <a:xfrm>
            <a:off x="5667373" y="5000636"/>
            <a:ext cx="944489" cy="338554"/>
          </a:xfrm>
          <a:prstGeom prst="rect">
            <a:avLst/>
          </a:prstGeom>
          <a:noFill/>
        </p:spPr>
        <p:txBody>
          <a:bodyPr wrap="none" rtlCol="0">
            <a:spAutoFit/>
          </a:bodyPr>
          <a:lstStyle/>
          <a:p>
            <a:pPr algn="ctr"/>
            <a:r>
              <a:rPr lang="en-AU" sz="1600" dirty="0"/>
              <a:t>1,100 AD</a:t>
            </a:r>
          </a:p>
        </p:txBody>
      </p:sp>
      <p:sp>
        <p:nvSpPr>
          <p:cNvPr id="26" name="TextBox 25"/>
          <p:cNvSpPr txBox="1"/>
          <p:nvPr/>
        </p:nvSpPr>
        <p:spPr>
          <a:xfrm>
            <a:off x="7239008" y="5000636"/>
            <a:ext cx="1138838" cy="338554"/>
          </a:xfrm>
          <a:prstGeom prst="rect">
            <a:avLst/>
          </a:prstGeom>
          <a:noFill/>
        </p:spPr>
        <p:txBody>
          <a:bodyPr wrap="none" rtlCol="0">
            <a:spAutoFit/>
          </a:bodyPr>
          <a:lstStyle/>
          <a:p>
            <a:pPr algn="ctr"/>
            <a:r>
              <a:rPr lang="en-AU" sz="1600" dirty="0"/>
              <a:t>1,500 years</a:t>
            </a:r>
          </a:p>
        </p:txBody>
      </p:sp>
      <p:sp>
        <p:nvSpPr>
          <p:cNvPr id="27" name="TextBox 26"/>
          <p:cNvSpPr txBox="1"/>
          <p:nvPr/>
        </p:nvSpPr>
        <p:spPr>
          <a:xfrm>
            <a:off x="9239272" y="5000636"/>
            <a:ext cx="288862" cy="338554"/>
          </a:xfrm>
          <a:prstGeom prst="rect">
            <a:avLst/>
          </a:prstGeom>
          <a:noFill/>
        </p:spPr>
        <p:txBody>
          <a:bodyPr wrap="none" rtlCol="0">
            <a:spAutoFit/>
          </a:bodyPr>
          <a:lstStyle/>
          <a:p>
            <a:pPr algn="ctr"/>
            <a:r>
              <a:rPr lang="en-AU" sz="1600" dirty="0"/>
              <a:t>9</a:t>
            </a:r>
          </a:p>
        </p:txBody>
      </p:sp>
      <p:sp>
        <p:nvSpPr>
          <p:cNvPr id="28" name="TextBox 27"/>
          <p:cNvSpPr txBox="1"/>
          <p:nvPr/>
        </p:nvSpPr>
        <p:spPr>
          <a:xfrm>
            <a:off x="4024299" y="5715016"/>
            <a:ext cx="1048685" cy="338554"/>
          </a:xfrm>
          <a:prstGeom prst="rect">
            <a:avLst/>
          </a:prstGeom>
          <a:noFill/>
        </p:spPr>
        <p:txBody>
          <a:bodyPr wrap="none" rtlCol="0">
            <a:spAutoFit/>
          </a:bodyPr>
          <a:lstStyle/>
          <a:p>
            <a:pPr algn="ctr"/>
            <a:r>
              <a:rPr lang="en-AU" sz="1600" b="1" dirty="0"/>
              <a:t>50 - 90 AD</a:t>
            </a:r>
          </a:p>
        </p:txBody>
      </p:sp>
      <p:sp>
        <p:nvSpPr>
          <p:cNvPr id="29" name="TextBox 28"/>
          <p:cNvSpPr txBox="1"/>
          <p:nvPr/>
        </p:nvSpPr>
        <p:spPr>
          <a:xfrm>
            <a:off x="5734002" y="5643579"/>
            <a:ext cx="798617" cy="584775"/>
          </a:xfrm>
          <a:prstGeom prst="rect">
            <a:avLst/>
          </a:prstGeom>
          <a:noFill/>
        </p:spPr>
        <p:txBody>
          <a:bodyPr wrap="none" rtlCol="0">
            <a:spAutoFit/>
          </a:bodyPr>
          <a:lstStyle/>
          <a:p>
            <a:pPr algn="ctr"/>
            <a:r>
              <a:rPr lang="en-AU" sz="1600" b="1" dirty="0"/>
              <a:t>130 AD</a:t>
            </a:r>
          </a:p>
          <a:p>
            <a:pPr algn="ctr"/>
            <a:r>
              <a:rPr lang="en-AU" sz="1600" b="1" dirty="0"/>
              <a:t>200 AD</a:t>
            </a:r>
          </a:p>
        </p:txBody>
      </p:sp>
      <p:sp>
        <p:nvSpPr>
          <p:cNvPr id="30" name="TextBox 29"/>
          <p:cNvSpPr txBox="1"/>
          <p:nvPr/>
        </p:nvSpPr>
        <p:spPr>
          <a:xfrm>
            <a:off x="7304226" y="5643579"/>
            <a:ext cx="995786" cy="584775"/>
          </a:xfrm>
          <a:prstGeom prst="rect">
            <a:avLst/>
          </a:prstGeom>
          <a:noFill/>
        </p:spPr>
        <p:txBody>
          <a:bodyPr wrap="none" rtlCol="0">
            <a:spAutoFit/>
          </a:bodyPr>
          <a:lstStyle/>
          <a:p>
            <a:pPr algn="ctr"/>
            <a:r>
              <a:rPr lang="en-AU" sz="1600" b="1" dirty="0"/>
              <a:t>40 years</a:t>
            </a:r>
          </a:p>
          <a:p>
            <a:pPr algn="ctr"/>
            <a:r>
              <a:rPr lang="en-AU" sz="1600" b="1" dirty="0"/>
              <a:t>110 years</a:t>
            </a:r>
          </a:p>
        </p:txBody>
      </p:sp>
      <p:sp>
        <p:nvSpPr>
          <p:cNvPr id="31" name="TextBox 30"/>
          <p:cNvSpPr txBox="1"/>
          <p:nvPr/>
        </p:nvSpPr>
        <p:spPr>
          <a:xfrm>
            <a:off x="9024958" y="5715016"/>
            <a:ext cx="756938" cy="338554"/>
          </a:xfrm>
          <a:prstGeom prst="rect">
            <a:avLst/>
          </a:prstGeom>
          <a:noFill/>
        </p:spPr>
        <p:txBody>
          <a:bodyPr wrap="none" rtlCol="0">
            <a:spAutoFit/>
          </a:bodyPr>
          <a:lstStyle/>
          <a:p>
            <a:pPr algn="ctr"/>
            <a:r>
              <a:rPr lang="en-AU" sz="1600" b="1" dirty="0"/>
              <a:t>24,000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a:bodyPr>
          <a:lstStyle/>
          <a:p>
            <a:r>
              <a:rPr lang="en-AU" sz="4800" dirty="0"/>
              <a:t>The Lost Coin</a:t>
            </a:r>
            <a:endParaRPr lang="en-US" sz="4800" dirty="0"/>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pPr marL="0" indent="0">
              <a:buNone/>
            </a:pPr>
            <a:r>
              <a:rPr lang="en-AU" dirty="0"/>
              <a:t>Read Luke 15:8-10</a:t>
            </a:r>
          </a:p>
          <a:p>
            <a:pPr marL="0" indent="0">
              <a:buNone/>
            </a:pPr>
            <a:r>
              <a:rPr lang="en-AU" b="1" baseline="30000" dirty="0"/>
              <a:t>8 </a:t>
            </a:r>
            <a:r>
              <a:rPr lang="en-AU" dirty="0"/>
              <a:t>“Or suppose a woman has ten silver coins and loses one. Won’t she light a lamp and sweep the entire house and search carefully until she finds it? </a:t>
            </a:r>
            <a:r>
              <a:rPr lang="en-AU" b="1" baseline="30000" dirty="0"/>
              <a:t>9 </a:t>
            </a:r>
            <a:r>
              <a:rPr lang="en-AU" dirty="0"/>
              <a:t>And when she finds it, she will call in her friends and </a:t>
            </a:r>
            <a:r>
              <a:rPr lang="en-AU" dirty="0" err="1"/>
              <a:t>neighbors</a:t>
            </a:r>
            <a:r>
              <a:rPr lang="en-AU" dirty="0"/>
              <a:t> and say, ‘Rejoice with me because I have found my lost coin.’ </a:t>
            </a:r>
            <a:r>
              <a:rPr lang="en-AU" b="1" baseline="30000" dirty="0"/>
              <a:t>10 </a:t>
            </a:r>
            <a:r>
              <a:rPr lang="en-AU" dirty="0"/>
              <a:t>In the same way, there is joy in the presence of God’s angels when even one sinner repents.” (NLT)</a:t>
            </a:r>
            <a:endParaRPr lang="en-US" dirty="0"/>
          </a:p>
        </p:txBody>
      </p:sp>
    </p:spTree>
    <p:extLst>
      <p:ext uri="{BB962C8B-B14F-4D97-AF65-F5344CB8AC3E}">
        <p14:creationId xmlns:p14="http://schemas.microsoft.com/office/powerpoint/2010/main" val="370592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E5AC-3D6E-4356-8C32-5D003EBBA190}"/>
              </a:ext>
            </a:extLst>
          </p:cNvPr>
          <p:cNvSpPr>
            <a:spLocks noGrp="1"/>
          </p:cNvSpPr>
          <p:nvPr>
            <p:ph type="title"/>
          </p:nvPr>
        </p:nvSpPr>
        <p:spPr/>
        <p:txBody>
          <a:bodyPr>
            <a:normAutofit/>
          </a:bodyPr>
          <a:lstStyle/>
          <a:p>
            <a:r>
              <a:rPr lang="en-AU" sz="4800" dirty="0"/>
              <a:t>Truth</a:t>
            </a:r>
            <a:endParaRPr lang="en-US" sz="4800" dirty="0"/>
          </a:p>
        </p:txBody>
      </p:sp>
      <p:sp>
        <p:nvSpPr>
          <p:cNvPr id="3" name="Content Placeholder 2">
            <a:extLst>
              <a:ext uri="{FF2B5EF4-FFF2-40B4-BE49-F238E27FC236}">
                <a16:creationId xmlns:a16="http://schemas.microsoft.com/office/drawing/2014/main" id="{7A192C06-F34C-427A-969D-816AE653C634}"/>
              </a:ext>
            </a:extLst>
          </p:cNvPr>
          <p:cNvSpPr>
            <a:spLocks noGrp="1"/>
          </p:cNvSpPr>
          <p:nvPr>
            <p:ph idx="1"/>
          </p:nvPr>
        </p:nvSpPr>
        <p:spPr/>
        <p:txBody>
          <a:bodyPr/>
          <a:lstStyle/>
          <a:p>
            <a:pPr marL="514350" indent="-514350">
              <a:buFont typeface="+mj-lt"/>
              <a:buAutoNum type="arabicPeriod"/>
            </a:pPr>
            <a:r>
              <a:rPr lang="en-AU" dirty="0"/>
              <a:t>Do you think Luke believed this story was a real event? Why or why not?</a:t>
            </a:r>
          </a:p>
          <a:p>
            <a:pPr marL="514350" indent="-514350">
              <a:buFont typeface="+mj-lt"/>
              <a:buAutoNum type="arabicPeriod"/>
            </a:pPr>
            <a:r>
              <a:rPr lang="en-AU" dirty="0"/>
              <a:t>What do you think Luke’s purpose was in recording this story?</a:t>
            </a:r>
          </a:p>
          <a:p>
            <a:pPr marL="514350" indent="-514350">
              <a:buFont typeface="+mj-lt"/>
              <a:buAutoNum type="arabicPeriod"/>
            </a:pPr>
            <a:r>
              <a:rPr lang="en-AU" dirty="0"/>
              <a:t>What ‘truth’ is Jesus trying to communicate in this story?</a:t>
            </a:r>
          </a:p>
          <a:p>
            <a:pPr marL="514350" indent="-514350">
              <a:buFont typeface="+mj-lt"/>
              <a:buAutoNum type="arabicPeriod"/>
            </a:pPr>
            <a:r>
              <a:rPr lang="en-AU" dirty="0"/>
              <a:t>Can something that does not happen still communicate truth?</a:t>
            </a:r>
          </a:p>
          <a:p>
            <a:pPr marL="514350" indent="-514350">
              <a:buFont typeface="+mj-lt"/>
              <a:buAutoNum type="arabicPeriod"/>
            </a:pPr>
            <a:r>
              <a:rPr lang="en-AU" dirty="0"/>
              <a:t>What does this tell us about truth?</a:t>
            </a:r>
            <a:endParaRPr lang="en-US" dirty="0"/>
          </a:p>
        </p:txBody>
      </p:sp>
    </p:spTree>
    <p:extLst>
      <p:ext uri="{BB962C8B-B14F-4D97-AF65-F5344CB8AC3E}">
        <p14:creationId xmlns:p14="http://schemas.microsoft.com/office/powerpoint/2010/main" val="3406464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e/ee/Parable_of_the_Lost_Coin.jpg/230px-Parable_of_the_Lost_Coin.jpg">
            <a:extLst>
              <a:ext uri="{FF2B5EF4-FFF2-40B4-BE49-F238E27FC236}">
                <a16:creationId xmlns:a16="http://schemas.microsoft.com/office/drawing/2014/main" id="{F9C2B6D0-91D6-42DE-A4A5-4E30320AC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877" y="509326"/>
            <a:ext cx="2703265" cy="53360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rt the lost coin">
            <a:extLst>
              <a:ext uri="{FF2B5EF4-FFF2-40B4-BE49-F238E27FC236}">
                <a16:creationId xmlns:a16="http://schemas.microsoft.com/office/drawing/2014/main" id="{5E85FE95-F6CA-4A13-9138-DFF16F2BF0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4795" y="509326"/>
            <a:ext cx="3159609" cy="53360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FBD314-AE0F-442F-B7EF-FF586E550F8C}"/>
              </a:ext>
            </a:extLst>
          </p:cNvPr>
          <p:cNvSpPr txBox="1"/>
          <p:nvPr/>
        </p:nvSpPr>
        <p:spPr>
          <a:xfrm>
            <a:off x="8375945" y="420061"/>
            <a:ext cx="3159609" cy="5632311"/>
          </a:xfrm>
          <a:prstGeom prst="rect">
            <a:avLst/>
          </a:prstGeom>
          <a:noFill/>
        </p:spPr>
        <p:txBody>
          <a:bodyPr wrap="square" rtlCol="0">
            <a:spAutoFit/>
          </a:bodyPr>
          <a:lstStyle/>
          <a:p>
            <a:pPr marL="342900" indent="-342900">
              <a:buAutoNum type="arabicPeriod"/>
            </a:pPr>
            <a:r>
              <a:rPr lang="en-AU" sz="2400" dirty="0"/>
              <a:t>Do the artworks accurately capture what the parable is trying to communicate?</a:t>
            </a:r>
          </a:p>
          <a:p>
            <a:pPr marL="342900" indent="-342900">
              <a:buAutoNum type="arabicPeriod"/>
            </a:pPr>
            <a:r>
              <a:rPr lang="en-AU" sz="2400" dirty="0"/>
              <a:t>Do the different features in each picture impact the truthfulness of the picture? Why or why not?</a:t>
            </a:r>
          </a:p>
          <a:p>
            <a:pPr marL="342900" indent="-342900">
              <a:buAutoNum type="arabicPeriod"/>
            </a:pPr>
            <a:r>
              <a:rPr lang="en-AU" sz="2400" dirty="0"/>
              <a:t>Would it be possible to paint a picture of the parable that was ‘untruthful’?</a:t>
            </a:r>
          </a:p>
        </p:txBody>
      </p:sp>
      <p:sp>
        <p:nvSpPr>
          <p:cNvPr id="5" name="Text Placeholder 4">
            <a:extLst>
              <a:ext uri="{FF2B5EF4-FFF2-40B4-BE49-F238E27FC236}">
                <a16:creationId xmlns:a16="http://schemas.microsoft.com/office/drawing/2014/main" id="{B8449ED1-29AE-48DB-A360-32D88289A6CE}"/>
              </a:ext>
            </a:extLst>
          </p:cNvPr>
          <p:cNvSpPr>
            <a:spLocks noGrp="1"/>
          </p:cNvSpPr>
          <p:nvPr>
            <p:ph type="body" sz="quarter" idx="10"/>
          </p:nvPr>
        </p:nvSpPr>
        <p:spPr/>
        <p:txBody>
          <a:bodyPr/>
          <a:lstStyle/>
          <a:p>
            <a:endParaRPr lang="en-AU"/>
          </a:p>
        </p:txBody>
      </p:sp>
    </p:spTree>
    <p:extLst>
      <p:ext uri="{BB962C8B-B14F-4D97-AF65-F5344CB8AC3E}">
        <p14:creationId xmlns:p14="http://schemas.microsoft.com/office/powerpoint/2010/main" val="333043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25E8F9-C160-4CE9-ACBF-309A161B13F4}"/>
              </a:ext>
            </a:extLst>
          </p:cNvPr>
          <p:cNvSpPr>
            <a:spLocks noGrp="1"/>
          </p:cNvSpPr>
          <p:nvPr>
            <p:ph type="title"/>
          </p:nvPr>
        </p:nvSpPr>
        <p:spPr/>
        <p:txBody>
          <a:bodyPr/>
          <a:lstStyle/>
          <a:p>
            <a:r>
              <a:rPr lang="en-AU" dirty="0"/>
              <a:t>Text Types in the Bible</a:t>
            </a:r>
          </a:p>
        </p:txBody>
      </p:sp>
      <p:sp>
        <p:nvSpPr>
          <p:cNvPr id="4" name="Content Placeholder 3">
            <a:extLst>
              <a:ext uri="{FF2B5EF4-FFF2-40B4-BE49-F238E27FC236}">
                <a16:creationId xmlns:a16="http://schemas.microsoft.com/office/drawing/2014/main" id="{B23EF38E-867C-4768-B09E-518674A7DEFD}"/>
              </a:ext>
            </a:extLst>
          </p:cNvPr>
          <p:cNvSpPr>
            <a:spLocks noGrp="1"/>
          </p:cNvSpPr>
          <p:nvPr>
            <p:ph idx="1"/>
          </p:nvPr>
        </p:nvSpPr>
        <p:spPr/>
        <p:txBody>
          <a:bodyPr/>
          <a:lstStyle/>
          <a:p>
            <a:pPr marL="0" indent="0">
              <a:buNone/>
            </a:pPr>
            <a:r>
              <a:rPr lang="en-AU" dirty="0"/>
              <a:t>The Bible contains different text types that have different purposes. We need to consider the purpose of the different books in the Bible to understand the truth contained in them. </a:t>
            </a:r>
          </a:p>
          <a:p>
            <a:pPr marL="0" indent="0">
              <a:buNone/>
            </a:pPr>
            <a:endParaRPr lang="en-AU" dirty="0"/>
          </a:p>
          <a:p>
            <a:pPr marL="0" indent="0">
              <a:buNone/>
            </a:pPr>
            <a:r>
              <a:rPr lang="en-AU" dirty="0"/>
              <a:t>Activity</a:t>
            </a:r>
          </a:p>
          <a:p>
            <a:pPr marL="0" indent="0">
              <a:buNone/>
            </a:pPr>
            <a:r>
              <a:rPr lang="en-AU" dirty="0"/>
              <a:t>Have a look at a Bible. Write a list of as many different text types as you can find e.g. poetry. </a:t>
            </a:r>
          </a:p>
          <a:p>
            <a:endParaRPr lang="en-AU" dirty="0"/>
          </a:p>
        </p:txBody>
      </p:sp>
    </p:spTree>
    <p:extLst>
      <p:ext uri="{BB962C8B-B14F-4D97-AF65-F5344CB8AC3E}">
        <p14:creationId xmlns:p14="http://schemas.microsoft.com/office/powerpoint/2010/main" val="369548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AA4D44B-906A-402A-9D58-AED4B07BEB6A}"/>
              </a:ext>
            </a:extLst>
          </p:cNvPr>
          <p:cNvSpPr>
            <a:spLocks noGrp="1"/>
          </p:cNvSpPr>
          <p:nvPr>
            <p:ph type="title"/>
          </p:nvPr>
        </p:nvSpPr>
        <p:spPr>
          <a:xfrm>
            <a:off x="1307983" y="242424"/>
            <a:ext cx="8825917" cy="1326317"/>
          </a:xfrm>
        </p:spPr>
        <p:txBody>
          <a:bodyPr>
            <a:normAutofit fontScale="90000"/>
          </a:bodyPr>
          <a:lstStyle/>
          <a:p>
            <a:pPr algn="r"/>
            <a:r>
              <a:rPr lang="en-AU" dirty="0"/>
              <a:t>John Dickson </a:t>
            </a:r>
            <a:br>
              <a:rPr lang="en-AU" dirty="0"/>
            </a:br>
            <a:r>
              <a:rPr lang="en-AU" dirty="0"/>
              <a:t>A Doubter’s Guide to the Bible (2014)</a:t>
            </a:r>
            <a:br>
              <a:rPr lang="en-AU" dirty="0"/>
            </a:br>
            <a:endParaRPr lang="en-AU" dirty="0">
              <a:solidFill>
                <a:schemeClr val="accent1"/>
              </a:solidFill>
            </a:endParaRPr>
          </a:p>
        </p:txBody>
      </p:sp>
      <p:sp>
        <p:nvSpPr>
          <p:cNvPr id="8" name="Content Placeholder 7">
            <a:extLst>
              <a:ext uri="{FF2B5EF4-FFF2-40B4-BE49-F238E27FC236}">
                <a16:creationId xmlns:a16="http://schemas.microsoft.com/office/drawing/2014/main" id="{69AB91B6-2128-49C4-9AC0-2891004DDFFD}"/>
              </a:ext>
            </a:extLst>
          </p:cNvPr>
          <p:cNvSpPr>
            <a:spLocks noGrp="1"/>
          </p:cNvSpPr>
          <p:nvPr>
            <p:ph idx="1"/>
          </p:nvPr>
        </p:nvSpPr>
        <p:spPr>
          <a:xfrm>
            <a:off x="4363634" y="1726418"/>
            <a:ext cx="6377769" cy="4930246"/>
          </a:xfrm>
        </p:spPr>
        <p:txBody>
          <a:bodyPr anchor="ctr">
            <a:normAutofit/>
          </a:bodyPr>
          <a:lstStyle/>
          <a:p>
            <a:pPr marL="0" indent="0">
              <a:buNone/>
            </a:pPr>
            <a:r>
              <a:rPr lang="en-AU" sz="2200" dirty="0"/>
              <a:t>“The Bible is history’s number one bestseller by a factor of about ten. Six billion copies have been sold. Admittedly, it had a head start on other books; it was the first item of the modern printing press. But it has been number one every year since records have been kept-except for 2007, when Harry Potter and the Deathly Hallows topped the list, with forty-four million sales. Unlike most bestsellers, however, the Bible actually increases sales each year. The latest figures for the Bible are hard to fathom. It sold thirty million copies in 2009 alone. That’s 82,000 copies a day, 3,400 copies an hour. That means someone gets a Bible every second.”</a:t>
            </a:r>
          </a:p>
        </p:txBody>
      </p:sp>
      <p:pic>
        <p:nvPicPr>
          <p:cNvPr id="11" name="Picture 2" descr="A Doubter's Guide to the Bible : Inside History's Bestseller for Believers and Skeptics - John Dickson">
            <a:extLst>
              <a:ext uri="{FF2B5EF4-FFF2-40B4-BE49-F238E27FC236}">
                <a16:creationId xmlns:a16="http://schemas.microsoft.com/office/drawing/2014/main" id="{C344F263-1729-4387-8733-2FD9AAE4D0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466" y="77453"/>
            <a:ext cx="1047743" cy="1491288"/>
          </a:xfrm>
          <a:prstGeom prst="rect">
            <a:avLst/>
          </a:prstGeom>
          <a:noFill/>
          <a:extLst>
            <a:ext uri="{909E8E84-426E-40DD-AFC4-6F175D3DCCD1}">
              <a14:hiddenFill xmlns:a14="http://schemas.microsoft.com/office/drawing/2010/main">
                <a:solidFill>
                  <a:srgbClr val="FFFFFF"/>
                </a:solidFill>
              </a14:hiddenFill>
            </a:ext>
          </a:extLst>
        </p:spPr>
      </p:pic>
      <p:sp>
        <p:nvSpPr>
          <p:cNvPr id="3" name="Explosion: 14 Points 2">
            <a:extLst>
              <a:ext uri="{FF2B5EF4-FFF2-40B4-BE49-F238E27FC236}">
                <a16:creationId xmlns:a16="http://schemas.microsoft.com/office/drawing/2014/main" id="{F6CEB37A-ADCB-452B-82C4-750A8C686DB7}"/>
              </a:ext>
            </a:extLst>
          </p:cNvPr>
          <p:cNvSpPr/>
          <p:nvPr/>
        </p:nvSpPr>
        <p:spPr>
          <a:xfrm>
            <a:off x="123244" y="2807972"/>
            <a:ext cx="4240390" cy="2271562"/>
          </a:xfrm>
          <a:prstGeom prst="irregularSeal2">
            <a:avLst/>
          </a:prstGeom>
          <a:solidFill>
            <a:srgbClr val="EF41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white"/>
                </a:solidFill>
                <a:effectLst/>
                <a:uLnTx/>
                <a:uFillTx/>
                <a:latin typeface="Calibri" panose="020F0502020204030204"/>
                <a:ea typeface="+mn-ea"/>
                <a:cs typeface="+mn-cs"/>
              </a:rPr>
              <a:t>All the Bibles sold would reach the moon almost three times and circle the earth more than 28 ½ times</a:t>
            </a:r>
          </a:p>
        </p:txBody>
      </p:sp>
    </p:spTree>
    <p:extLst>
      <p:ext uri="{BB962C8B-B14F-4D97-AF65-F5344CB8AC3E}">
        <p14:creationId xmlns:p14="http://schemas.microsoft.com/office/powerpoint/2010/main" val="3620912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F25F6-B3E1-410D-92C9-F4A1EBA33C1D}"/>
              </a:ext>
            </a:extLst>
          </p:cNvPr>
          <p:cNvSpPr>
            <a:spLocks noGrp="1"/>
          </p:cNvSpPr>
          <p:nvPr>
            <p:ph type="title"/>
          </p:nvPr>
        </p:nvSpPr>
        <p:spPr>
          <a:xfrm>
            <a:off x="8304402" y="1702108"/>
            <a:ext cx="3494362" cy="4930246"/>
          </a:xfrm>
        </p:spPr>
        <p:txBody>
          <a:bodyPr>
            <a:normAutofit/>
          </a:bodyPr>
          <a:lstStyle/>
          <a:p>
            <a:pPr algn="r"/>
            <a:r>
              <a:rPr lang="en-AU" dirty="0"/>
              <a:t>10 Reasons you can trust the Bible about Jesus</a:t>
            </a:r>
          </a:p>
        </p:txBody>
      </p:sp>
      <p:sp>
        <p:nvSpPr>
          <p:cNvPr id="13" name="Content Placeholder 2">
            <a:extLst>
              <a:ext uri="{FF2B5EF4-FFF2-40B4-BE49-F238E27FC236}">
                <a16:creationId xmlns:a16="http://schemas.microsoft.com/office/drawing/2014/main" id="{0A5C6B88-A5D3-4CBD-83B1-75BF3E78BC9B}"/>
              </a:ext>
            </a:extLst>
          </p:cNvPr>
          <p:cNvSpPr>
            <a:spLocks noGrp="1"/>
          </p:cNvSpPr>
          <p:nvPr>
            <p:ph idx="1"/>
          </p:nvPr>
        </p:nvSpPr>
        <p:spPr>
          <a:xfrm>
            <a:off x="789925" y="1777609"/>
            <a:ext cx="6377769" cy="4930246"/>
          </a:xfrm>
        </p:spPr>
        <p:txBody>
          <a:bodyPr anchor="ctr">
            <a:normAutofit fontScale="62500" lnSpcReduction="20000"/>
          </a:bodyPr>
          <a:lstStyle/>
          <a:p>
            <a:pPr marL="514350" indent="-514350">
              <a:buAutoNum type="arabicPeriod"/>
            </a:pPr>
            <a:r>
              <a:rPr lang="en-AU" sz="2300" dirty="0"/>
              <a:t>Christianity is historical: the heart of the Christian faith is a series of events recorded in a collection of histories and letters</a:t>
            </a:r>
          </a:p>
          <a:p>
            <a:pPr marL="514350" indent="-514350">
              <a:buAutoNum type="arabicPeriod"/>
            </a:pPr>
            <a:r>
              <a:rPr lang="en-AU" sz="2300" dirty="0"/>
              <a:t>The Gospels are widely recognised by historians (people who study history)</a:t>
            </a:r>
          </a:p>
          <a:p>
            <a:pPr marL="514350" indent="-514350">
              <a:buAutoNum type="arabicPeriod"/>
            </a:pPr>
            <a:r>
              <a:rPr lang="en-AU" sz="2300" dirty="0"/>
              <a:t>The New Testament contains a collection of independent evidence about Jesus: many of the books in the New Testament were written independently of each other.</a:t>
            </a:r>
          </a:p>
          <a:p>
            <a:pPr marL="514350" indent="-514350">
              <a:buAutoNum type="arabicPeriod"/>
            </a:pPr>
            <a:r>
              <a:rPr lang="en-AU" sz="2300" dirty="0"/>
              <a:t>The New Testament sources are written close to when the events occurred</a:t>
            </a:r>
          </a:p>
          <a:p>
            <a:pPr marL="514350" indent="-514350">
              <a:buAutoNum type="arabicPeriod"/>
            </a:pPr>
            <a:r>
              <a:rPr lang="en-AU" sz="2300" dirty="0"/>
              <a:t>Before the New Testament was written, the words and deeds of Jesus were preserved by oral tradition</a:t>
            </a:r>
          </a:p>
          <a:p>
            <a:pPr marL="514350" indent="-514350">
              <a:buAutoNum type="arabicPeriod"/>
            </a:pPr>
            <a:r>
              <a:rPr lang="en-AU" sz="2300" dirty="0"/>
              <a:t>Non-Christian writings confirm the broad outline of Jesus life</a:t>
            </a:r>
          </a:p>
          <a:p>
            <a:pPr marL="514350" indent="-514350">
              <a:buAutoNum type="arabicPeriod"/>
            </a:pPr>
            <a:r>
              <a:rPr lang="en-AU" sz="2300" dirty="0"/>
              <a:t>Absence of evidence is not evidence of absence</a:t>
            </a:r>
          </a:p>
          <a:p>
            <a:pPr marL="514350" indent="-514350">
              <a:buAutoNum type="arabicPeriod"/>
            </a:pPr>
            <a:r>
              <a:rPr lang="en-AU" sz="2300" dirty="0"/>
              <a:t>The New Testament is probably the best preserved text of all ancient history</a:t>
            </a:r>
          </a:p>
          <a:p>
            <a:pPr marL="514350" indent="-514350">
              <a:buAutoNum type="arabicPeriod"/>
            </a:pPr>
            <a:r>
              <a:rPr lang="en-AU" sz="2300" dirty="0"/>
              <a:t>Archaeology confirms important facts about the world of Jesus</a:t>
            </a:r>
          </a:p>
          <a:p>
            <a:pPr marL="514350" indent="-514350">
              <a:buAutoNum type="arabicPeriod"/>
            </a:pPr>
            <a:r>
              <a:rPr lang="en-AU" sz="2300" dirty="0"/>
              <a:t>Jesus is more trustworthy than we are trusting: it isn’t about us having no doubts. It’s about us developing a sense (however strong that sense might be) of the dependability of Jesus himself. </a:t>
            </a:r>
          </a:p>
          <a:p>
            <a:pPr marL="0" indent="0" algn="r">
              <a:buNone/>
            </a:pPr>
            <a:endParaRPr lang="en-AU" sz="1500" dirty="0"/>
          </a:p>
          <a:p>
            <a:pPr marL="0" indent="0" algn="r">
              <a:buNone/>
            </a:pPr>
            <a:r>
              <a:rPr lang="en-AU" sz="1500" dirty="0"/>
              <a:t>John Dickson</a:t>
            </a:r>
          </a:p>
          <a:p>
            <a:pPr marL="0" indent="0" algn="r">
              <a:buNone/>
            </a:pPr>
            <a:r>
              <a:rPr lang="en-AU" sz="1500" dirty="0"/>
              <a:t>Founding Director of the Centre for Public Christianity and Honorary Fellow of the Department of Ancient History at Macquarie University</a:t>
            </a:r>
          </a:p>
          <a:p>
            <a:pPr marL="0" indent="0" algn="r">
              <a:buNone/>
            </a:pPr>
            <a:r>
              <a:rPr lang="en-AU" sz="1200" dirty="0">
                <a:hlinkClick r:id="rId3">
                  <a:extLst>
                    <a:ext uri="{A12FA001-AC4F-418D-AE19-62706E023703}">
                      <ahyp:hlinkClr xmlns:ahyp="http://schemas.microsoft.com/office/drawing/2018/hyperlinkcolor" val="tx"/>
                    </a:ext>
                  </a:extLst>
                </a:hlinkClick>
              </a:rPr>
              <a:t>www.eternitynews.com.au/good-news/10-reasons-you-can-trust-the-bible/</a:t>
            </a:r>
            <a:endParaRPr lang="en-AU" sz="1200" dirty="0"/>
          </a:p>
        </p:txBody>
      </p:sp>
    </p:spTree>
    <p:extLst>
      <p:ext uri="{BB962C8B-B14F-4D97-AF65-F5344CB8AC3E}">
        <p14:creationId xmlns:p14="http://schemas.microsoft.com/office/powerpoint/2010/main" val="532755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2166910" y="785794"/>
            <a:ext cx="7858180" cy="4714908"/>
          </a:xfrm>
          <a:prstGeom prst="wedgeEllipseCallout">
            <a:avLst/>
          </a:prstGeom>
          <a:solidFill>
            <a:srgbClr val="EF4135">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solidFill>
                  <a:schemeClr val="tx1"/>
                </a:solidFill>
                <a:latin typeface="Kristen ITC" pitchFamily="66" charset="0"/>
              </a:rPr>
              <a:t>Are there mistakes in the Bible?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2166910" y="785794"/>
            <a:ext cx="7858180" cy="4714908"/>
          </a:xfrm>
          <a:prstGeom prst="wedgeEllipseCallout">
            <a:avLst>
              <a:gd name="adj1" fmla="val 32336"/>
              <a:gd name="adj2" fmla="val 61307"/>
            </a:avLst>
          </a:prstGeom>
          <a:solidFill>
            <a:schemeClr val="tx2">
              <a:lumMod val="60000"/>
              <a:lumOff val="40000"/>
              <a:alpha val="5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solidFill>
                  <a:schemeClr val="tx1"/>
                </a:solidFill>
                <a:latin typeface="Kristen ITC" pitchFamily="66" charset="0"/>
              </a:rPr>
              <a:t>How do we </a:t>
            </a:r>
          </a:p>
          <a:p>
            <a:pPr algn="ctr"/>
            <a:r>
              <a:rPr lang="en-AU" sz="5400" dirty="0">
                <a:solidFill>
                  <a:schemeClr val="tx1"/>
                </a:solidFill>
                <a:latin typeface="Kristen ITC" pitchFamily="66" charset="0"/>
              </a:rPr>
              <a:t>find out?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 Powerpoint Template_v2" id="{0C81DBAB-DF2B-4208-9785-A0B34C8F3766}" vid="{6237F6A5-6312-4EAB-9416-DE17434A4B6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 Powerpoint Template_v2" id="{0C81DBAB-DF2B-4208-9785-A0B34C8F3766}" vid="{F86DDBAE-7F06-4BCA-9A80-F111943F4CC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F5188462221C42B17B623FA759C470" ma:contentTypeVersion="13" ma:contentTypeDescription="Create a new document." ma:contentTypeScope="" ma:versionID="ddfd9fa7034755d899048c3a9f58a6f5">
  <xsd:schema xmlns:xsd="http://www.w3.org/2001/XMLSchema" xmlns:xs="http://www.w3.org/2001/XMLSchema" xmlns:p="http://schemas.microsoft.com/office/2006/metadata/properties" xmlns:ns3="a6caffcd-f3c6-4a17-adbb-f9d07df3533d" xmlns:ns4="8a3f1920-058f-4c34-a378-445b3f21d9ab" targetNamespace="http://schemas.microsoft.com/office/2006/metadata/properties" ma:root="true" ma:fieldsID="89e189090147e9345ddb485efab4b347" ns3:_="" ns4:_="">
    <xsd:import namespace="a6caffcd-f3c6-4a17-adbb-f9d07df3533d"/>
    <xsd:import namespace="8a3f1920-058f-4c34-a378-445b3f21d9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affcd-f3c6-4a17-adbb-f9d07df353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f1920-058f-4c34-a378-445b3f21d9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B9164E-B144-4C19-9500-940465FAA181}">
  <ds:schemaRefs>
    <ds:schemaRef ds:uri="http://schemas.microsoft.com/sharepoint/v3/contenttype/forms"/>
  </ds:schemaRefs>
</ds:datastoreItem>
</file>

<file path=customXml/itemProps2.xml><?xml version="1.0" encoding="utf-8"?>
<ds:datastoreItem xmlns:ds="http://schemas.openxmlformats.org/officeDocument/2006/customXml" ds:itemID="{B325C78D-D07C-429C-9FBE-CBEF238B65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caffcd-f3c6-4a17-adbb-f9d07df3533d"/>
    <ds:schemaRef ds:uri="8a3f1920-058f-4c34-a378-445b3f21d9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14E232-9999-4906-BA9F-7C53DD7275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ASC Powerpoint Template_v2</Template>
  <TotalTime>43</TotalTime>
  <Words>1132</Words>
  <Application>Microsoft Office PowerPoint</Application>
  <PresentationFormat>Widescreen</PresentationFormat>
  <Paragraphs>104</Paragraphs>
  <Slides>12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Kristen ITC</vt:lpstr>
      <vt:lpstr>Trajan Pro</vt:lpstr>
      <vt:lpstr>Office Theme</vt:lpstr>
      <vt:lpstr>1_Office Theme</vt:lpstr>
      <vt:lpstr>Is the Bible True?</vt:lpstr>
      <vt:lpstr>The Lost Coin</vt:lpstr>
      <vt:lpstr>Truth</vt:lpstr>
      <vt:lpstr>PowerPoint Presentation</vt:lpstr>
      <vt:lpstr>Text Types in the Bible</vt:lpstr>
      <vt:lpstr>John Dickson  A Doubter’s Guide to the Bible (2014) </vt:lpstr>
      <vt:lpstr>10 Reasons you can trust the Bible about Jesus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we trust the Bible?</dc:title>
  <dc:creator>Penelope Russell</dc:creator>
  <cp:lastModifiedBy>Grant Hicks</cp:lastModifiedBy>
  <cp:revision>7</cp:revision>
  <dcterms:created xsi:type="dcterms:W3CDTF">2019-07-22T05:15:01Z</dcterms:created>
  <dcterms:modified xsi:type="dcterms:W3CDTF">2021-04-15T04:49:59Z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0x010100E5F5188462221C42B17B623FA759C470</vt:lpwstr>
  </property>
</Properties>
</file>