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1" r:id="rId5"/>
  </p:sldMasterIdLst>
  <p:notesMasterIdLst>
    <p:notesMasterId r:id="rId13"/>
  </p:notesMasterIdLst>
  <p:sldIdLst>
    <p:sldId id="258" r:id="rId6"/>
    <p:sldId id="275" r:id="rId7"/>
    <p:sldId id="270" r:id="rId8"/>
    <p:sldId id="269" r:id="rId9"/>
    <p:sldId id="276" r:id="rId10"/>
    <p:sldId id="277" r:id="rId11"/>
    <p:sldId id="27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8" autoAdjust="0"/>
    <p:restoredTop sz="79436" autoAdjust="0"/>
  </p:normalViewPr>
  <p:slideViewPr>
    <p:cSldViewPr snapToGrid="0" snapToObjects="1">
      <p:cViewPr varScale="1">
        <p:scale>
          <a:sx n="90" d="100"/>
          <a:sy n="90" d="100"/>
        </p:scale>
        <p:origin x="1038"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7EAEE4-A646-4915-9154-BF2492160E84}" type="datetimeFigureOut">
              <a:rPr lang="en-AU" smtClean="0"/>
              <a:t>13/04/2021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8E1AE8-59B7-4D18-BC37-E4794386F716}" type="slidenum">
              <a:rPr lang="en-AU" smtClean="0"/>
              <a:t>‹#›</a:t>
            </a:fld>
            <a:endParaRPr lang="en-AU"/>
          </a:p>
        </p:txBody>
      </p:sp>
    </p:spTree>
    <p:extLst>
      <p:ext uri="{BB962C8B-B14F-4D97-AF65-F5344CB8AC3E}">
        <p14:creationId xmlns:p14="http://schemas.microsoft.com/office/powerpoint/2010/main" val="3764284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atgeokids.com/au/discover/geography/general-geography/what-is-climate-chang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is a worksheet to go with this slide if you would prefer students to write their responses before sharing as a class. </a:t>
            </a:r>
          </a:p>
        </p:txBody>
      </p:sp>
      <p:sp>
        <p:nvSpPr>
          <p:cNvPr id="4" name="Slide Number Placeholder 3"/>
          <p:cNvSpPr>
            <a:spLocks noGrp="1"/>
          </p:cNvSpPr>
          <p:nvPr>
            <p:ph type="sldNum" sz="quarter" idx="5"/>
          </p:nvPr>
        </p:nvSpPr>
        <p:spPr/>
        <p:txBody>
          <a:bodyPr/>
          <a:lstStyle/>
          <a:p>
            <a:fld id="{D08E1AE8-59B7-4D18-BC37-E4794386F716}" type="slidenum">
              <a:rPr lang="en-AU" smtClean="0"/>
              <a:t>4</a:t>
            </a:fld>
            <a:endParaRPr lang="en-AU"/>
          </a:p>
        </p:txBody>
      </p:sp>
    </p:spTree>
    <p:extLst>
      <p:ext uri="{BB962C8B-B14F-4D97-AF65-F5344CB8AC3E}">
        <p14:creationId xmlns:p14="http://schemas.microsoft.com/office/powerpoint/2010/main" val="2415719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Each book of the Bible is like an individual episode, with its own details, plots and themes, but the books add together to create an overall plot:</a:t>
            </a:r>
            <a:endParaRPr lang="en-US" b="0" dirty="0">
              <a:effectLst/>
            </a:endParaRPr>
          </a:p>
          <a:p>
            <a:pPr rtl="0"/>
            <a:br>
              <a:rPr lang="en-US" b="0" dirty="0">
                <a:effectLst/>
              </a:rPr>
            </a:br>
            <a:r>
              <a:rPr lang="en-US" sz="1200" b="1" i="0" u="none" strike="noStrike" kern="1200" dirty="0">
                <a:solidFill>
                  <a:schemeClr val="tx1"/>
                </a:solidFill>
                <a:effectLst/>
                <a:latin typeface="+mn-lt"/>
                <a:ea typeface="+mn-ea"/>
                <a:cs typeface="+mn-cs"/>
              </a:rPr>
              <a:t>1.</a:t>
            </a:r>
            <a:r>
              <a:rPr lang="en-US" sz="1200" b="0" i="0" u="none" strike="noStrike" kern="1200" dirty="0">
                <a:solidFill>
                  <a:schemeClr val="tx1"/>
                </a:solidFill>
                <a:effectLst/>
                <a:latin typeface="+mn-lt"/>
                <a:ea typeface="+mn-ea"/>
                <a:cs typeface="+mn-cs"/>
              </a:rPr>
              <a:t> God creates the world and has a perfect vision for it</a:t>
            </a:r>
            <a:endParaRPr lang="en-US" b="0" dirty="0">
              <a:effectLst/>
            </a:endParaRPr>
          </a:p>
          <a:p>
            <a:pPr rtl="0"/>
            <a:br>
              <a:rPr lang="en-US" b="0" dirty="0">
                <a:effectLst/>
              </a:rPr>
            </a:br>
            <a:r>
              <a:rPr lang="en-US" sz="1200" b="1" i="0" u="none" strike="noStrike" kern="1200" dirty="0">
                <a:solidFill>
                  <a:schemeClr val="tx1"/>
                </a:solidFill>
                <a:effectLst/>
                <a:latin typeface="+mn-lt"/>
                <a:ea typeface="+mn-ea"/>
                <a:cs typeface="+mn-cs"/>
              </a:rPr>
              <a:t>2.</a:t>
            </a:r>
            <a:r>
              <a:rPr lang="en-US" sz="1200" b="0" i="0" u="none" strike="noStrike" kern="1200" dirty="0">
                <a:solidFill>
                  <a:schemeClr val="tx1"/>
                </a:solidFill>
                <a:effectLst/>
                <a:latin typeface="+mn-lt"/>
                <a:ea typeface="+mn-ea"/>
                <a:cs typeface="+mn-cs"/>
              </a:rPr>
              <a:t> People reject God’s vision, distort society and wreck the environment</a:t>
            </a:r>
            <a:endParaRPr lang="en-US" b="0" dirty="0">
              <a:effectLst/>
            </a:endParaRPr>
          </a:p>
          <a:p>
            <a:pPr rtl="0"/>
            <a:br>
              <a:rPr lang="en-US" b="0" dirty="0">
                <a:effectLst/>
              </a:rPr>
            </a:br>
            <a:r>
              <a:rPr lang="en-US" sz="1200" b="1" i="0" u="none" strike="noStrike" kern="1200" dirty="0">
                <a:solidFill>
                  <a:schemeClr val="tx1"/>
                </a:solidFill>
                <a:effectLst/>
                <a:latin typeface="+mn-lt"/>
                <a:ea typeface="+mn-ea"/>
                <a:cs typeface="+mn-cs"/>
              </a:rPr>
              <a:t>3.</a:t>
            </a:r>
            <a:r>
              <a:rPr lang="en-US" sz="1200" b="0" i="0" u="none" strike="noStrike" kern="1200" dirty="0">
                <a:solidFill>
                  <a:schemeClr val="tx1"/>
                </a:solidFill>
                <a:effectLst/>
                <a:latin typeface="+mn-lt"/>
                <a:ea typeface="+mn-ea"/>
                <a:cs typeface="+mn-cs"/>
              </a:rPr>
              <a:t> God commits to rescuing the world, beginning with one group of people - the nation of Israel. They are to live out their special relationship with God so that all the nations will eventually come to know and love him as well. </a:t>
            </a:r>
            <a:endParaRPr lang="en-US" b="0" dirty="0">
              <a:effectLst/>
            </a:endParaRPr>
          </a:p>
          <a:p>
            <a:pPr rtl="0"/>
            <a:br>
              <a:rPr lang="en-US" b="0" dirty="0">
                <a:effectLst/>
              </a:rPr>
            </a:br>
            <a:r>
              <a:rPr lang="en-US" sz="1200" b="1" i="0" u="none" strike="noStrike" kern="1200" dirty="0">
                <a:solidFill>
                  <a:schemeClr val="tx1"/>
                </a:solidFill>
                <a:effectLst/>
                <a:latin typeface="+mn-lt"/>
                <a:ea typeface="+mn-ea"/>
                <a:cs typeface="+mn-cs"/>
              </a:rPr>
              <a:t>4.</a:t>
            </a:r>
            <a:r>
              <a:rPr lang="en-US" sz="1200" b="0" i="0" u="none" strike="noStrike" kern="1200" dirty="0">
                <a:solidFill>
                  <a:schemeClr val="tx1"/>
                </a:solidFill>
                <a:effectLst/>
                <a:latin typeface="+mn-lt"/>
                <a:ea typeface="+mn-ea"/>
                <a:cs typeface="+mn-cs"/>
              </a:rPr>
              <a:t> God continues to be committed in love to his people (Israel), but they regularly choose to ignore him and make their own rules. Despite this, God gives them a homeland and maintains his commitment to them. He promises a </a:t>
            </a:r>
            <a:r>
              <a:rPr lang="en-US" sz="1200" b="0" i="0" u="none" strike="noStrike" kern="1200" dirty="0" err="1">
                <a:solidFill>
                  <a:schemeClr val="tx1"/>
                </a:solidFill>
                <a:effectLst/>
                <a:latin typeface="+mn-lt"/>
                <a:ea typeface="+mn-ea"/>
                <a:cs typeface="+mn-cs"/>
              </a:rPr>
              <a:t>saviour</a:t>
            </a:r>
            <a:r>
              <a:rPr lang="en-US" sz="1200" b="0" i="0" u="none" strike="noStrike" kern="1200" dirty="0">
                <a:solidFill>
                  <a:schemeClr val="tx1"/>
                </a:solidFill>
                <a:effectLst/>
                <a:latin typeface="+mn-lt"/>
                <a:ea typeface="+mn-ea"/>
                <a:cs typeface="+mn-cs"/>
              </a:rPr>
              <a:t>-king who will make things right once and for all.</a:t>
            </a:r>
            <a:endParaRPr lang="en-US" b="0" dirty="0">
              <a:effectLst/>
            </a:endParaRPr>
          </a:p>
          <a:p>
            <a:pPr rtl="0"/>
            <a:br>
              <a:rPr lang="en-US" b="0" dirty="0">
                <a:effectLst/>
              </a:rPr>
            </a:br>
            <a:r>
              <a:rPr lang="en-US" sz="1200" b="1" i="0" u="none" strike="noStrike" kern="1200" dirty="0">
                <a:solidFill>
                  <a:schemeClr val="tx1"/>
                </a:solidFill>
                <a:effectLst/>
                <a:latin typeface="+mn-lt"/>
                <a:ea typeface="+mn-ea"/>
                <a:cs typeface="+mn-cs"/>
              </a:rPr>
              <a:t>5.</a:t>
            </a:r>
            <a:r>
              <a:rPr lang="en-US" sz="1200" b="0" i="0" u="none" strike="noStrike" kern="1200" dirty="0">
                <a:solidFill>
                  <a:schemeClr val="tx1"/>
                </a:solidFill>
                <a:effectLst/>
                <a:latin typeface="+mn-lt"/>
                <a:ea typeface="+mn-ea"/>
                <a:cs typeface="+mn-cs"/>
              </a:rPr>
              <a:t> God allows Israel’s land to be invaded and the people to be exiled because of their continued refusal to love him and live as his people. Although some eventually return, things are still not right with God.</a:t>
            </a:r>
            <a:endParaRPr lang="en-US" b="0" dirty="0">
              <a:effectLst/>
            </a:endParaRPr>
          </a:p>
          <a:p>
            <a:pPr rtl="0"/>
            <a:br>
              <a:rPr lang="en-US" b="0" dirty="0">
                <a:effectLst/>
              </a:rPr>
            </a:br>
            <a:r>
              <a:rPr lang="en-US" sz="1200" b="1" i="0" u="none" strike="noStrike" kern="1200" dirty="0">
                <a:solidFill>
                  <a:schemeClr val="tx1"/>
                </a:solidFill>
                <a:effectLst/>
                <a:latin typeface="+mn-lt"/>
                <a:ea typeface="+mn-ea"/>
                <a:cs typeface="+mn-cs"/>
              </a:rPr>
              <a:t>6.</a:t>
            </a:r>
            <a:r>
              <a:rPr lang="en-US" sz="1200" b="0" i="0" u="none" strike="noStrike" kern="1200" dirty="0">
                <a:solidFill>
                  <a:schemeClr val="tx1"/>
                </a:solidFill>
                <a:effectLst/>
                <a:latin typeface="+mn-lt"/>
                <a:ea typeface="+mn-ea"/>
                <a:cs typeface="+mn-cs"/>
              </a:rPr>
              <a:t> Jesus appears on the scene. He is the ultimate solution to humanity’s exile from God - the promised </a:t>
            </a:r>
            <a:r>
              <a:rPr lang="en-US" sz="1200" b="0" i="0" u="none" strike="noStrike" kern="1200" dirty="0" err="1">
                <a:solidFill>
                  <a:schemeClr val="tx1"/>
                </a:solidFill>
                <a:effectLst/>
                <a:latin typeface="+mn-lt"/>
                <a:ea typeface="+mn-ea"/>
                <a:cs typeface="+mn-cs"/>
              </a:rPr>
              <a:t>saviour</a:t>
            </a:r>
            <a:r>
              <a:rPr lang="en-US" sz="1200" b="0" i="0" u="none" strike="noStrike" kern="1200" dirty="0">
                <a:solidFill>
                  <a:schemeClr val="tx1"/>
                </a:solidFill>
                <a:effectLst/>
                <a:latin typeface="+mn-lt"/>
                <a:ea typeface="+mn-ea"/>
                <a:cs typeface="+mn-cs"/>
              </a:rPr>
              <a:t>-king. Through his life, death and resurrection he brings a paradigm shift: a chance for human beings to have their broken relationship with God restored through him. When this happens, they become part of the new people of God, learning a new way of living out God’s values in the world.</a:t>
            </a:r>
            <a:endParaRPr lang="en-US" b="0" dirty="0">
              <a:effectLst/>
            </a:endParaRPr>
          </a:p>
          <a:p>
            <a:pPr rtl="0"/>
            <a:br>
              <a:rPr lang="en-US" b="0" dirty="0">
                <a:effectLst/>
              </a:rPr>
            </a:br>
            <a:r>
              <a:rPr lang="en-US" sz="1200" b="1" i="0" u="none" strike="noStrike" kern="1200" dirty="0">
                <a:solidFill>
                  <a:schemeClr val="tx1"/>
                </a:solidFill>
                <a:effectLst/>
                <a:latin typeface="+mn-lt"/>
                <a:ea typeface="+mn-ea"/>
                <a:cs typeface="+mn-cs"/>
              </a:rPr>
              <a:t>7.</a:t>
            </a:r>
            <a:r>
              <a:rPr lang="en-US" sz="1200" b="0" i="0" u="none" strike="noStrike" kern="1200" dirty="0">
                <a:solidFill>
                  <a:schemeClr val="tx1"/>
                </a:solidFill>
                <a:effectLst/>
                <a:latin typeface="+mn-lt"/>
                <a:ea typeface="+mn-ea"/>
                <a:cs typeface="+mn-cs"/>
              </a:rPr>
              <a:t> New Testament writers spell out in more detail what this new way of life looks like, and as the Bible closes it looks forward to the end of history and the restoration of God’s original vision to be complete.</a:t>
            </a:r>
            <a:endParaRPr lang="en-US" b="0" dirty="0">
              <a:effectLst/>
            </a:endParaRPr>
          </a:p>
          <a:p>
            <a:pPr rtl="0"/>
            <a:br>
              <a:rPr lang="en-US" b="0" dirty="0">
                <a:effectLst/>
              </a:rPr>
            </a:br>
            <a:r>
              <a:rPr lang="en-US" sz="1200" b="1" i="0" u="none" strike="noStrike" kern="1200" dirty="0">
                <a:solidFill>
                  <a:schemeClr val="tx1"/>
                </a:solidFill>
                <a:effectLst/>
                <a:latin typeface="+mn-lt"/>
                <a:ea typeface="+mn-ea"/>
                <a:cs typeface="+mn-cs"/>
              </a:rPr>
              <a:t>THE LENS:</a:t>
            </a:r>
            <a:r>
              <a:rPr lang="en-US" sz="1200" b="0" i="0" u="none" strike="noStrike" kern="1200" dirty="0">
                <a:solidFill>
                  <a:schemeClr val="tx1"/>
                </a:solidFill>
                <a:effectLst/>
                <a:latin typeface="+mn-lt"/>
                <a:ea typeface="+mn-ea"/>
                <a:cs typeface="+mn-cs"/>
              </a:rPr>
              <a:t> Jesus’ life, death and resurrection reframe our understanding of the Old Testament and its laws. For Christians, Jesus becomes a lens through which the whole Bible is read and understood – he is the focus of ethical thinking, but the whole Bible (read thoughtfully and carefully) is the context.</a:t>
            </a:r>
            <a:endParaRPr lang="en-US" b="0" dirty="0">
              <a:effectLst/>
            </a:endParaRPr>
          </a:p>
          <a:p>
            <a:br>
              <a:rPr lang="en-US" dirty="0"/>
            </a:br>
            <a:r>
              <a:rPr lang="en-AU" dirty="0"/>
              <a:t>It should be acknowledged that Christians have been as guilty as anyone else (perhaps even more guilty) when it comes to not taking care of the world. Yet there are good reasons for Christians to be actively involved in protecting the environment. </a:t>
            </a:r>
          </a:p>
          <a:p>
            <a:endParaRPr lang="en-AU" dirty="0"/>
          </a:p>
          <a:p>
            <a:r>
              <a:rPr lang="en-AU" dirty="0"/>
              <a:t>Elements of this slide and these notes are taken from Andrew Cameron’s book A Joined-up Life. </a:t>
            </a:r>
          </a:p>
          <a:p>
            <a:endParaRPr lang="en-AU" dirty="0"/>
          </a:p>
          <a:p>
            <a:pPr rtl="0"/>
            <a:br>
              <a:rPr lang="en-US" b="0" dirty="0">
                <a:effectLst/>
              </a:rPr>
            </a:br>
            <a:br>
              <a:rPr lang="en-US" dirty="0"/>
            </a:br>
            <a:endParaRPr lang="en-AU" dirty="0"/>
          </a:p>
        </p:txBody>
      </p:sp>
      <p:sp>
        <p:nvSpPr>
          <p:cNvPr id="4" name="Slide Number Placeholder 3"/>
          <p:cNvSpPr>
            <a:spLocks noGrp="1"/>
          </p:cNvSpPr>
          <p:nvPr>
            <p:ph type="sldNum" sz="quarter" idx="5"/>
          </p:nvPr>
        </p:nvSpPr>
        <p:spPr/>
        <p:txBody>
          <a:bodyPr/>
          <a:lstStyle/>
          <a:p>
            <a:fld id="{D08E1AE8-59B7-4D18-BC37-E4794386F716}" type="slidenum">
              <a:rPr lang="en-AU" smtClean="0"/>
              <a:t>5</a:t>
            </a:fld>
            <a:endParaRPr lang="en-AU"/>
          </a:p>
        </p:txBody>
      </p:sp>
    </p:spTree>
    <p:extLst>
      <p:ext uri="{BB962C8B-B14F-4D97-AF65-F5344CB8AC3E}">
        <p14:creationId xmlns:p14="http://schemas.microsoft.com/office/powerpoint/2010/main" val="268675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hlinkClick r:id="rId3"/>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National Geographic Kid’s Page on Climate Change</a:t>
            </a:r>
          </a:p>
          <a:p>
            <a:endParaRPr lang="en-AU" dirty="0">
              <a:hlinkClick r:id="rId3"/>
            </a:endParaRPr>
          </a:p>
          <a:p>
            <a:r>
              <a:rPr lang="en-AU" dirty="0">
                <a:hlinkClick r:id="rId3"/>
              </a:rPr>
              <a:t>Https://www.natgeokids.com/au/discover/geography/general-geography/what-is-climate-change/</a:t>
            </a:r>
            <a:endParaRPr lang="en-AU" dirty="0"/>
          </a:p>
          <a:p>
            <a:endParaRPr lang="en-AU" dirty="0"/>
          </a:p>
          <a:p>
            <a:r>
              <a:rPr lang="en-AU" dirty="0"/>
              <a:t>Climate change refers to the long-term change in the average weather including the increase in average temperature, precipitation (rain and snowfall), and wind patterns. These changes can be caused by processes on Earth and external forces such as variations in sunlight intensity. A significant factor in recent climate change is human activity. </a:t>
            </a:r>
          </a:p>
          <a:p>
            <a:endParaRPr lang="en-AU" dirty="0"/>
          </a:p>
          <a:p>
            <a:r>
              <a:rPr lang="en-AU" dirty="0"/>
              <a:t>Climate change refers to changes to climate, believed by some scientists to be irreparably damaging, that have been caused by human lifestyle. </a:t>
            </a:r>
          </a:p>
          <a:p>
            <a:endParaRPr lang="en-AU" dirty="0"/>
          </a:p>
        </p:txBody>
      </p:sp>
      <p:sp>
        <p:nvSpPr>
          <p:cNvPr id="4" name="Slide Number Placeholder 3"/>
          <p:cNvSpPr>
            <a:spLocks noGrp="1"/>
          </p:cNvSpPr>
          <p:nvPr>
            <p:ph type="sldNum" sz="quarter" idx="5"/>
          </p:nvPr>
        </p:nvSpPr>
        <p:spPr/>
        <p:txBody>
          <a:bodyPr/>
          <a:lstStyle/>
          <a:p>
            <a:fld id="{D08E1AE8-59B7-4D18-BC37-E4794386F716}" type="slidenum">
              <a:rPr lang="en-AU" smtClean="0"/>
              <a:t>6</a:t>
            </a:fld>
            <a:endParaRPr lang="en-AU"/>
          </a:p>
        </p:txBody>
      </p:sp>
    </p:spTree>
    <p:extLst>
      <p:ext uri="{BB962C8B-B14F-4D97-AF65-F5344CB8AC3E}">
        <p14:creationId xmlns:p14="http://schemas.microsoft.com/office/powerpoint/2010/main" val="121409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AA6B66-4A52-4664-9A5D-0687B5F17949}" type="datetimeFigureOut">
              <a:rPr lang="en-US" smtClean="0"/>
              <a:pPr/>
              <a:t>4/13/2021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C038B67-094F-481B-ACA8-B70CCB22AEFB}" type="slidenum">
              <a:rPr lang="en-AU" smtClean="0"/>
              <a:pPr/>
              <a:t>‹#›</a:t>
            </a:fld>
            <a:endParaRPr lang="en-AU"/>
          </a:p>
        </p:txBody>
      </p:sp>
    </p:spTree>
    <p:extLst>
      <p:ext uri="{BB962C8B-B14F-4D97-AF65-F5344CB8AC3E}">
        <p14:creationId xmlns:p14="http://schemas.microsoft.com/office/powerpoint/2010/main" val="6501401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3.png"/><Relationship Id="rId4" Type="http://schemas.openxmlformats.org/officeDocument/2006/relationships/slideLayout" Target="../slideLayouts/slideLayout5.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3"/>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9"/>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10"/>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operationnoah.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Ethical Decisions</a:t>
            </a:r>
          </a:p>
        </p:txBody>
      </p:sp>
      <p:sp>
        <p:nvSpPr>
          <p:cNvPr id="8" name="TextBox 7">
            <a:extLst>
              <a:ext uri="{FF2B5EF4-FFF2-40B4-BE49-F238E27FC236}">
                <a16:creationId xmlns:a16="http://schemas.microsoft.com/office/drawing/2014/main" id="{B5FDC317-D686-0542-A15E-3D6D4B2156C4}"/>
              </a:ext>
            </a:extLst>
          </p:cNvPr>
          <p:cNvSpPr txBox="1"/>
          <p:nvPr/>
        </p:nvSpPr>
        <p:spPr>
          <a:xfrm>
            <a:off x="6354146" y="3788229"/>
            <a:ext cx="4021493" cy="1815882"/>
          </a:xfrm>
          <a:prstGeom prst="rect">
            <a:avLst/>
          </a:prstGeom>
          <a:noFill/>
          <a:effectLst/>
        </p:spPr>
        <p:txBody>
          <a:bodyPr wrap="square" rtlCol="0">
            <a:spAutoFit/>
          </a:bodyPr>
          <a:lstStyle/>
          <a:p>
            <a:r>
              <a:rPr lang="en-AU" sz="2800" b="1" dirty="0"/>
              <a:t>How could the Christian faith influence our decisions about the environment?</a:t>
            </a:r>
            <a:endParaRPr lang="en-AU" sz="2800" dirty="0"/>
          </a:p>
        </p:txBody>
      </p:sp>
      <p:pic>
        <p:nvPicPr>
          <p:cNvPr id="3" name="Picture 2" descr="A picture containing table&#10;&#10;Description automatically generated">
            <a:extLst>
              <a:ext uri="{FF2B5EF4-FFF2-40B4-BE49-F238E27FC236}">
                <a16:creationId xmlns:a16="http://schemas.microsoft.com/office/drawing/2014/main" id="{3601D51A-947E-4E55-86AE-47680CAF2CE2}"/>
              </a:ext>
            </a:extLst>
          </p:cNvPr>
          <p:cNvPicPr>
            <a:picLocks noChangeAspect="1"/>
          </p:cNvPicPr>
          <p:nvPr/>
        </p:nvPicPr>
        <p:blipFill rotWithShape="1">
          <a:blip r:embed="rId2"/>
          <a:srcRect l="19139" t="26167" r="12707" b="25152"/>
          <a:stretch/>
        </p:blipFill>
        <p:spPr>
          <a:xfrm>
            <a:off x="2551814" y="136290"/>
            <a:ext cx="3121848" cy="3148086"/>
          </a:xfrm>
          <a:prstGeom prst="rect">
            <a:avLst/>
          </a:prstGeom>
        </p:spPr>
      </p:pic>
    </p:spTree>
    <p:extLst>
      <p:ext uri="{BB962C8B-B14F-4D97-AF65-F5344CB8AC3E}">
        <p14:creationId xmlns:p14="http://schemas.microsoft.com/office/powerpoint/2010/main" val="215399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7C8440-1BDA-4825-8FC6-DB4C9FE0DF35}"/>
              </a:ext>
            </a:extLst>
          </p:cNvPr>
          <p:cNvSpPr>
            <a:spLocks noGrp="1"/>
          </p:cNvSpPr>
          <p:nvPr>
            <p:ph type="title"/>
          </p:nvPr>
        </p:nvSpPr>
        <p:spPr/>
        <p:txBody>
          <a:bodyPr/>
          <a:lstStyle/>
          <a:p>
            <a:r>
              <a:rPr lang="en-AU" dirty="0"/>
              <a:t>Sally and Ben</a:t>
            </a:r>
          </a:p>
        </p:txBody>
      </p:sp>
      <p:sp>
        <p:nvSpPr>
          <p:cNvPr id="5" name="Content Placeholder 4">
            <a:extLst>
              <a:ext uri="{FF2B5EF4-FFF2-40B4-BE49-F238E27FC236}">
                <a16:creationId xmlns:a16="http://schemas.microsoft.com/office/drawing/2014/main" id="{EE232F84-DED1-4A9C-94AC-5EA319EC6637}"/>
              </a:ext>
            </a:extLst>
          </p:cNvPr>
          <p:cNvSpPr>
            <a:spLocks noGrp="1"/>
          </p:cNvSpPr>
          <p:nvPr>
            <p:ph idx="1"/>
          </p:nvPr>
        </p:nvSpPr>
        <p:spPr>
          <a:xfrm>
            <a:off x="4788954" y="2000111"/>
            <a:ext cx="5864870" cy="2059968"/>
          </a:xfrm>
        </p:spPr>
        <p:txBody>
          <a:bodyPr/>
          <a:lstStyle/>
          <a:p>
            <a:pPr marL="0" indent="0">
              <a:buNone/>
            </a:pPr>
            <a:r>
              <a:rPr lang="en-AU" dirty="0"/>
              <a:t>Sally and Ben buy meat pies and a chocolate milk from the shops for lunch. They eat their lunch in the park. When they are finished eating and drinking they notice there are no bins to put their rubbish in. They want to play on the equipment before they leave the park. What are some of the different ways Sally and Ben could deal with their rubbish?</a:t>
            </a:r>
          </a:p>
          <a:p>
            <a:pPr marL="0" indent="0">
              <a:buNone/>
            </a:pPr>
            <a:endParaRPr lang="en-AU" dirty="0"/>
          </a:p>
        </p:txBody>
      </p:sp>
      <p:pic>
        <p:nvPicPr>
          <p:cNvPr id="3" name="Picture 2" descr="A picture containing table&#10;&#10;Description automatically generated">
            <a:extLst>
              <a:ext uri="{FF2B5EF4-FFF2-40B4-BE49-F238E27FC236}">
                <a16:creationId xmlns:a16="http://schemas.microsoft.com/office/drawing/2014/main" id="{6F3E59D8-C6CC-4286-B1CD-08B5A6B2BC8E}"/>
              </a:ext>
            </a:extLst>
          </p:cNvPr>
          <p:cNvPicPr>
            <a:picLocks noChangeAspect="1"/>
          </p:cNvPicPr>
          <p:nvPr/>
        </p:nvPicPr>
        <p:blipFill rotWithShape="1">
          <a:blip r:embed="rId2"/>
          <a:srcRect l="22934" t="26680" r="15506" b="27777"/>
          <a:stretch/>
        </p:blipFill>
        <p:spPr>
          <a:xfrm>
            <a:off x="927185" y="2234028"/>
            <a:ext cx="3104707" cy="3242693"/>
          </a:xfrm>
          <a:prstGeom prst="rect">
            <a:avLst/>
          </a:prstGeom>
        </p:spPr>
      </p:pic>
    </p:spTree>
    <p:extLst>
      <p:ext uri="{BB962C8B-B14F-4D97-AF65-F5344CB8AC3E}">
        <p14:creationId xmlns:p14="http://schemas.microsoft.com/office/powerpoint/2010/main" val="1529885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97266540"/>
              </p:ext>
            </p:extLst>
          </p:nvPr>
        </p:nvGraphicFramePr>
        <p:xfrm>
          <a:off x="1809718" y="857232"/>
          <a:ext cx="8572564" cy="5786478"/>
        </p:xfrm>
        <a:graphic>
          <a:graphicData uri="http://schemas.openxmlformats.org/drawingml/2006/table">
            <a:tbl>
              <a:tblPr/>
              <a:tblGrid>
                <a:gridCol w="2503086">
                  <a:extLst>
                    <a:ext uri="{9D8B030D-6E8A-4147-A177-3AD203B41FA5}">
                      <a16:colId xmlns:a16="http://schemas.microsoft.com/office/drawing/2014/main" val="20000"/>
                    </a:ext>
                  </a:extLst>
                </a:gridCol>
                <a:gridCol w="1254625">
                  <a:extLst>
                    <a:ext uri="{9D8B030D-6E8A-4147-A177-3AD203B41FA5}">
                      <a16:colId xmlns:a16="http://schemas.microsoft.com/office/drawing/2014/main" val="20002"/>
                    </a:ext>
                  </a:extLst>
                </a:gridCol>
                <a:gridCol w="1254625">
                  <a:extLst>
                    <a:ext uri="{9D8B030D-6E8A-4147-A177-3AD203B41FA5}">
                      <a16:colId xmlns:a16="http://schemas.microsoft.com/office/drawing/2014/main" val="20003"/>
                    </a:ext>
                  </a:extLst>
                </a:gridCol>
                <a:gridCol w="1255244">
                  <a:extLst>
                    <a:ext uri="{9D8B030D-6E8A-4147-A177-3AD203B41FA5}">
                      <a16:colId xmlns:a16="http://schemas.microsoft.com/office/drawing/2014/main" val="20004"/>
                    </a:ext>
                  </a:extLst>
                </a:gridCol>
                <a:gridCol w="1152184">
                  <a:extLst>
                    <a:ext uri="{9D8B030D-6E8A-4147-A177-3AD203B41FA5}">
                      <a16:colId xmlns:a16="http://schemas.microsoft.com/office/drawing/2014/main" val="20005"/>
                    </a:ext>
                  </a:extLst>
                </a:gridCol>
                <a:gridCol w="1152800">
                  <a:extLst>
                    <a:ext uri="{9D8B030D-6E8A-4147-A177-3AD203B41FA5}">
                      <a16:colId xmlns:a16="http://schemas.microsoft.com/office/drawing/2014/main" val="20006"/>
                    </a:ext>
                  </a:extLst>
                </a:gridCol>
              </a:tblGrid>
              <a:tr h="1953876">
                <a:tc>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10000"/>
                  </a:ext>
                </a:extLst>
              </a:tr>
              <a:tr h="277068">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555534">
                <a:tc>
                  <a:txBody>
                    <a:bodyPr/>
                    <a:lstStyle/>
                    <a:p>
                      <a:pPr>
                        <a:lnSpc>
                          <a:spcPct val="115000"/>
                        </a:lnSpc>
                        <a:spcAft>
                          <a:spcPts val="1000"/>
                        </a:spcAft>
                      </a:pPr>
                      <a:endParaRPr lang="en-AU" sz="1050" dirty="0">
                        <a:latin typeface="Tahoma"/>
                        <a:ea typeface="Calibri"/>
                        <a:cs typeface="Times New Roman"/>
                      </a:endParaRPr>
                    </a:p>
                    <a:p>
                      <a:pPr lvl="1" algn="l">
                        <a:lnSpc>
                          <a:spcPct val="115000"/>
                        </a:lnSpc>
                        <a:spcAft>
                          <a:spcPts val="1000"/>
                        </a:spcAft>
                      </a:pPr>
                      <a:r>
                        <a:rPr lang="en-AU" sz="1100" dirty="0">
                          <a:latin typeface="+mn-lt"/>
                          <a:ea typeface="Calibri"/>
                          <a:cs typeface="Times New Roman"/>
                        </a:rPr>
                        <a:t>The laws made by government tell us what we can and cannot do. The law is always right. </a:t>
                      </a: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4" name="Rectangle 3"/>
          <p:cNvSpPr>
            <a:spLocks noChangeArrowheads="1"/>
          </p:cNvSpPr>
          <p:nvPr/>
        </p:nvSpPr>
        <p:spPr bwMode="auto">
          <a:xfrm>
            <a:off x="2595539" y="357166"/>
            <a:ext cx="6698565"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342900" indent="-342900" fontAlgn="base">
              <a:spcBef>
                <a:spcPct val="0"/>
              </a:spcBef>
              <a:spcAft>
                <a:spcPct val="0"/>
              </a:spcAft>
            </a:pPr>
            <a:r>
              <a:rPr lang="en-AU" sz="2000" b="1" dirty="0">
                <a:latin typeface="Calibri" pitchFamily="34" charset="0"/>
                <a:ea typeface="Calibri" pitchFamily="34" charset="0"/>
                <a:cs typeface="Times New Roman" pitchFamily="18" charset="0"/>
              </a:rPr>
              <a:t>AN INTRODUCTION TO SOME IMPORTANT ETHICAL THEORIES</a:t>
            </a:r>
            <a:endParaRPr lang="en-AU" sz="2000" dirty="0">
              <a:latin typeface="Arial" pitchFamily="34" charset="0"/>
              <a:cs typeface="Arial" pitchFamily="34" charset="0"/>
            </a:endParaRPr>
          </a:p>
        </p:txBody>
      </p:sp>
      <p:sp>
        <p:nvSpPr>
          <p:cNvPr id="5" name="TextBox 4"/>
          <p:cNvSpPr txBox="1"/>
          <p:nvPr/>
        </p:nvSpPr>
        <p:spPr>
          <a:xfrm>
            <a:off x="3524233" y="1643050"/>
            <a:ext cx="184731" cy="369332"/>
          </a:xfrm>
          <a:prstGeom prst="rect">
            <a:avLst/>
          </a:prstGeom>
          <a:noFill/>
        </p:spPr>
        <p:txBody>
          <a:bodyPr wrap="none" rtlCol="0">
            <a:spAutoFit/>
          </a:bodyPr>
          <a:lstStyle/>
          <a:p>
            <a:endParaRPr lang="en-AU" dirty="0"/>
          </a:p>
        </p:txBody>
      </p:sp>
      <p:sp>
        <p:nvSpPr>
          <p:cNvPr id="6" name="TextBox 5"/>
          <p:cNvSpPr txBox="1"/>
          <p:nvPr/>
        </p:nvSpPr>
        <p:spPr>
          <a:xfrm>
            <a:off x="2478919" y="1071546"/>
            <a:ext cx="1174872"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DEONTOLOGY</a:t>
            </a:r>
            <a:endParaRPr lang="en-AU" sz="1400" dirty="0">
              <a:latin typeface="+mj-lt"/>
              <a:ea typeface="Calibri"/>
              <a:cs typeface="Times New Roman"/>
            </a:endParaRPr>
          </a:p>
        </p:txBody>
      </p:sp>
      <p:sp>
        <p:nvSpPr>
          <p:cNvPr id="7" name="TextBox 6"/>
          <p:cNvSpPr txBox="1"/>
          <p:nvPr/>
        </p:nvSpPr>
        <p:spPr>
          <a:xfrm>
            <a:off x="2095472" y="1500175"/>
            <a:ext cx="2043252" cy="646331"/>
          </a:xfrm>
          <a:prstGeom prst="rect">
            <a:avLst/>
          </a:prstGeom>
          <a:noFill/>
        </p:spPr>
        <p:txBody>
          <a:bodyPr wrap="none" rtlCol="0">
            <a:spAutoFit/>
          </a:bodyPr>
          <a:lstStyle/>
          <a:p>
            <a:r>
              <a:rPr lang="en-AU" sz="1200" dirty="0">
                <a:ea typeface="Calibri"/>
                <a:cs typeface="Times New Roman"/>
              </a:rPr>
              <a:t>We can decide between right </a:t>
            </a:r>
          </a:p>
          <a:p>
            <a:r>
              <a:rPr lang="en-AU" sz="1200" dirty="0">
                <a:ea typeface="Calibri"/>
                <a:cs typeface="Times New Roman"/>
              </a:rPr>
              <a:t>and wrong by following</a:t>
            </a:r>
          </a:p>
          <a:p>
            <a:r>
              <a:rPr lang="en-AU" sz="1200" dirty="0">
                <a:ea typeface="Calibri"/>
                <a:cs typeface="Times New Roman"/>
              </a:rPr>
              <a:t> a set of </a:t>
            </a:r>
            <a:r>
              <a:rPr lang="en-AU" sz="1200" b="1" dirty="0">
                <a:ea typeface="Calibri"/>
                <a:cs typeface="Times New Roman"/>
              </a:rPr>
              <a:t>rules</a:t>
            </a:r>
            <a:endParaRPr lang="en-AU" sz="2400" b="1" dirty="0"/>
          </a:p>
        </p:txBody>
      </p:sp>
      <p:sp>
        <p:nvSpPr>
          <p:cNvPr id="8" name="TextBox 7"/>
          <p:cNvSpPr txBox="1"/>
          <p:nvPr/>
        </p:nvSpPr>
        <p:spPr>
          <a:xfrm>
            <a:off x="4667240" y="1428736"/>
            <a:ext cx="3000396" cy="729430"/>
          </a:xfrm>
          <a:prstGeom prst="rect">
            <a:avLst/>
          </a:prstGeom>
          <a:noFill/>
        </p:spPr>
        <p:txBody>
          <a:bodyPr wrap="square" rtlCol="0">
            <a:spAutoFit/>
          </a:bodyPr>
          <a:lstStyle/>
          <a:p>
            <a:pPr>
              <a:lnSpc>
                <a:spcPct val="115000"/>
              </a:lnSpc>
              <a:spcAft>
                <a:spcPts val="1000"/>
              </a:spcAft>
            </a:pPr>
            <a:r>
              <a:rPr lang="en-AU" sz="1200" dirty="0">
                <a:ea typeface="Calibri"/>
                <a:cs typeface="Times New Roman"/>
              </a:rPr>
              <a:t>We can decide between right and wrong by examining their </a:t>
            </a:r>
            <a:r>
              <a:rPr lang="en-AU" sz="1200" b="1" dirty="0">
                <a:ea typeface="Calibri"/>
                <a:cs typeface="Times New Roman"/>
              </a:rPr>
              <a:t>consequences</a:t>
            </a:r>
            <a:r>
              <a:rPr lang="en-AU" sz="1200" dirty="0">
                <a:ea typeface="Calibri"/>
                <a:cs typeface="Times New Roman"/>
              </a:rPr>
              <a:t>. If something has good consequences, it is right.</a:t>
            </a:r>
            <a:endParaRPr lang="en-AU" sz="2400" dirty="0"/>
          </a:p>
        </p:txBody>
      </p:sp>
      <p:sp>
        <p:nvSpPr>
          <p:cNvPr id="9" name="TextBox 8"/>
          <p:cNvSpPr txBox="1"/>
          <p:nvPr/>
        </p:nvSpPr>
        <p:spPr>
          <a:xfrm>
            <a:off x="8239140" y="1357298"/>
            <a:ext cx="2000264" cy="1366528"/>
          </a:xfrm>
          <a:prstGeom prst="rect">
            <a:avLst/>
          </a:prstGeom>
          <a:noFill/>
        </p:spPr>
        <p:txBody>
          <a:bodyPr wrap="square" rtlCol="0">
            <a:spAutoFit/>
          </a:bodyPr>
          <a:lstStyle/>
          <a:p>
            <a:pPr>
              <a:lnSpc>
                <a:spcPct val="115000"/>
              </a:lnSpc>
              <a:spcAft>
                <a:spcPts val="1000"/>
              </a:spcAft>
            </a:pPr>
            <a:r>
              <a:rPr lang="en-AU" sz="1200" dirty="0">
                <a:ea typeface="Calibri"/>
                <a:cs typeface="Times New Roman"/>
              </a:rPr>
              <a:t>We can decide between right and wrong by focusing on </a:t>
            </a:r>
            <a:r>
              <a:rPr lang="en-AU" sz="1200" b="1" dirty="0">
                <a:ea typeface="Calibri"/>
                <a:cs typeface="Times New Roman"/>
              </a:rPr>
              <a:t>ourselves and our motivations</a:t>
            </a:r>
            <a:r>
              <a:rPr lang="en-AU" sz="1200" dirty="0">
                <a:ea typeface="Calibri"/>
                <a:cs typeface="Times New Roman"/>
              </a:rPr>
              <a:t>. If we are the right kind of people we will make the right decisions.</a:t>
            </a:r>
          </a:p>
        </p:txBody>
      </p:sp>
      <p:sp>
        <p:nvSpPr>
          <p:cNvPr id="10" name="TextBox 9"/>
          <p:cNvSpPr txBox="1"/>
          <p:nvPr/>
        </p:nvSpPr>
        <p:spPr>
          <a:xfrm>
            <a:off x="5062069" y="1071546"/>
            <a:ext cx="1671098"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CONSEQUENTIALISM</a:t>
            </a:r>
            <a:endParaRPr lang="en-AU" sz="1200" dirty="0">
              <a:latin typeface="+mj-lt"/>
              <a:ea typeface="Calibri"/>
              <a:cs typeface="Times New Roman"/>
            </a:endParaRPr>
          </a:p>
        </p:txBody>
      </p:sp>
      <p:sp>
        <p:nvSpPr>
          <p:cNvPr id="11" name="TextBox 10"/>
          <p:cNvSpPr txBox="1"/>
          <p:nvPr/>
        </p:nvSpPr>
        <p:spPr>
          <a:xfrm>
            <a:off x="5810249" y="1357298"/>
            <a:ext cx="184731" cy="369332"/>
          </a:xfrm>
          <a:prstGeom prst="rect">
            <a:avLst/>
          </a:prstGeom>
          <a:noFill/>
        </p:spPr>
        <p:txBody>
          <a:bodyPr wrap="none" rtlCol="0">
            <a:spAutoFit/>
          </a:bodyPr>
          <a:lstStyle/>
          <a:p>
            <a:endParaRPr lang="en-AU" dirty="0"/>
          </a:p>
        </p:txBody>
      </p:sp>
      <p:sp>
        <p:nvSpPr>
          <p:cNvPr id="12" name="TextBox 11"/>
          <p:cNvSpPr txBox="1"/>
          <p:nvPr/>
        </p:nvSpPr>
        <p:spPr>
          <a:xfrm>
            <a:off x="8382017" y="1000108"/>
            <a:ext cx="1640577"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CHARACTER ETHICS</a:t>
            </a:r>
            <a:endParaRPr lang="en-AU" sz="1400" dirty="0">
              <a:latin typeface="+mj-lt"/>
              <a:ea typeface="Calibri"/>
              <a:cs typeface="Times New Roman"/>
            </a:endParaRPr>
          </a:p>
        </p:txBody>
      </p:sp>
      <p:sp>
        <p:nvSpPr>
          <p:cNvPr id="13" name="TextBox 12"/>
          <p:cNvSpPr txBox="1"/>
          <p:nvPr/>
        </p:nvSpPr>
        <p:spPr>
          <a:xfrm>
            <a:off x="2649214" y="2819855"/>
            <a:ext cx="694421"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THE LAW</a:t>
            </a:r>
            <a:endParaRPr lang="en-AU" sz="1100" dirty="0">
              <a:latin typeface="+mj-lt"/>
              <a:ea typeface="Calibri"/>
              <a:cs typeface="Times New Roman"/>
            </a:endParaRPr>
          </a:p>
        </p:txBody>
      </p:sp>
      <p:sp>
        <p:nvSpPr>
          <p:cNvPr id="15" name="TextBox 14"/>
          <p:cNvSpPr txBox="1"/>
          <p:nvPr/>
        </p:nvSpPr>
        <p:spPr>
          <a:xfrm>
            <a:off x="4470560" y="2857496"/>
            <a:ext cx="813043"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HEDONISM</a:t>
            </a:r>
            <a:endParaRPr lang="en-AU" sz="1100" dirty="0">
              <a:latin typeface="+mj-lt"/>
              <a:ea typeface="Calibri"/>
              <a:cs typeface="Times New Roman"/>
            </a:endParaRPr>
          </a:p>
        </p:txBody>
      </p:sp>
      <p:sp>
        <p:nvSpPr>
          <p:cNvPr id="16" name="TextBox 15"/>
          <p:cNvSpPr txBox="1"/>
          <p:nvPr/>
        </p:nvSpPr>
        <p:spPr>
          <a:xfrm>
            <a:off x="5619179" y="2857496"/>
            <a:ext cx="1138453"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ETHICAL EGOISM</a:t>
            </a:r>
            <a:endParaRPr lang="en-AU" sz="1100" dirty="0">
              <a:latin typeface="+mj-lt"/>
              <a:ea typeface="Calibri"/>
              <a:cs typeface="Times New Roman"/>
            </a:endParaRPr>
          </a:p>
        </p:txBody>
      </p:sp>
      <p:sp>
        <p:nvSpPr>
          <p:cNvPr id="17" name="TextBox 16"/>
          <p:cNvSpPr txBox="1"/>
          <p:nvPr/>
        </p:nvSpPr>
        <p:spPr>
          <a:xfrm>
            <a:off x="6840035" y="2857496"/>
            <a:ext cx="1098378"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UTILITARIANISM</a:t>
            </a:r>
            <a:endParaRPr lang="en-AU" sz="1100" dirty="0">
              <a:latin typeface="+mj-lt"/>
              <a:ea typeface="Calibri"/>
              <a:cs typeface="Times New Roman"/>
            </a:endParaRPr>
          </a:p>
        </p:txBody>
      </p:sp>
      <p:sp>
        <p:nvSpPr>
          <p:cNvPr id="18" name="TextBox 17"/>
          <p:cNvSpPr txBox="1"/>
          <p:nvPr/>
        </p:nvSpPr>
        <p:spPr>
          <a:xfrm>
            <a:off x="8117905" y="2857496"/>
            <a:ext cx="1013419"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VIRTUE ETHICS</a:t>
            </a:r>
            <a:endParaRPr lang="en-AU" sz="1100" dirty="0">
              <a:latin typeface="+mj-lt"/>
              <a:ea typeface="Calibri"/>
              <a:cs typeface="Times New Roman"/>
            </a:endParaRPr>
          </a:p>
        </p:txBody>
      </p:sp>
      <p:sp>
        <p:nvSpPr>
          <p:cNvPr id="19" name="TextBox 18"/>
          <p:cNvSpPr txBox="1"/>
          <p:nvPr/>
        </p:nvSpPr>
        <p:spPr>
          <a:xfrm>
            <a:off x="9195886" y="2857496"/>
            <a:ext cx="1217000" cy="275588"/>
          </a:xfrm>
          <a:prstGeom prst="rect">
            <a:avLst/>
          </a:prstGeom>
          <a:noFill/>
        </p:spPr>
        <p:txBody>
          <a:bodyPr wrap="none" rtlCol="0">
            <a:spAutoFit/>
          </a:bodyPr>
          <a:lstStyle/>
          <a:p>
            <a:pPr algn="ctr">
              <a:lnSpc>
                <a:spcPct val="115000"/>
              </a:lnSpc>
              <a:spcAft>
                <a:spcPts val="1000"/>
              </a:spcAft>
            </a:pPr>
            <a:r>
              <a:rPr lang="en-AU" sz="1100" b="1" dirty="0">
                <a:latin typeface="+mj-lt"/>
                <a:ea typeface="Calibri"/>
                <a:cs typeface="Tahoma"/>
              </a:rPr>
              <a:t>SITUATION ETHICS</a:t>
            </a:r>
            <a:endParaRPr lang="en-AU" sz="1100" dirty="0">
              <a:latin typeface="+mj-lt"/>
              <a:ea typeface="Calibri"/>
              <a:cs typeface="Times New Roman"/>
            </a:endParaRPr>
          </a:p>
        </p:txBody>
      </p:sp>
      <p:sp>
        <p:nvSpPr>
          <p:cNvPr id="22" name="TextBox 21"/>
          <p:cNvSpPr txBox="1"/>
          <p:nvPr/>
        </p:nvSpPr>
        <p:spPr>
          <a:xfrm>
            <a:off x="4381488" y="3286125"/>
            <a:ext cx="1143008" cy="2478755"/>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If something brings pleasure (physical, emotional or spiritual) then it is right.</a:t>
            </a:r>
          </a:p>
          <a:p>
            <a:pPr>
              <a:lnSpc>
                <a:spcPct val="115000"/>
              </a:lnSpc>
              <a:spcAft>
                <a:spcPts val="1000"/>
              </a:spcAft>
            </a:pPr>
            <a:r>
              <a:rPr lang="en-AU" sz="1100" dirty="0">
                <a:ea typeface="Calibri"/>
                <a:cs typeface="Times New Roman"/>
              </a:rPr>
              <a:t>If something causes pain, then it is wrong.</a:t>
            </a:r>
          </a:p>
          <a:p>
            <a:pPr>
              <a:lnSpc>
                <a:spcPct val="115000"/>
              </a:lnSpc>
              <a:spcAft>
                <a:spcPts val="1000"/>
              </a:spcAft>
            </a:pPr>
            <a:r>
              <a:rPr lang="en-AU" sz="1100" dirty="0">
                <a:ea typeface="Calibri"/>
                <a:cs typeface="Times New Roman"/>
              </a:rPr>
              <a:t>So, ‘if it feels good – do it!’</a:t>
            </a:r>
          </a:p>
        </p:txBody>
      </p:sp>
      <p:sp>
        <p:nvSpPr>
          <p:cNvPr id="23" name="TextBox 22"/>
          <p:cNvSpPr txBox="1"/>
          <p:nvPr/>
        </p:nvSpPr>
        <p:spPr>
          <a:xfrm>
            <a:off x="5595934" y="3286125"/>
            <a:ext cx="1071570" cy="2155847"/>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The best thing for each individual is also the right thing for them.</a:t>
            </a:r>
          </a:p>
          <a:p>
            <a:pPr>
              <a:lnSpc>
                <a:spcPct val="115000"/>
              </a:lnSpc>
              <a:spcAft>
                <a:spcPts val="1000"/>
              </a:spcAft>
            </a:pPr>
            <a:r>
              <a:rPr lang="en-AU" sz="1100" dirty="0">
                <a:ea typeface="Calibri"/>
                <a:cs typeface="Times New Roman"/>
              </a:rPr>
              <a:t>A person’s only moral obligation is to do what is best for them.</a:t>
            </a:r>
          </a:p>
        </p:txBody>
      </p:sp>
      <p:sp>
        <p:nvSpPr>
          <p:cNvPr id="24" name="TextBox 23"/>
          <p:cNvSpPr txBox="1"/>
          <p:nvPr/>
        </p:nvSpPr>
        <p:spPr>
          <a:xfrm>
            <a:off x="6881818" y="3286125"/>
            <a:ext cx="1143008" cy="2350515"/>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The right decision is whatever brings ‘the greatest good for the greatest number’ of people.</a:t>
            </a:r>
          </a:p>
          <a:p>
            <a:pPr>
              <a:lnSpc>
                <a:spcPct val="115000"/>
              </a:lnSpc>
              <a:spcAft>
                <a:spcPts val="1000"/>
              </a:spcAft>
            </a:pPr>
            <a:r>
              <a:rPr lang="en-AU" sz="1100" dirty="0">
                <a:ea typeface="Calibri"/>
                <a:cs typeface="Times New Roman"/>
              </a:rPr>
              <a:t>Whatever is best for the majority is right.</a:t>
            </a:r>
          </a:p>
        </p:txBody>
      </p:sp>
      <p:sp>
        <p:nvSpPr>
          <p:cNvPr id="25" name="TextBox 24"/>
          <p:cNvSpPr txBox="1"/>
          <p:nvPr/>
        </p:nvSpPr>
        <p:spPr>
          <a:xfrm>
            <a:off x="8096264" y="3214687"/>
            <a:ext cx="1143008" cy="3012363"/>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It is not so much what you do but who you are that is important.         A good person will always do the right thing.     We should concentrate on becoming better people rather than on right and wrong decisions.</a:t>
            </a:r>
          </a:p>
        </p:txBody>
      </p:sp>
      <p:sp>
        <p:nvSpPr>
          <p:cNvPr id="26" name="TextBox 25"/>
          <p:cNvSpPr txBox="1"/>
          <p:nvPr/>
        </p:nvSpPr>
        <p:spPr>
          <a:xfrm>
            <a:off x="9239272" y="3286124"/>
            <a:ext cx="1143008" cy="1961178"/>
          </a:xfrm>
          <a:prstGeom prst="rect">
            <a:avLst/>
          </a:prstGeom>
          <a:noFill/>
        </p:spPr>
        <p:txBody>
          <a:bodyPr wrap="square" rtlCol="0">
            <a:spAutoFit/>
          </a:bodyPr>
          <a:lstStyle/>
          <a:p>
            <a:pPr>
              <a:lnSpc>
                <a:spcPct val="115000"/>
              </a:lnSpc>
              <a:spcAft>
                <a:spcPts val="1000"/>
              </a:spcAft>
            </a:pPr>
            <a:r>
              <a:rPr lang="en-AU" sz="1100" dirty="0">
                <a:ea typeface="Calibri"/>
                <a:cs typeface="Times New Roman"/>
              </a:rPr>
              <a:t>In each situation we need to work out what is most loving.</a:t>
            </a:r>
          </a:p>
          <a:p>
            <a:pPr>
              <a:lnSpc>
                <a:spcPct val="115000"/>
              </a:lnSpc>
              <a:spcAft>
                <a:spcPts val="1000"/>
              </a:spcAft>
            </a:pPr>
            <a:r>
              <a:rPr lang="en-AU" sz="1100" dirty="0">
                <a:ea typeface="Calibri"/>
                <a:cs typeface="Times New Roman"/>
              </a:rPr>
              <a:t>If we act in love towards others, then what we do will always be right.</a:t>
            </a:r>
          </a:p>
        </p:txBody>
      </p:sp>
    </p:spTree>
    <p:extLst>
      <p:ext uri="{BB962C8B-B14F-4D97-AF65-F5344CB8AC3E}">
        <p14:creationId xmlns:p14="http://schemas.microsoft.com/office/powerpoint/2010/main" val="193552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955979700"/>
              </p:ext>
            </p:extLst>
          </p:nvPr>
        </p:nvGraphicFramePr>
        <p:xfrm>
          <a:off x="1809718" y="857232"/>
          <a:ext cx="8572564" cy="4830532"/>
        </p:xfrm>
        <a:graphic>
          <a:graphicData uri="http://schemas.openxmlformats.org/drawingml/2006/table">
            <a:tbl>
              <a:tblPr/>
              <a:tblGrid>
                <a:gridCol w="2503086">
                  <a:extLst>
                    <a:ext uri="{9D8B030D-6E8A-4147-A177-3AD203B41FA5}">
                      <a16:colId xmlns:a16="http://schemas.microsoft.com/office/drawing/2014/main" val="20000"/>
                    </a:ext>
                  </a:extLst>
                </a:gridCol>
                <a:gridCol w="1254625">
                  <a:extLst>
                    <a:ext uri="{9D8B030D-6E8A-4147-A177-3AD203B41FA5}">
                      <a16:colId xmlns:a16="http://schemas.microsoft.com/office/drawing/2014/main" val="20002"/>
                    </a:ext>
                  </a:extLst>
                </a:gridCol>
                <a:gridCol w="1254625">
                  <a:extLst>
                    <a:ext uri="{9D8B030D-6E8A-4147-A177-3AD203B41FA5}">
                      <a16:colId xmlns:a16="http://schemas.microsoft.com/office/drawing/2014/main" val="20003"/>
                    </a:ext>
                  </a:extLst>
                </a:gridCol>
                <a:gridCol w="1255244">
                  <a:extLst>
                    <a:ext uri="{9D8B030D-6E8A-4147-A177-3AD203B41FA5}">
                      <a16:colId xmlns:a16="http://schemas.microsoft.com/office/drawing/2014/main" val="20004"/>
                    </a:ext>
                  </a:extLst>
                </a:gridCol>
                <a:gridCol w="1152184">
                  <a:extLst>
                    <a:ext uri="{9D8B030D-6E8A-4147-A177-3AD203B41FA5}">
                      <a16:colId xmlns:a16="http://schemas.microsoft.com/office/drawing/2014/main" val="20005"/>
                    </a:ext>
                  </a:extLst>
                </a:gridCol>
                <a:gridCol w="1152800">
                  <a:extLst>
                    <a:ext uri="{9D8B030D-6E8A-4147-A177-3AD203B41FA5}">
                      <a16:colId xmlns:a16="http://schemas.microsoft.com/office/drawing/2014/main" val="20006"/>
                    </a:ext>
                  </a:extLst>
                </a:gridCol>
              </a:tblGrid>
              <a:tr h="1516063">
                <a:tc>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gridSpan="2">
                  <a:txBody>
                    <a:bodyPr/>
                    <a:lstStyle/>
                    <a:p>
                      <a:pPr algn="ctr">
                        <a:lnSpc>
                          <a:spcPct val="115000"/>
                        </a:lnSpc>
                        <a:spcAft>
                          <a:spcPts val="1000"/>
                        </a:spcAft>
                      </a:pPr>
                      <a:endParaRPr lang="en-AU" sz="800" dirty="0">
                        <a:latin typeface="Calibri"/>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10000"/>
                  </a:ext>
                </a:extLst>
              </a:tr>
              <a:tr h="555639">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endParaRPr lang="en-AU" sz="1100" dirty="0">
                        <a:latin typeface="Calibri"/>
                        <a:ea typeface="Calibri"/>
                        <a:cs typeface="Times New Roman"/>
                      </a:endParaRPr>
                    </a:p>
                  </a:txBody>
                  <a:tcPr marL="47395" marR="4739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58830">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n-AU" sz="1050" dirty="0">
                        <a:latin typeface="Tahoma"/>
                        <a:ea typeface="Calibri"/>
                        <a:cs typeface="Times New Roman"/>
                      </a:endParaRPr>
                    </a:p>
                  </a:txBody>
                  <a:tcPr marL="47395" marR="4739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5" name="TextBox 4"/>
          <p:cNvSpPr txBox="1"/>
          <p:nvPr/>
        </p:nvSpPr>
        <p:spPr>
          <a:xfrm>
            <a:off x="3524233" y="1643050"/>
            <a:ext cx="184731" cy="369332"/>
          </a:xfrm>
          <a:prstGeom prst="rect">
            <a:avLst/>
          </a:prstGeom>
          <a:noFill/>
        </p:spPr>
        <p:txBody>
          <a:bodyPr wrap="none" rtlCol="0">
            <a:spAutoFit/>
          </a:bodyPr>
          <a:lstStyle/>
          <a:p>
            <a:endParaRPr lang="en-AU" dirty="0"/>
          </a:p>
        </p:txBody>
      </p:sp>
      <p:sp>
        <p:nvSpPr>
          <p:cNvPr id="6" name="TextBox 5"/>
          <p:cNvSpPr txBox="1"/>
          <p:nvPr/>
        </p:nvSpPr>
        <p:spPr>
          <a:xfrm>
            <a:off x="2478919" y="1071546"/>
            <a:ext cx="1174872"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DEONTOLOGY</a:t>
            </a:r>
            <a:endParaRPr lang="en-AU" sz="1400" dirty="0">
              <a:latin typeface="+mj-lt"/>
              <a:ea typeface="Calibri"/>
              <a:cs typeface="Times New Roman"/>
            </a:endParaRPr>
          </a:p>
        </p:txBody>
      </p:sp>
      <p:sp>
        <p:nvSpPr>
          <p:cNvPr id="7" name="TextBox 6"/>
          <p:cNvSpPr txBox="1"/>
          <p:nvPr/>
        </p:nvSpPr>
        <p:spPr>
          <a:xfrm>
            <a:off x="1881158" y="1714489"/>
            <a:ext cx="2428892" cy="584775"/>
          </a:xfrm>
          <a:prstGeom prst="rect">
            <a:avLst/>
          </a:prstGeom>
          <a:noFill/>
        </p:spPr>
        <p:txBody>
          <a:bodyPr wrap="square" rtlCol="0">
            <a:spAutoFit/>
          </a:bodyPr>
          <a:lstStyle/>
          <a:p>
            <a:pPr algn="ctr"/>
            <a:r>
              <a:rPr lang="en-AU" sz="3200" dirty="0">
                <a:ea typeface="Calibri"/>
                <a:cs typeface="Times New Roman"/>
              </a:rPr>
              <a:t>RULES</a:t>
            </a:r>
            <a:endParaRPr lang="en-AU" sz="3200" b="1" dirty="0"/>
          </a:p>
        </p:txBody>
      </p:sp>
      <p:sp>
        <p:nvSpPr>
          <p:cNvPr id="10" name="TextBox 9"/>
          <p:cNvSpPr txBox="1"/>
          <p:nvPr/>
        </p:nvSpPr>
        <p:spPr>
          <a:xfrm>
            <a:off x="4310050" y="1071546"/>
            <a:ext cx="3786214" cy="325538"/>
          </a:xfrm>
          <a:prstGeom prst="rect">
            <a:avLst/>
          </a:prstGeom>
          <a:noFill/>
        </p:spPr>
        <p:txBody>
          <a:bodyPr wrap="square" rtlCol="0">
            <a:spAutoFit/>
          </a:bodyPr>
          <a:lstStyle/>
          <a:p>
            <a:pPr algn="ctr">
              <a:lnSpc>
                <a:spcPct val="115000"/>
              </a:lnSpc>
              <a:spcAft>
                <a:spcPts val="1000"/>
              </a:spcAft>
            </a:pPr>
            <a:r>
              <a:rPr lang="en-AU" sz="1400" b="1" dirty="0">
                <a:latin typeface="+mj-lt"/>
                <a:ea typeface="Calibri"/>
                <a:cs typeface="Tahoma"/>
              </a:rPr>
              <a:t>CONSEQUENTIALISM</a:t>
            </a:r>
            <a:endParaRPr lang="en-AU" sz="1200" dirty="0">
              <a:latin typeface="+mj-lt"/>
              <a:ea typeface="Calibri"/>
              <a:cs typeface="Times New Roman"/>
            </a:endParaRPr>
          </a:p>
        </p:txBody>
      </p:sp>
      <p:sp>
        <p:nvSpPr>
          <p:cNvPr id="11" name="TextBox 10"/>
          <p:cNvSpPr txBox="1"/>
          <p:nvPr/>
        </p:nvSpPr>
        <p:spPr>
          <a:xfrm>
            <a:off x="5810249" y="1357298"/>
            <a:ext cx="184731" cy="369332"/>
          </a:xfrm>
          <a:prstGeom prst="rect">
            <a:avLst/>
          </a:prstGeom>
          <a:noFill/>
        </p:spPr>
        <p:txBody>
          <a:bodyPr wrap="none" rtlCol="0">
            <a:spAutoFit/>
          </a:bodyPr>
          <a:lstStyle/>
          <a:p>
            <a:endParaRPr lang="en-AU" dirty="0"/>
          </a:p>
        </p:txBody>
      </p:sp>
      <p:sp>
        <p:nvSpPr>
          <p:cNvPr id="12" name="TextBox 11"/>
          <p:cNvSpPr txBox="1"/>
          <p:nvPr/>
        </p:nvSpPr>
        <p:spPr>
          <a:xfrm>
            <a:off x="8382017" y="1000108"/>
            <a:ext cx="1640577"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CHARACTER ETHICS</a:t>
            </a:r>
            <a:endParaRPr lang="en-AU" sz="1400" dirty="0">
              <a:latin typeface="+mj-lt"/>
              <a:ea typeface="Calibri"/>
              <a:cs typeface="Times New Roman"/>
            </a:endParaRPr>
          </a:p>
        </p:txBody>
      </p:sp>
      <p:sp>
        <p:nvSpPr>
          <p:cNvPr id="13" name="TextBox 12"/>
          <p:cNvSpPr txBox="1"/>
          <p:nvPr/>
        </p:nvSpPr>
        <p:spPr>
          <a:xfrm>
            <a:off x="2813208" y="2453900"/>
            <a:ext cx="506293"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LAW</a:t>
            </a:r>
            <a:endParaRPr lang="en-AU" sz="1400" dirty="0">
              <a:latin typeface="+mj-lt"/>
              <a:ea typeface="Calibri"/>
              <a:cs typeface="Times New Roman"/>
            </a:endParaRPr>
          </a:p>
        </p:txBody>
      </p:sp>
      <p:sp>
        <p:nvSpPr>
          <p:cNvPr id="15" name="TextBox 14"/>
          <p:cNvSpPr txBox="1"/>
          <p:nvPr/>
        </p:nvSpPr>
        <p:spPr>
          <a:xfrm>
            <a:off x="4474567" y="2500306"/>
            <a:ext cx="987771"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HEDONISM</a:t>
            </a:r>
            <a:endParaRPr lang="en-AU" sz="1400" dirty="0">
              <a:latin typeface="+mj-lt"/>
              <a:ea typeface="Calibri"/>
              <a:cs typeface="Times New Roman"/>
            </a:endParaRPr>
          </a:p>
        </p:txBody>
      </p:sp>
      <p:sp>
        <p:nvSpPr>
          <p:cNvPr id="16" name="TextBox 15"/>
          <p:cNvSpPr txBox="1"/>
          <p:nvPr/>
        </p:nvSpPr>
        <p:spPr>
          <a:xfrm>
            <a:off x="5810249" y="2357430"/>
            <a:ext cx="841897" cy="573298"/>
          </a:xfrm>
          <a:prstGeom prst="rect">
            <a:avLst/>
          </a:prstGeom>
          <a:noFill/>
        </p:spPr>
        <p:txBody>
          <a:bodyPr wrap="none" rtlCol="0">
            <a:spAutoFit/>
          </a:bodyPr>
          <a:lstStyle/>
          <a:p>
            <a:pPr algn="ctr">
              <a:lnSpc>
                <a:spcPct val="115000"/>
              </a:lnSpc>
            </a:pPr>
            <a:r>
              <a:rPr lang="en-AU" sz="1400" b="1" dirty="0">
                <a:latin typeface="+mj-lt"/>
                <a:ea typeface="Calibri"/>
                <a:cs typeface="Tahoma"/>
              </a:rPr>
              <a:t>ETHICAL </a:t>
            </a:r>
          </a:p>
          <a:p>
            <a:pPr algn="ctr">
              <a:lnSpc>
                <a:spcPct val="115000"/>
              </a:lnSpc>
            </a:pPr>
            <a:r>
              <a:rPr lang="en-AU" sz="1400" b="1" dirty="0">
                <a:latin typeface="+mj-lt"/>
                <a:ea typeface="Calibri"/>
                <a:cs typeface="Tahoma"/>
              </a:rPr>
              <a:t>EGOISM</a:t>
            </a:r>
            <a:endParaRPr lang="en-AU" sz="1400" dirty="0">
              <a:latin typeface="+mj-lt"/>
              <a:ea typeface="Calibri"/>
              <a:cs typeface="Times New Roman"/>
            </a:endParaRPr>
          </a:p>
        </p:txBody>
      </p:sp>
      <p:sp>
        <p:nvSpPr>
          <p:cNvPr id="17" name="TextBox 16"/>
          <p:cNvSpPr txBox="1"/>
          <p:nvPr/>
        </p:nvSpPr>
        <p:spPr>
          <a:xfrm>
            <a:off x="6777383" y="2500306"/>
            <a:ext cx="1334403" cy="325538"/>
          </a:xfrm>
          <a:prstGeom prst="rect">
            <a:avLst/>
          </a:prstGeom>
          <a:noFill/>
        </p:spPr>
        <p:txBody>
          <a:bodyPr wrap="none" rtlCol="0">
            <a:spAutoFit/>
          </a:bodyPr>
          <a:lstStyle/>
          <a:p>
            <a:pPr algn="ctr">
              <a:lnSpc>
                <a:spcPct val="115000"/>
              </a:lnSpc>
              <a:spcAft>
                <a:spcPts val="1000"/>
              </a:spcAft>
            </a:pPr>
            <a:r>
              <a:rPr lang="en-AU" sz="1400" b="1" dirty="0">
                <a:latin typeface="+mj-lt"/>
                <a:ea typeface="Calibri"/>
                <a:cs typeface="Tahoma"/>
              </a:rPr>
              <a:t>UTILITARIANISM</a:t>
            </a:r>
            <a:endParaRPr lang="en-AU" sz="1400" dirty="0">
              <a:latin typeface="+mj-lt"/>
              <a:ea typeface="Calibri"/>
              <a:cs typeface="Times New Roman"/>
            </a:endParaRPr>
          </a:p>
        </p:txBody>
      </p:sp>
      <p:sp>
        <p:nvSpPr>
          <p:cNvPr id="18" name="TextBox 17"/>
          <p:cNvSpPr txBox="1"/>
          <p:nvPr/>
        </p:nvSpPr>
        <p:spPr>
          <a:xfrm>
            <a:off x="8310579" y="2357430"/>
            <a:ext cx="771237" cy="573298"/>
          </a:xfrm>
          <a:prstGeom prst="rect">
            <a:avLst/>
          </a:prstGeom>
          <a:noFill/>
        </p:spPr>
        <p:txBody>
          <a:bodyPr wrap="none" rtlCol="0">
            <a:spAutoFit/>
          </a:bodyPr>
          <a:lstStyle/>
          <a:p>
            <a:pPr algn="ctr">
              <a:lnSpc>
                <a:spcPct val="115000"/>
              </a:lnSpc>
            </a:pPr>
            <a:r>
              <a:rPr lang="en-AU" sz="1400" b="1" dirty="0">
                <a:latin typeface="+mj-lt"/>
                <a:ea typeface="Calibri"/>
                <a:cs typeface="Tahoma"/>
              </a:rPr>
              <a:t>VIRTUE </a:t>
            </a:r>
          </a:p>
          <a:p>
            <a:pPr algn="ctr">
              <a:lnSpc>
                <a:spcPct val="115000"/>
              </a:lnSpc>
            </a:pPr>
            <a:r>
              <a:rPr lang="en-AU" sz="1400" b="1" dirty="0">
                <a:latin typeface="+mj-lt"/>
                <a:ea typeface="Calibri"/>
                <a:cs typeface="Tahoma"/>
              </a:rPr>
              <a:t>ETHICS</a:t>
            </a:r>
            <a:endParaRPr lang="en-AU" sz="1400" dirty="0">
              <a:latin typeface="+mj-lt"/>
              <a:ea typeface="Calibri"/>
              <a:cs typeface="Times New Roman"/>
            </a:endParaRPr>
          </a:p>
        </p:txBody>
      </p:sp>
      <p:sp>
        <p:nvSpPr>
          <p:cNvPr id="19" name="TextBox 18"/>
          <p:cNvSpPr txBox="1"/>
          <p:nvPr/>
        </p:nvSpPr>
        <p:spPr>
          <a:xfrm>
            <a:off x="9334115" y="2357430"/>
            <a:ext cx="983025" cy="573298"/>
          </a:xfrm>
          <a:prstGeom prst="rect">
            <a:avLst/>
          </a:prstGeom>
          <a:noFill/>
        </p:spPr>
        <p:txBody>
          <a:bodyPr wrap="none" rtlCol="0">
            <a:spAutoFit/>
          </a:bodyPr>
          <a:lstStyle/>
          <a:p>
            <a:pPr algn="ctr">
              <a:lnSpc>
                <a:spcPct val="115000"/>
              </a:lnSpc>
            </a:pPr>
            <a:r>
              <a:rPr lang="en-AU" sz="1400" b="1" dirty="0">
                <a:latin typeface="+mj-lt"/>
                <a:ea typeface="Calibri"/>
                <a:cs typeface="Tahoma"/>
              </a:rPr>
              <a:t>SITUATION </a:t>
            </a:r>
          </a:p>
          <a:p>
            <a:pPr algn="ctr">
              <a:lnSpc>
                <a:spcPct val="115000"/>
              </a:lnSpc>
            </a:pPr>
            <a:r>
              <a:rPr lang="en-AU" sz="1400" b="1" dirty="0">
                <a:latin typeface="+mj-lt"/>
                <a:ea typeface="Calibri"/>
                <a:cs typeface="Tahoma"/>
              </a:rPr>
              <a:t>ETHICS</a:t>
            </a:r>
            <a:endParaRPr lang="en-AU" sz="1400" dirty="0">
              <a:latin typeface="+mj-lt"/>
              <a:ea typeface="Calibri"/>
              <a:cs typeface="Times New Roman"/>
            </a:endParaRPr>
          </a:p>
        </p:txBody>
      </p:sp>
      <p:sp>
        <p:nvSpPr>
          <p:cNvPr id="22" name="TextBox 21"/>
          <p:cNvSpPr txBox="1"/>
          <p:nvPr/>
        </p:nvSpPr>
        <p:spPr>
          <a:xfrm>
            <a:off x="4370353" y="3041574"/>
            <a:ext cx="1143008" cy="710707"/>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It feels good</a:t>
            </a:r>
          </a:p>
        </p:txBody>
      </p:sp>
      <p:sp>
        <p:nvSpPr>
          <p:cNvPr id="23" name="TextBox 22"/>
          <p:cNvSpPr txBox="1"/>
          <p:nvPr/>
        </p:nvSpPr>
        <p:spPr>
          <a:xfrm>
            <a:off x="5656237" y="3039055"/>
            <a:ext cx="1071570" cy="710707"/>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Best for ME</a:t>
            </a:r>
          </a:p>
        </p:txBody>
      </p:sp>
      <p:sp>
        <p:nvSpPr>
          <p:cNvPr id="24" name="TextBox 23"/>
          <p:cNvSpPr txBox="1"/>
          <p:nvPr/>
        </p:nvSpPr>
        <p:spPr>
          <a:xfrm>
            <a:off x="6953254" y="3026886"/>
            <a:ext cx="1143008" cy="710707"/>
          </a:xfrm>
          <a:prstGeom prst="rect">
            <a:avLst/>
          </a:prstGeom>
          <a:noFill/>
        </p:spPr>
        <p:txBody>
          <a:bodyPr wrap="square" rtlCol="0">
            <a:spAutoFit/>
          </a:bodyPr>
          <a:lstStyle/>
          <a:p>
            <a:pPr>
              <a:lnSpc>
                <a:spcPct val="115000"/>
              </a:lnSpc>
              <a:spcAft>
                <a:spcPts val="1000"/>
              </a:spcAft>
            </a:pPr>
            <a:r>
              <a:rPr lang="en-AU" dirty="0">
                <a:ea typeface="Calibri"/>
                <a:cs typeface="Times New Roman"/>
              </a:rPr>
              <a:t>Best for majority</a:t>
            </a:r>
          </a:p>
        </p:txBody>
      </p:sp>
      <p:sp>
        <p:nvSpPr>
          <p:cNvPr id="25" name="TextBox 24"/>
          <p:cNvSpPr txBox="1"/>
          <p:nvPr/>
        </p:nvSpPr>
        <p:spPr>
          <a:xfrm>
            <a:off x="8096264" y="3026885"/>
            <a:ext cx="1143008" cy="710707"/>
          </a:xfrm>
          <a:prstGeom prst="rect">
            <a:avLst/>
          </a:prstGeom>
          <a:noFill/>
        </p:spPr>
        <p:txBody>
          <a:bodyPr wrap="square" rtlCol="0">
            <a:spAutoFit/>
          </a:bodyPr>
          <a:lstStyle/>
          <a:p>
            <a:pPr>
              <a:lnSpc>
                <a:spcPct val="115000"/>
              </a:lnSpc>
              <a:spcAft>
                <a:spcPts val="1000"/>
              </a:spcAft>
            </a:pPr>
            <a:r>
              <a:rPr lang="en-AU" dirty="0">
                <a:ea typeface="Calibri"/>
                <a:cs typeface="Times New Roman"/>
              </a:rPr>
              <a:t>Be a good person</a:t>
            </a:r>
          </a:p>
        </p:txBody>
      </p:sp>
      <p:sp>
        <p:nvSpPr>
          <p:cNvPr id="26" name="TextBox 25"/>
          <p:cNvSpPr txBox="1"/>
          <p:nvPr/>
        </p:nvSpPr>
        <p:spPr>
          <a:xfrm>
            <a:off x="9239272" y="3047444"/>
            <a:ext cx="1143008" cy="710707"/>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What’s loving</a:t>
            </a:r>
          </a:p>
        </p:txBody>
      </p:sp>
      <p:sp>
        <p:nvSpPr>
          <p:cNvPr id="27" name="TextBox 26"/>
          <p:cNvSpPr txBox="1"/>
          <p:nvPr/>
        </p:nvSpPr>
        <p:spPr>
          <a:xfrm>
            <a:off x="4310051" y="1714489"/>
            <a:ext cx="3726279" cy="584775"/>
          </a:xfrm>
          <a:prstGeom prst="rect">
            <a:avLst/>
          </a:prstGeom>
          <a:noFill/>
        </p:spPr>
        <p:txBody>
          <a:bodyPr wrap="square" rtlCol="0">
            <a:spAutoFit/>
          </a:bodyPr>
          <a:lstStyle/>
          <a:p>
            <a:pPr algn="ctr"/>
            <a:r>
              <a:rPr lang="en-AU" sz="3200" dirty="0">
                <a:ea typeface="Calibri"/>
                <a:cs typeface="Times New Roman"/>
              </a:rPr>
              <a:t>CONSEQUENCES</a:t>
            </a:r>
            <a:endParaRPr lang="en-AU" sz="3200" b="1" dirty="0"/>
          </a:p>
        </p:txBody>
      </p:sp>
      <p:sp>
        <p:nvSpPr>
          <p:cNvPr id="28" name="TextBox 27"/>
          <p:cNvSpPr txBox="1"/>
          <p:nvPr/>
        </p:nvSpPr>
        <p:spPr>
          <a:xfrm>
            <a:off x="8096264" y="1714489"/>
            <a:ext cx="2286016" cy="584775"/>
          </a:xfrm>
          <a:prstGeom prst="rect">
            <a:avLst/>
          </a:prstGeom>
          <a:noFill/>
        </p:spPr>
        <p:txBody>
          <a:bodyPr wrap="square" rtlCol="0">
            <a:spAutoFit/>
          </a:bodyPr>
          <a:lstStyle/>
          <a:p>
            <a:pPr algn="ctr"/>
            <a:r>
              <a:rPr lang="en-AU" sz="3200" dirty="0">
                <a:ea typeface="Calibri"/>
                <a:cs typeface="Times New Roman"/>
              </a:rPr>
              <a:t>CHARACTER</a:t>
            </a:r>
            <a:endParaRPr lang="en-AU" sz="3200" b="1" dirty="0"/>
          </a:p>
        </p:txBody>
      </p:sp>
      <p:sp>
        <p:nvSpPr>
          <p:cNvPr id="30" name="TextBox 29">
            <a:extLst>
              <a:ext uri="{FF2B5EF4-FFF2-40B4-BE49-F238E27FC236}">
                <a16:creationId xmlns:a16="http://schemas.microsoft.com/office/drawing/2014/main" id="{B86BE14F-6943-4C42-8241-FD0C182B1E5C}"/>
              </a:ext>
            </a:extLst>
          </p:cNvPr>
          <p:cNvSpPr txBox="1"/>
          <p:nvPr/>
        </p:nvSpPr>
        <p:spPr>
          <a:xfrm>
            <a:off x="2494850" y="2930728"/>
            <a:ext cx="1143008" cy="1029256"/>
          </a:xfrm>
          <a:prstGeom prst="rect">
            <a:avLst/>
          </a:prstGeom>
          <a:noFill/>
        </p:spPr>
        <p:txBody>
          <a:bodyPr wrap="square" rtlCol="0">
            <a:spAutoFit/>
          </a:bodyPr>
          <a:lstStyle/>
          <a:p>
            <a:pPr algn="ctr">
              <a:lnSpc>
                <a:spcPct val="115000"/>
              </a:lnSpc>
              <a:spcAft>
                <a:spcPts val="1000"/>
              </a:spcAft>
            </a:pPr>
            <a:r>
              <a:rPr lang="en-AU" dirty="0">
                <a:ea typeface="Calibri"/>
                <a:cs typeface="Times New Roman"/>
              </a:rPr>
              <a:t>The law says yes or no</a:t>
            </a:r>
          </a:p>
        </p:txBody>
      </p:sp>
      <p:sp>
        <p:nvSpPr>
          <p:cNvPr id="2" name="Explosion: 14 Points 1">
            <a:extLst>
              <a:ext uri="{FF2B5EF4-FFF2-40B4-BE49-F238E27FC236}">
                <a16:creationId xmlns:a16="http://schemas.microsoft.com/office/drawing/2014/main" id="{02177A14-FA77-4876-AA2F-7D88544A3932}"/>
              </a:ext>
            </a:extLst>
          </p:cNvPr>
          <p:cNvSpPr/>
          <p:nvPr/>
        </p:nvSpPr>
        <p:spPr>
          <a:xfrm>
            <a:off x="1501695" y="3872209"/>
            <a:ext cx="3187817" cy="170412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00" dirty="0"/>
              <a:t>The law says no littering so Sally and Ben should find a bin straight away</a:t>
            </a:r>
          </a:p>
        </p:txBody>
      </p:sp>
      <p:sp>
        <p:nvSpPr>
          <p:cNvPr id="8" name="Flowchart: Alternate Process 7">
            <a:extLst>
              <a:ext uri="{FF2B5EF4-FFF2-40B4-BE49-F238E27FC236}">
                <a16:creationId xmlns:a16="http://schemas.microsoft.com/office/drawing/2014/main" id="{95F659EF-0D57-4EF3-8A46-A0586DC889E9}"/>
              </a:ext>
            </a:extLst>
          </p:cNvPr>
          <p:cNvSpPr/>
          <p:nvPr/>
        </p:nvSpPr>
        <p:spPr>
          <a:xfrm>
            <a:off x="4492562" y="3922630"/>
            <a:ext cx="987771" cy="1655607"/>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050" dirty="0"/>
              <a:t>Sally and Ben should leave their rubbish because it does not make them happy to put it in the bin</a:t>
            </a:r>
          </a:p>
        </p:txBody>
      </p:sp>
      <p:sp>
        <p:nvSpPr>
          <p:cNvPr id="9" name="Thought Bubble: Cloud 8">
            <a:extLst>
              <a:ext uri="{FF2B5EF4-FFF2-40B4-BE49-F238E27FC236}">
                <a16:creationId xmlns:a16="http://schemas.microsoft.com/office/drawing/2014/main" id="{322E6624-9AE3-4D2A-8541-93AC3B6D1611}"/>
              </a:ext>
            </a:extLst>
          </p:cNvPr>
          <p:cNvSpPr/>
          <p:nvPr/>
        </p:nvSpPr>
        <p:spPr>
          <a:xfrm>
            <a:off x="-152568" y="289540"/>
            <a:ext cx="2176666" cy="2128559"/>
          </a:xfrm>
          <a:prstGeom prst="cloudCallout">
            <a:avLst>
              <a:gd name="adj1" fmla="val 47384"/>
              <a:gd name="adj2" fmla="val 79841"/>
            </a:avLst>
          </a:prstGeom>
          <a:solidFill>
            <a:srgbClr val="EF41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dirty="0"/>
              <a:t>Can you fill in a response for the remaining columns?</a:t>
            </a:r>
          </a:p>
        </p:txBody>
      </p:sp>
    </p:spTree>
    <p:extLst>
      <p:ext uri="{BB962C8B-B14F-4D97-AF65-F5344CB8AC3E}">
        <p14:creationId xmlns:p14="http://schemas.microsoft.com/office/powerpoint/2010/main" val="139344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E0111-BDAC-4BA5-8D1E-2800602B1F96}"/>
              </a:ext>
            </a:extLst>
          </p:cNvPr>
          <p:cNvSpPr>
            <a:spLocks noGrp="1"/>
          </p:cNvSpPr>
          <p:nvPr>
            <p:ph type="title"/>
          </p:nvPr>
        </p:nvSpPr>
        <p:spPr/>
        <p:txBody>
          <a:bodyPr/>
          <a:lstStyle/>
          <a:p>
            <a:r>
              <a:rPr lang="en-AU" dirty="0"/>
              <a:t>Does the Christian worldview offer any help?</a:t>
            </a:r>
          </a:p>
        </p:txBody>
      </p:sp>
      <p:graphicFrame>
        <p:nvGraphicFramePr>
          <p:cNvPr id="4" name="Content Placeholder 3">
            <a:extLst>
              <a:ext uri="{FF2B5EF4-FFF2-40B4-BE49-F238E27FC236}">
                <a16:creationId xmlns:a16="http://schemas.microsoft.com/office/drawing/2014/main" id="{6E1A82AD-2D2D-4B62-9E00-159EE32CEC32}"/>
              </a:ext>
            </a:extLst>
          </p:cNvPr>
          <p:cNvGraphicFramePr>
            <a:graphicFrameLocks noGrp="1"/>
          </p:cNvGraphicFramePr>
          <p:nvPr>
            <p:ph idx="1"/>
            <p:extLst>
              <p:ext uri="{D42A27DB-BD31-4B8C-83A1-F6EECF244321}">
                <p14:modId xmlns:p14="http://schemas.microsoft.com/office/powerpoint/2010/main" val="2154567074"/>
              </p:ext>
            </p:extLst>
          </p:nvPr>
        </p:nvGraphicFramePr>
        <p:xfrm>
          <a:off x="1100138" y="1958975"/>
          <a:ext cx="10507664" cy="3527425"/>
        </p:xfrm>
        <a:graphic>
          <a:graphicData uri="http://schemas.openxmlformats.org/drawingml/2006/table">
            <a:tbl>
              <a:tblPr>
                <a:tableStyleId>{21E4AEA4-8DFA-4A89-87EB-49C32662AFE0}</a:tableStyleId>
              </a:tblPr>
              <a:tblGrid>
                <a:gridCol w="2626916">
                  <a:extLst>
                    <a:ext uri="{9D8B030D-6E8A-4147-A177-3AD203B41FA5}">
                      <a16:colId xmlns:a16="http://schemas.microsoft.com/office/drawing/2014/main" val="1302022014"/>
                    </a:ext>
                  </a:extLst>
                </a:gridCol>
                <a:gridCol w="2626916">
                  <a:extLst>
                    <a:ext uri="{9D8B030D-6E8A-4147-A177-3AD203B41FA5}">
                      <a16:colId xmlns:a16="http://schemas.microsoft.com/office/drawing/2014/main" val="3959743643"/>
                    </a:ext>
                  </a:extLst>
                </a:gridCol>
                <a:gridCol w="2626916">
                  <a:extLst>
                    <a:ext uri="{9D8B030D-6E8A-4147-A177-3AD203B41FA5}">
                      <a16:colId xmlns:a16="http://schemas.microsoft.com/office/drawing/2014/main" val="3270857112"/>
                    </a:ext>
                  </a:extLst>
                </a:gridCol>
                <a:gridCol w="2626916">
                  <a:extLst>
                    <a:ext uri="{9D8B030D-6E8A-4147-A177-3AD203B41FA5}">
                      <a16:colId xmlns:a16="http://schemas.microsoft.com/office/drawing/2014/main" val="2622351907"/>
                    </a:ext>
                  </a:extLst>
                </a:gridCol>
              </a:tblGrid>
              <a:tr h="3527425">
                <a:tc>
                  <a:txBody>
                    <a:bodyPr/>
                    <a:lstStyle/>
                    <a:p>
                      <a:pPr algn="ctr"/>
                      <a:r>
                        <a:rPr lang="en-AU" b="1" dirty="0"/>
                        <a:t>God’s Creation</a:t>
                      </a:r>
                    </a:p>
                    <a:p>
                      <a:pPr algn="ctr"/>
                      <a:r>
                        <a:rPr lang="en-AU" dirty="0"/>
                        <a:t>God made the world and declared it to be good. In Genesis Chapter 1 we learn God made Adam and Eve who were given the job of caring for the Garden.</a:t>
                      </a:r>
                    </a:p>
                  </a:txBody>
                  <a:tcPr/>
                </a:tc>
                <a:tc>
                  <a:txBody>
                    <a:bodyPr/>
                    <a:lstStyle/>
                    <a:p>
                      <a:pPr algn="ctr"/>
                      <a:r>
                        <a:rPr lang="en-AU" b="1" dirty="0"/>
                        <a:t>God’s Commands</a:t>
                      </a:r>
                    </a:p>
                    <a:p>
                      <a:pPr algn="ctr"/>
                      <a:r>
                        <a:rPr lang="en-AU" dirty="0"/>
                        <a:t>God gives people instructions to love others and take care of creation but instead we see humans show selfishness, cruelty and greed.</a:t>
                      </a:r>
                    </a:p>
                    <a:p>
                      <a:pPr algn="ctr"/>
                      <a:endParaRPr lang="en-AU" dirty="0"/>
                    </a:p>
                  </a:txBody>
                  <a:tcPr/>
                </a:tc>
                <a:tc>
                  <a:txBody>
                    <a:bodyPr/>
                    <a:lstStyle/>
                    <a:p>
                      <a:pPr algn="ctr"/>
                      <a:r>
                        <a:rPr lang="en-AU" b="1" dirty="0"/>
                        <a:t>Jesus Christ</a:t>
                      </a:r>
                    </a:p>
                    <a:p>
                      <a:pPr marL="0" marR="0" lvl="0" indent="0" algn="ctr" defTabSz="914400" rtl="0" eaLnBrk="1" fontAlgn="auto" latinLnBrk="0" hangingPunct="1">
                        <a:lnSpc>
                          <a:spcPct val="100000"/>
                        </a:lnSpc>
                        <a:spcBef>
                          <a:spcPts val="0"/>
                        </a:spcBef>
                        <a:spcAft>
                          <a:spcPts val="0"/>
                        </a:spcAft>
                        <a:buClrTx/>
                        <a:buSzTx/>
                        <a:buFontTx/>
                        <a:buNone/>
                        <a:tabLst/>
                        <a:defRPr/>
                      </a:pPr>
                      <a:r>
                        <a:rPr lang="en-AU" b="0" dirty="0"/>
                        <a:t>Jesus’ life, death and resurrection gives us hope for our world. Jesus perfectly loved others, loved creation and loved God. Jesus showed us God’s character and his </a:t>
                      </a:r>
                      <a:r>
                        <a:rPr lang="en-AU" sz="1800" b="0" dirty="0"/>
                        <a:t>justice, mercy and love.  </a:t>
                      </a:r>
                      <a:endParaRPr lang="en-AU" dirty="0"/>
                    </a:p>
                    <a:p>
                      <a:pPr algn="ctr"/>
                      <a:endParaRPr lang="en-AU" b="0" dirty="0"/>
                    </a:p>
                  </a:txBody>
                  <a:tcPr/>
                </a:tc>
                <a:tc>
                  <a:txBody>
                    <a:bodyPr/>
                    <a:lstStyle/>
                    <a:p>
                      <a:pPr algn="ctr"/>
                      <a:r>
                        <a:rPr lang="en-AU" b="1" dirty="0"/>
                        <a:t>Hope</a:t>
                      </a:r>
                    </a:p>
                    <a:p>
                      <a:pPr algn="ctr"/>
                      <a:r>
                        <a:rPr lang="en-AU" b="0" dirty="0"/>
                        <a:t>God promises to fix creation. This offers Christians hope and make us want to be part of God’s action in our world. </a:t>
                      </a:r>
                    </a:p>
                  </a:txBody>
                  <a:tcPr/>
                </a:tc>
                <a:extLst>
                  <a:ext uri="{0D108BD9-81ED-4DB2-BD59-A6C34878D82A}">
                    <a16:rowId xmlns:a16="http://schemas.microsoft.com/office/drawing/2014/main" val="1088222064"/>
                  </a:ext>
                </a:extLst>
              </a:tr>
            </a:tbl>
          </a:graphicData>
        </a:graphic>
      </p:graphicFrame>
    </p:spTree>
    <p:extLst>
      <p:ext uri="{BB962C8B-B14F-4D97-AF65-F5344CB8AC3E}">
        <p14:creationId xmlns:p14="http://schemas.microsoft.com/office/powerpoint/2010/main" val="665217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0A1042-9783-471E-9F54-B1A73991362D}"/>
              </a:ext>
            </a:extLst>
          </p:cNvPr>
          <p:cNvSpPr>
            <a:spLocks noGrp="1"/>
          </p:cNvSpPr>
          <p:nvPr>
            <p:ph type="title"/>
          </p:nvPr>
        </p:nvSpPr>
        <p:spPr/>
        <p:txBody>
          <a:bodyPr>
            <a:normAutofit fontScale="90000"/>
          </a:bodyPr>
          <a:lstStyle/>
          <a:p>
            <a:br>
              <a:rPr lang="en-AU" sz="3100" dirty="0">
                <a:solidFill>
                  <a:srgbClr val="C00000"/>
                </a:solidFill>
                <a:latin typeface="Trajan Pro" panose="02020502050506020301"/>
              </a:rPr>
            </a:br>
            <a:r>
              <a:rPr lang="en-AU" sz="3100" dirty="0">
                <a:solidFill>
                  <a:srgbClr val="FF0000"/>
                </a:solidFill>
                <a:latin typeface="Trajan Pro" panose="02020502050506020301"/>
              </a:rPr>
              <a:t>How can our faith help us make decisions about the environment?</a:t>
            </a:r>
            <a:br>
              <a:rPr lang="en-AU" dirty="0">
                <a:solidFill>
                  <a:srgbClr val="C00000"/>
                </a:solidFill>
                <a:latin typeface="Segoe Print" pitchFamily="2" charset="0"/>
              </a:rPr>
            </a:br>
            <a:endParaRPr lang="en-AU" dirty="0"/>
          </a:p>
        </p:txBody>
      </p:sp>
      <p:sp>
        <p:nvSpPr>
          <p:cNvPr id="4" name="Content Placeholder 3">
            <a:extLst>
              <a:ext uri="{FF2B5EF4-FFF2-40B4-BE49-F238E27FC236}">
                <a16:creationId xmlns:a16="http://schemas.microsoft.com/office/drawing/2014/main" id="{52F56EC6-EF80-4D72-9FCD-0D46878A42A6}"/>
              </a:ext>
            </a:extLst>
          </p:cNvPr>
          <p:cNvSpPr>
            <a:spLocks noGrp="1"/>
          </p:cNvSpPr>
          <p:nvPr>
            <p:ph idx="1"/>
          </p:nvPr>
        </p:nvSpPr>
        <p:spPr>
          <a:xfrm>
            <a:off x="1099458" y="1958359"/>
            <a:ext cx="6077520" cy="3919927"/>
          </a:xfrm>
        </p:spPr>
        <p:txBody>
          <a:bodyPr/>
          <a:lstStyle/>
          <a:p>
            <a:pPr marL="514350" indent="-514350">
              <a:buAutoNum type="arabicPeriod"/>
            </a:pPr>
            <a:r>
              <a:rPr lang="en-AU" sz="2400" dirty="0"/>
              <a:t>Discuss how the Christian worldview could help Sally and Ben make a decision. </a:t>
            </a:r>
          </a:p>
          <a:p>
            <a:pPr marL="0" indent="0">
              <a:buNone/>
            </a:pPr>
            <a:endParaRPr lang="en-AU" sz="2400" dirty="0"/>
          </a:p>
          <a:p>
            <a:pPr marL="0" indent="0">
              <a:buNone/>
            </a:pPr>
            <a:r>
              <a:rPr lang="en-AU" sz="2400" dirty="0"/>
              <a:t>2. Use the internet to read the National Geographic Kid’s page on climate change (www.natgeokids.com). </a:t>
            </a:r>
          </a:p>
          <a:p>
            <a:pPr marL="971550" lvl="1" indent="-514350">
              <a:buFont typeface="+mj-lt"/>
              <a:buAutoNum type="alphaLcParenR"/>
            </a:pPr>
            <a:r>
              <a:rPr lang="en-AU" sz="1400" dirty="0"/>
              <a:t>What is climate change? </a:t>
            </a:r>
          </a:p>
          <a:p>
            <a:pPr marL="971550" lvl="1" indent="-514350">
              <a:buFont typeface="+mj-lt"/>
              <a:buAutoNum type="alphaLcParenR"/>
            </a:pPr>
            <a:r>
              <a:rPr lang="en-AU" sz="1400" dirty="0"/>
              <a:t>If humanity was arrested for crimes against the Earth, what would the arrest warrant say? </a:t>
            </a:r>
          </a:p>
          <a:p>
            <a:pPr marL="971550" lvl="1" indent="-514350">
              <a:buFont typeface="+mj-lt"/>
              <a:buAutoNum type="alphaLcParenR"/>
            </a:pPr>
            <a:r>
              <a:rPr lang="en-AU" sz="1400" dirty="0"/>
              <a:t>How could Jesus call to love others and look after creation help us make decisions about climate change? </a:t>
            </a:r>
          </a:p>
          <a:p>
            <a:pPr marL="971550" lvl="1" indent="-514350">
              <a:buFont typeface="+mj-lt"/>
              <a:buAutoNum type="alphaLcParenR"/>
            </a:pPr>
            <a:r>
              <a:rPr lang="en-AU" sz="1400" dirty="0"/>
              <a:t>How might one of the other ethical frameworks from the table cause people to act towards climate change?</a:t>
            </a:r>
          </a:p>
          <a:p>
            <a:pPr marL="971550" lvl="1" indent="-514350">
              <a:buFont typeface="+mj-lt"/>
              <a:buAutoNum type="alphaLcParenR"/>
            </a:pPr>
            <a:r>
              <a:rPr lang="en-AU" sz="1400" dirty="0"/>
              <a:t>Visit </a:t>
            </a:r>
            <a:r>
              <a:rPr lang="en-AU" sz="1400" dirty="0">
                <a:hlinkClick r:id="rId3"/>
              </a:rPr>
              <a:t>www.operationnoah.org</a:t>
            </a:r>
            <a:r>
              <a:rPr lang="en-AU" sz="1400" dirty="0"/>
              <a:t> and investigate the mission of this organisation. What is this organisation an example of?</a:t>
            </a:r>
          </a:p>
        </p:txBody>
      </p:sp>
      <p:pic>
        <p:nvPicPr>
          <p:cNvPr id="5" name="Picture 4" descr="A close up of a logo&#10;&#10;Description automatically generated">
            <a:extLst>
              <a:ext uri="{FF2B5EF4-FFF2-40B4-BE49-F238E27FC236}">
                <a16:creationId xmlns:a16="http://schemas.microsoft.com/office/drawing/2014/main" id="{ACEC6442-DAC0-4B39-8F97-29A8751F245E}"/>
              </a:ext>
            </a:extLst>
          </p:cNvPr>
          <p:cNvPicPr>
            <a:picLocks noChangeAspect="1"/>
          </p:cNvPicPr>
          <p:nvPr/>
        </p:nvPicPr>
        <p:blipFill rotWithShape="1">
          <a:blip r:embed="rId4"/>
          <a:srcRect l="20360" t="25291" r="13702" b="27616"/>
          <a:stretch/>
        </p:blipFill>
        <p:spPr>
          <a:xfrm>
            <a:off x="7772400" y="2096582"/>
            <a:ext cx="3320142" cy="3347696"/>
          </a:xfrm>
          <a:prstGeom prst="rect">
            <a:avLst/>
          </a:prstGeom>
        </p:spPr>
      </p:pic>
    </p:spTree>
    <p:extLst>
      <p:ext uri="{BB962C8B-B14F-4D97-AF65-F5344CB8AC3E}">
        <p14:creationId xmlns:p14="http://schemas.microsoft.com/office/powerpoint/2010/main" val="2844050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1282745" y="496061"/>
            <a:ext cx="5139320" cy="57771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AU" sz="2400" b="1" dirty="0">
                <a:latin typeface="Calibri" pitchFamily="34" charset="0"/>
                <a:cs typeface="Arial" pitchFamily="34" charset="0"/>
              </a:rPr>
              <a:t>MAKING ETHICAL DECISIONS: A CHRISTIAN STARTING POINT</a:t>
            </a:r>
            <a:endParaRPr lang="en-AU" sz="2400" b="1" dirty="0">
              <a:latin typeface="Times New Roman" pitchFamily="18" charset="0"/>
              <a:cs typeface="Arial" pitchFamily="34" charset="0"/>
            </a:endParaRPr>
          </a:p>
          <a:p>
            <a:pPr algn="r" fontAlgn="base">
              <a:spcBef>
                <a:spcPct val="0"/>
              </a:spcBef>
              <a:spcAft>
                <a:spcPct val="0"/>
              </a:spcAft>
            </a:pPr>
            <a:endParaRPr lang="en-AU" sz="800" dirty="0">
              <a:latin typeface="Times New Roman" pitchFamily="18"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Be guided by what matters to God: </a:t>
            </a:r>
            <a:r>
              <a:rPr lang="en-AU" sz="2000" dirty="0">
                <a:latin typeface="Calibri" pitchFamily="34" charset="0"/>
                <a:cs typeface="Arial" pitchFamily="34" charset="0"/>
              </a:rPr>
              <a:t>Loving him and loving others</a:t>
            </a:r>
          </a:p>
          <a:p>
            <a:pPr fontAlgn="base">
              <a:spcBef>
                <a:spcPct val="0"/>
              </a:spcBef>
              <a:spcAft>
                <a:spcPct val="0"/>
              </a:spcAft>
              <a:buFont typeface="Symbol" pitchFamily="18" charset="2"/>
              <a:buChar char="·"/>
            </a:pPr>
            <a:endParaRPr lang="en-AU" sz="1200" b="1"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Think about what will happen</a:t>
            </a:r>
            <a:r>
              <a:rPr lang="en-AU" sz="2000" dirty="0">
                <a:latin typeface="Calibri" pitchFamily="34" charset="0"/>
                <a:cs typeface="Arial" pitchFamily="34" charset="0"/>
              </a:rPr>
              <a:t> (…but sometimes you can’t control that!)</a:t>
            </a:r>
          </a:p>
          <a:p>
            <a:pPr fontAlgn="base">
              <a:spcBef>
                <a:spcPct val="0"/>
              </a:spcBef>
              <a:spcAft>
                <a:spcPct val="0"/>
              </a:spcAft>
              <a:buFont typeface="Symbol" pitchFamily="18" charset="2"/>
              <a:buChar char="·"/>
            </a:pPr>
            <a:endParaRPr lang="en-AU" sz="1200"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Learn to think and act more like Jesus</a:t>
            </a:r>
            <a:r>
              <a:rPr lang="en-AU" sz="2000" dirty="0">
                <a:latin typeface="Calibri" pitchFamily="34" charset="0"/>
                <a:cs typeface="Arial" pitchFamily="34" charset="0"/>
              </a:rPr>
              <a:t> by reading the Bible and learning from other Christians</a:t>
            </a:r>
          </a:p>
          <a:p>
            <a:pPr fontAlgn="base">
              <a:spcBef>
                <a:spcPct val="0"/>
              </a:spcBef>
              <a:spcAft>
                <a:spcPct val="0"/>
              </a:spcAft>
              <a:buFont typeface="Symbol" pitchFamily="18" charset="2"/>
              <a:buChar char="·"/>
            </a:pPr>
            <a:endParaRPr lang="en-AU" sz="1200"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Pray that God will help you</a:t>
            </a:r>
            <a:r>
              <a:rPr lang="en-AU" sz="2000" dirty="0">
                <a:latin typeface="Calibri" pitchFamily="34" charset="0"/>
                <a:cs typeface="Arial" pitchFamily="34" charset="0"/>
              </a:rPr>
              <a:t> make good choices</a:t>
            </a:r>
          </a:p>
          <a:p>
            <a:pPr fontAlgn="base">
              <a:spcBef>
                <a:spcPct val="0"/>
              </a:spcBef>
              <a:spcAft>
                <a:spcPct val="0"/>
              </a:spcAft>
              <a:buFont typeface="Symbol" pitchFamily="18" charset="2"/>
              <a:buChar char="·"/>
            </a:pPr>
            <a:endParaRPr lang="en-AU" sz="1200" dirty="0">
              <a:latin typeface="Calibri" pitchFamily="34" charset="0"/>
              <a:cs typeface="Arial" pitchFamily="34" charset="0"/>
            </a:endParaRPr>
          </a:p>
          <a:p>
            <a:pPr fontAlgn="base">
              <a:spcBef>
                <a:spcPct val="0"/>
              </a:spcBef>
              <a:spcAft>
                <a:spcPct val="0"/>
              </a:spcAft>
              <a:buFont typeface="Symbol" pitchFamily="18" charset="2"/>
              <a:buChar char="·"/>
            </a:pPr>
            <a:r>
              <a:rPr lang="en-AU" sz="2000" b="1" dirty="0">
                <a:latin typeface="Calibri" pitchFamily="34" charset="0"/>
                <a:cs typeface="Arial" pitchFamily="34" charset="0"/>
              </a:rPr>
              <a:t>Remember you’re not God!  </a:t>
            </a:r>
            <a:r>
              <a:rPr lang="en-AU" sz="2000" dirty="0">
                <a:latin typeface="Calibri" pitchFamily="34" charset="0"/>
                <a:cs typeface="Arial" pitchFamily="34" charset="0"/>
              </a:rPr>
              <a:t>He’s the only one who knows what’s really right all the time - situations can be complicated, and we all make mistakes.</a:t>
            </a:r>
            <a:endParaRPr lang="en-AU" sz="2000" b="1" dirty="0">
              <a:latin typeface="Calibri" pitchFamily="34" charset="0"/>
              <a:cs typeface="Arial" pitchFamily="34" charset="0"/>
            </a:endParaRPr>
          </a:p>
          <a:p>
            <a:pPr fontAlgn="base">
              <a:spcBef>
                <a:spcPct val="0"/>
              </a:spcBef>
              <a:spcAft>
                <a:spcPct val="0"/>
              </a:spcAft>
            </a:pPr>
            <a:endParaRPr lang="en-US" dirty="0">
              <a:latin typeface="Arial" pitchFamily="34" charset="0"/>
              <a:cs typeface="Arial" pitchFamily="34" charset="0"/>
            </a:endParaRPr>
          </a:p>
        </p:txBody>
      </p:sp>
      <p:pic>
        <p:nvPicPr>
          <p:cNvPr id="7" name="Picture 6" descr="A close up of a logo&#10;&#10;Description automatically generated">
            <a:extLst>
              <a:ext uri="{FF2B5EF4-FFF2-40B4-BE49-F238E27FC236}">
                <a16:creationId xmlns:a16="http://schemas.microsoft.com/office/drawing/2014/main" id="{CE1F6565-8C30-498E-BF0F-DCC2B75629C7}"/>
              </a:ext>
            </a:extLst>
          </p:cNvPr>
          <p:cNvPicPr>
            <a:picLocks noChangeAspect="1"/>
          </p:cNvPicPr>
          <p:nvPr/>
        </p:nvPicPr>
        <p:blipFill rotWithShape="1">
          <a:blip r:embed="rId2"/>
          <a:srcRect l="19813" t="24903" r="13976" b="26840"/>
          <a:stretch/>
        </p:blipFill>
        <p:spPr>
          <a:xfrm>
            <a:off x="7666074" y="1297173"/>
            <a:ext cx="3472106" cy="3572539"/>
          </a:xfrm>
          <a:prstGeom prst="rect">
            <a:avLst/>
          </a:prstGeom>
        </p:spPr>
      </p:pic>
    </p:spTree>
    <p:extLst>
      <p:ext uri="{BB962C8B-B14F-4D97-AF65-F5344CB8AC3E}">
        <p14:creationId xmlns:p14="http://schemas.microsoft.com/office/powerpoint/2010/main" val="12235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FFD7F17B-5D2A-4246-874E-52402A8C725C}" vid="{F823EB3B-3391-4BBC-AE81-1E1591335463}"/>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FFD7F17B-5D2A-4246-874E-52402A8C725C}" vid="{3808295A-E58F-464D-BF70-7B0CBD481CBB}"/>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F5188462221C42B17B623FA759C470" ma:contentTypeVersion="13" ma:contentTypeDescription="Create a new document." ma:contentTypeScope="" ma:versionID="ddfd9fa7034755d899048c3a9f58a6f5">
  <xsd:schema xmlns:xsd="http://www.w3.org/2001/XMLSchema" xmlns:xs="http://www.w3.org/2001/XMLSchema" xmlns:p="http://schemas.microsoft.com/office/2006/metadata/properties" xmlns:ns3="a6caffcd-f3c6-4a17-adbb-f9d07df3533d" xmlns:ns4="8a3f1920-058f-4c34-a378-445b3f21d9ab" targetNamespace="http://schemas.microsoft.com/office/2006/metadata/properties" ma:root="true" ma:fieldsID="89e189090147e9345ddb485efab4b347" ns3:_="" ns4:_="">
    <xsd:import namespace="a6caffcd-f3c6-4a17-adbb-f9d07df3533d"/>
    <xsd:import namespace="8a3f1920-058f-4c34-a378-445b3f21d9a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caffcd-f3c6-4a17-adbb-f9d07df353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3f1920-058f-4c34-a378-445b3f21d9ab"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EF841E-8E80-4D80-8FB7-BF0F6865D9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caffcd-f3c6-4a17-adbb-f9d07df3533d"/>
    <ds:schemaRef ds:uri="8a3f1920-058f-4c34-a378-445b3f21d9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BDD516-BD23-47C3-9639-569609097D24}">
  <ds:schemaRefs>
    <ds:schemaRef ds:uri="http://schemas.microsoft.com/sharepoint/v3/contenttype/forms"/>
  </ds:schemaRefs>
</ds:datastoreItem>
</file>

<file path=customXml/itemProps3.xml><?xml version="1.0" encoding="utf-8"?>
<ds:datastoreItem xmlns:ds="http://schemas.openxmlformats.org/officeDocument/2006/customXml" ds:itemID="{FB61CF7A-7D4F-4D1A-AFD1-CC558073A7B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Religious Studies Powerpoint Template_v2</Template>
  <TotalTime>492</TotalTime>
  <Words>1391</Words>
  <Application>Microsoft Office PowerPoint</Application>
  <PresentationFormat>Widescreen</PresentationFormat>
  <Paragraphs>110</Paragraphs>
  <Slides>7</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vt:i4>
      </vt:variant>
    </vt:vector>
  </HeadingPairs>
  <TitlesOfParts>
    <vt:vector size="17" baseType="lpstr">
      <vt:lpstr>Arial</vt:lpstr>
      <vt:lpstr>Calibri</vt:lpstr>
      <vt:lpstr>Calibri Light</vt:lpstr>
      <vt:lpstr>Segoe Print</vt:lpstr>
      <vt:lpstr>Symbol</vt:lpstr>
      <vt:lpstr>Tahoma</vt:lpstr>
      <vt:lpstr>Times New Roman</vt:lpstr>
      <vt:lpstr>Trajan Pro</vt:lpstr>
      <vt:lpstr>Office Theme</vt:lpstr>
      <vt:lpstr>1_Office Theme</vt:lpstr>
      <vt:lpstr>Ethical Decisions</vt:lpstr>
      <vt:lpstr>Sally and Ben</vt:lpstr>
      <vt:lpstr>PowerPoint Presentation</vt:lpstr>
      <vt:lpstr>PowerPoint Presentation</vt:lpstr>
      <vt:lpstr>Does the Christian worldview offer any help?</vt:lpstr>
      <vt:lpstr> How can our faith help us make decisions about the environment?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Decisions</dc:title>
  <dc:creator>Penelope Russell</dc:creator>
  <cp:lastModifiedBy>Penelope Russell</cp:lastModifiedBy>
  <cp:revision>27</cp:revision>
  <dcterms:created xsi:type="dcterms:W3CDTF">2019-05-20T05:34:10Z</dcterms:created>
  <dcterms:modified xsi:type="dcterms:W3CDTF">2021-04-13T03:01:44Z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0x010100E5F5188462221C42B17B623FA759C470</vt:lpwstr>
  </property>
</Properties>
</file>