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7"/>
  </p:notesMasterIdLst>
  <p:sldIdLst>
    <p:sldId id="258" r:id="rId6"/>
    <p:sldId id="278" r:id="rId7"/>
    <p:sldId id="281" r:id="rId8"/>
    <p:sldId id="275" r:id="rId9"/>
    <p:sldId id="270" r:id="rId10"/>
    <p:sldId id="269" r:id="rId11"/>
    <p:sldId id="276" r:id="rId12"/>
    <p:sldId id="279" r:id="rId13"/>
    <p:sldId id="280" r:id="rId14"/>
    <p:sldId id="277"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79436" autoAdjust="0"/>
  </p:normalViewPr>
  <p:slideViewPr>
    <p:cSldViewPr snapToGrid="0" snapToObjects="1">
      <p:cViewPr varScale="1">
        <p:scale>
          <a:sx n="90" d="100"/>
          <a:sy n="90" d="100"/>
        </p:scale>
        <p:origin x="126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EAEE4-A646-4915-9154-BF2492160E84}" type="datetimeFigureOut">
              <a:rPr lang="en-AU" smtClean="0"/>
              <a:t>13/04/2021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E1AE8-59B7-4D18-BC37-E4794386F716}" type="slidenum">
              <a:rPr lang="en-AU" smtClean="0"/>
              <a:t>‹#›</a:t>
            </a:fld>
            <a:endParaRPr lang="en-AU"/>
          </a:p>
        </p:txBody>
      </p:sp>
    </p:spTree>
    <p:extLst>
      <p:ext uri="{BB962C8B-B14F-4D97-AF65-F5344CB8AC3E}">
        <p14:creationId xmlns:p14="http://schemas.microsoft.com/office/powerpoint/2010/main" val="376428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vethechildren.org.uk/what-we-do/childrens-rights/united-nations-convention-of-the-rights-of-the-chil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jm.org.au/ijm-staffs-son-spots-slavery-in-his-water-suppl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United Nations Convention on the Rights of the Child (child friendly version)</a:t>
            </a:r>
          </a:p>
          <a:p>
            <a:r>
              <a:rPr lang="en-AU" dirty="0">
                <a:hlinkClick r:id="rId3"/>
              </a:rPr>
              <a:t>https://www.savethechildren.org.uk/what-we-do/childrens-rights/united-nations-convention-of-the-rights-of-the-child</a:t>
            </a:r>
            <a:endParaRPr lang="en-AU" dirty="0"/>
          </a:p>
          <a:p>
            <a:endParaRPr lang="en-AU" dirty="0"/>
          </a:p>
        </p:txBody>
      </p:sp>
      <p:sp>
        <p:nvSpPr>
          <p:cNvPr id="4" name="Slide Number Placeholder 3"/>
          <p:cNvSpPr>
            <a:spLocks noGrp="1"/>
          </p:cNvSpPr>
          <p:nvPr>
            <p:ph type="sldNum" sz="quarter" idx="5"/>
          </p:nvPr>
        </p:nvSpPr>
        <p:spPr/>
        <p:txBody>
          <a:bodyPr/>
          <a:lstStyle/>
          <a:p>
            <a:fld id="{D08E1AE8-59B7-4D18-BC37-E4794386F716}" type="slidenum">
              <a:rPr lang="en-AU" smtClean="0"/>
              <a:t>2</a:t>
            </a:fld>
            <a:endParaRPr lang="en-AU"/>
          </a:p>
        </p:txBody>
      </p:sp>
    </p:spTree>
    <p:extLst>
      <p:ext uri="{BB962C8B-B14F-4D97-AF65-F5344CB8AC3E}">
        <p14:creationId xmlns:p14="http://schemas.microsoft.com/office/powerpoint/2010/main" val="301759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 to International Justice Mission website (www.ijm.org.au) to read some stories. Ensure you pre read to content is appropriate for children.</a:t>
            </a:r>
          </a:p>
          <a:p>
            <a:endParaRPr lang="en-AU" dirty="0"/>
          </a:p>
          <a:p>
            <a:r>
              <a:rPr lang="en-AU" dirty="0">
                <a:hlinkClick r:id="rId3"/>
              </a:rPr>
              <a:t>https://ijm.org.au/ijm-staffs-son-spots-slavery-in-his-water-supply/</a:t>
            </a:r>
            <a:endParaRPr lang="en-AU" dirty="0"/>
          </a:p>
        </p:txBody>
      </p:sp>
      <p:sp>
        <p:nvSpPr>
          <p:cNvPr id="4" name="Slide Number Placeholder 3"/>
          <p:cNvSpPr>
            <a:spLocks noGrp="1"/>
          </p:cNvSpPr>
          <p:nvPr>
            <p:ph type="sldNum" sz="quarter" idx="5"/>
          </p:nvPr>
        </p:nvSpPr>
        <p:spPr/>
        <p:txBody>
          <a:bodyPr/>
          <a:lstStyle/>
          <a:p>
            <a:fld id="{D08E1AE8-59B7-4D18-BC37-E4794386F716}" type="slidenum">
              <a:rPr lang="en-AU" smtClean="0"/>
              <a:t>4</a:t>
            </a:fld>
            <a:endParaRPr lang="en-AU"/>
          </a:p>
        </p:txBody>
      </p:sp>
    </p:spTree>
    <p:extLst>
      <p:ext uri="{BB962C8B-B14F-4D97-AF65-F5344CB8AC3E}">
        <p14:creationId xmlns:p14="http://schemas.microsoft.com/office/powerpoint/2010/main" val="37740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worksheet to go with this slide if you would prefer students to write their responses before sharing as a class. </a:t>
            </a:r>
          </a:p>
        </p:txBody>
      </p:sp>
      <p:sp>
        <p:nvSpPr>
          <p:cNvPr id="4" name="Slide Number Placeholder 3"/>
          <p:cNvSpPr>
            <a:spLocks noGrp="1"/>
          </p:cNvSpPr>
          <p:nvPr>
            <p:ph type="sldNum" sz="quarter" idx="5"/>
          </p:nvPr>
        </p:nvSpPr>
        <p:spPr/>
        <p:txBody>
          <a:bodyPr/>
          <a:lstStyle/>
          <a:p>
            <a:fld id="{D08E1AE8-59B7-4D18-BC37-E4794386F716}" type="slidenum">
              <a:rPr lang="en-AU" smtClean="0"/>
              <a:t>6</a:t>
            </a:fld>
            <a:endParaRPr lang="en-AU"/>
          </a:p>
        </p:txBody>
      </p:sp>
    </p:spTree>
    <p:extLst>
      <p:ext uri="{BB962C8B-B14F-4D97-AF65-F5344CB8AC3E}">
        <p14:creationId xmlns:p14="http://schemas.microsoft.com/office/powerpoint/2010/main" val="241571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Each book of the Bible is like an individual episode, with its own details, plots and themes, but the books add together to create an overall plot:</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God creates the world and has a perfect vision for it</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People reject God’s vision, distort society and wreck the environment</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God commits to rescuing the world, beginning with one group of people - the nation of Israel. They are to live out their special relationship with God so that all the nations will eventually come to know and love him as well. </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 God continues to be committed in love to his people (Israel), but they regularly choose to ignore him and make their own rules. Despite this, God gives them a homeland and maintains his commitment to them. He promises a </a:t>
            </a:r>
            <a:r>
              <a:rPr lang="en-US" sz="1200" b="0" i="0" u="none" strike="noStrike" kern="1200" dirty="0" err="1">
                <a:solidFill>
                  <a:schemeClr val="tx1"/>
                </a:solidFill>
                <a:effectLst/>
                <a:latin typeface="+mn-lt"/>
                <a:ea typeface="+mn-ea"/>
                <a:cs typeface="+mn-cs"/>
              </a:rPr>
              <a:t>saviour</a:t>
            </a:r>
            <a:r>
              <a:rPr lang="en-US" sz="1200" b="0" i="0" u="none" strike="noStrike" kern="1200" dirty="0">
                <a:solidFill>
                  <a:schemeClr val="tx1"/>
                </a:solidFill>
                <a:effectLst/>
                <a:latin typeface="+mn-lt"/>
                <a:ea typeface="+mn-ea"/>
                <a:cs typeface="+mn-cs"/>
              </a:rPr>
              <a:t>-king who will make things right once and for all.</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rPr>
              <a:t> God allows Israel’s land to be invaded and the people to be exiled because of their continued refusal to love him and live as his people. Although some eventually return, things are still not right with God.</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6.</a:t>
            </a:r>
            <a:r>
              <a:rPr lang="en-US" sz="1200" b="0" i="0" u="none" strike="noStrike" kern="1200" dirty="0">
                <a:solidFill>
                  <a:schemeClr val="tx1"/>
                </a:solidFill>
                <a:effectLst/>
                <a:latin typeface="+mn-lt"/>
                <a:ea typeface="+mn-ea"/>
                <a:cs typeface="+mn-cs"/>
              </a:rPr>
              <a:t> Jesus appears on the scene. He is the ultimate solution to humanity’s exile from God - the promised </a:t>
            </a:r>
            <a:r>
              <a:rPr lang="en-US" sz="1200" b="0" i="0" u="none" strike="noStrike" kern="1200" dirty="0" err="1">
                <a:solidFill>
                  <a:schemeClr val="tx1"/>
                </a:solidFill>
                <a:effectLst/>
                <a:latin typeface="+mn-lt"/>
                <a:ea typeface="+mn-ea"/>
                <a:cs typeface="+mn-cs"/>
              </a:rPr>
              <a:t>saviour</a:t>
            </a:r>
            <a:r>
              <a:rPr lang="en-US" sz="1200" b="0" i="0" u="none" strike="noStrike" kern="1200" dirty="0">
                <a:solidFill>
                  <a:schemeClr val="tx1"/>
                </a:solidFill>
                <a:effectLst/>
                <a:latin typeface="+mn-lt"/>
                <a:ea typeface="+mn-ea"/>
                <a:cs typeface="+mn-cs"/>
              </a:rPr>
              <a:t>-king. Through his life, death and resurrection he brings a paradigm shift: a chance for human beings to have their broken relationship with God restored through him. When this happens, they become part of the new people of God, learning a new way of living out God’s values in the world.</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 New Testament writers spell out in more detail what this new way of life looks like, and as the Bible closes it looks forward to the end of history and the restoration of God’s original vision to be complete.</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THE LENS:</a:t>
            </a:r>
            <a:r>
              <a:rPr lang="en-US" sz="1200" b="0" i="0" u="none" strike="noStrike" kern="1200" dirty="0">
                <a:solidFill>
                  <a:schemeClr val="tx1"/>
                </a:solidFill>
                <a:effectLst/>
                <a:latin typeface="+mn-lt"/>
                <a:ea typeface="+mn-ea"/>
                <a:cs typeface="+mn-cs"/>
              </a:rPr>
              <a:t> Jesus’ life, death and resurrection reframe our understanding of the Old Testament and its laws. For Christians, Jesus becomes a lens through which the whole Bible is read and understood – he is the focus of ethical thinking, but the whole Bible (read thoughtfully and carefully) is the context.</a:t>
            </a:r>
            <a:endParaRPr lang="en-US" b="0" dirty="0">
              <a:effectLst/>
            </a:endParaRPr>
          </a:p>
          <a:p>
            <a:br>
              <a:rPr lang="en-US" dirty="0"/>
            </a:br>
            <a:endParaRPr lang="en-AU" dirty="0"/>
          </a:p>
          <a:p>
            <a:endParaRPr lang="en-AU" dirty="0"/>
          </a:p>
          <a:p>
            <a:endParaRPr lang="en-AU" dirty="0"/>
          </a:p>
          <a:p>
            <a:endParaRPr lang="en-AU" dirty="0"/>
          </a:p>
          <a:p>
            <a:r>
              <a:rPr lang="en-AU" dirty="0"/>
              <a:t>Elements of this slide are taken from Andrew Cameron’s book A Joined-up Life. </a:t>
            </a:r>
          </a:p>
        </p:txBody>
      </p:sp>
      <p:sp>
        <p:nvSpPr>
          <p:cNvPr id="4" name="Slide Number Placeholder 3"/>
          <p:cNvSpPr>
            <a:spLocks noGrp="1"/>
          </p:cNvSpPr>
          <p:nvPr>
            <p:ph type="sldNum" sz="quarter" idx="5"/>
          </p:nvPr>
        </p:nvSpPr>
        <p:spPr/>
        <p:txBody>
          <a:bodyPr/>
          <a:lstStyle/>
          <a:p>
            <a:fld id="{D08E1AE8-59B7-4D18-BC37-E4794386F716}" type="slidenum">
              <a:rPr lang="en-AU" smtClean="0"/>
              <a:t>7</a:t>
            </a:fld>
            <a:endParaRPr lang="en-AU"/>
          </a:p>
        </p:txBody>
      </p:sp>
    </p:spTree>
    <p:extLst>
      <p:ext uri="{BB962C8B-B14F-4D97-AF65-F5344CB8AC3E}">
        <p14:creationId xmlns:p14="http://schemas.microsoft.com/office/powerpoint/2010/main" val="26867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Some bible passages that may be worth considering when thinking about the Christian ethic in relation to a human rights issue.</a:t>
            </a:r>
          </a:p>
          <a:p>
            <a:endParaRPr lang="en-AU" dirty="0"/>
          </a:p>
          <a:p>
            <a:r>
              <a:rPr lang="en-AU" dirty="0"/>
              <a:t>1 John 3:17-18</a:t>
            </a:r>
          </a:p>
          <a:p>
            <a:r>
              <a:rPr lang="en-AU" dirty="0"/>
              <a:t>Luke 6:20</a:t>
            </a:r>
          </a:p>
          <a:p>
            <a:r>
              <a:rPr lang="en-AU" dirty="0"/>
              <a:t>Luke 1:17</a:t>
            </a:r>
          </a:p>
          <a:p>
            <a:r>
              <a:rPr lang="en-AU" dirty="0"/>
              <a:t>Matthew 25:31-46</a:t>
            </a:r>
          </a:p>
          <a:p>
            <a:endParaRPr lang="en-AU" dirty="0"/>
          </a:p>
        </p:txBody>
      </p:sp>
      <p:sp>
        <p:nvSpPr>
          <p:cNvPr id="4" name="Slide Number Placeholder 3"/>
          <p:cNvSpPr>
            <a:spLocks noGrp="1"/>
          </p:cNvSpPr>
          <p:nvPr>
            <p:ph type="sldNum" sz="quarter" idx="5"/>
          </p:nvPr>
        </p:nvSpPr>
        <p:spPr/>
        <p:txBody>
          <a:bodyPr/>
          <a:lstStyle/>
          <a:p>
            <a:fld id="{D08E1AE8-59B7-4D18-BC37-E4794386F716}" type="slidenum">
              <a:rPr lang="en-AU" smtClean="0"/>
              <a:t>10</a:t>
            </a:fld>
            <a:endParaRPr lang="en-AU"/>
          </a:p>
        </p:txBody>
      </p:sp>
    </p:spTree>
    <p:extLst>
      <p:ext uri="{BB962C8B-B14F-4D97-AF65-F5344CB8AC3E}">
        <p14:creationId xmlns:p14="http://schemas.microsoft.com/office/powerpoint/2010/main" val="12140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A6B66-4A52-4664-9A5D-0687B5F17949}" type="datetimeFigureOut">
              <a:rPr lang="en-US" smtClean="0"/>
              <a:pPr/>
              <a:t>4/13/2021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038B67-094F-481B-ACA8-B70CCB22AEFB}" type="slidenum">
              <a:rPr lang="en-AU" smtClean="0"/>
              <a:pPr/>
              <a:t>‹#›</a:t>
            </a:fld>
            <a:endParaRPr lang="en-AU"/>
          </a:p>
        </p:txBody>
      </p:sp>
    </p:spTree>
    <p:extLst>
      <p:ext uri="{BB962C8B-B14F-4D97-AF65-F5344CB8AC3E}">
        <p14:creationId xmlns:p14="http://schemas.microsoft.com/office/powerpoint/2010/main" val="650140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Ethical Decisions</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1815882"/>
          </a:xfrm>
          <a:prstGeom prst="rect">
            <a:avLst/>
          </a:prstGeom>
          <a:noFill/>
          <a:effectLst/>
        </p:spPr>
        <p:txBody>
          <a:bodyPr wrap="square" rtlCol="0">
            <a:spAutoFit/>
          </a:bodyPr>
          <a:lstStyle/>
          <a:p>
            <a:r>
              <a:rPr lang="en-AU" sz="2800" b="1" dirty="0"/>
              <a:t>How could a Christian ethic shape our understanding of human rights?</a:t>
            </a:r>
            <a:endParaRPr lang="en-AU" sz="2800" dirty="0"/>
          </a:p>
        </p:txBody>
      </p:sp>
      <p:pic>
        <p:nvPicPr>
          <p:cNvPr id="6" name="Picture 5" descr="A close up of a map&#10;&#10;Description automatically generated">
            <a:extLst>
              <a:ext uri="{FF2B5EF4-FFF2-40B4-BE49-F238E27FC236}">
                <a16:creationId xmlns:a16="http://schemas.microsoft.com/office/drawing/2014/main" id="{2484F88D-3D3D-41CA-8D79-58D5FD571208}"/>
              </a:ext>
            </a:extLst>
          </p:cNvPr>
          <p:cNvPicPr>
            <a:picLocks noChangeAspect="1"/>
          </p:cNvPicPr>
          <p:nvPr/>
        </p:nvPicPr>
        <p:blipFill rotWithShape="1">
          <a:blip r:embed="rId2"/>
          <a:srcRect t="29103" b="14880"/>
          <a:stretch/>
        </p:blipFill>
        <p:spPr>
          <a:xfrm>
            <a:off x="2733252" y="422493"/>
            <a:ext cx="3439307" cy="2721924"/>
          </a:xfrm>
          <a:prstGeom prst="rect">
            <a:avLst/>
          </a:prstGeom>
        </p:spPr>
      </p:pic>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A1042-9783-471E-9F54-B1A73991362D}"/>
              </a:ext>
            </a:extLst>
          </p:cNvPr>
          <p:cNvSpPr>
            <a:spLocks noGrp="1"/>
          </p:cNvSpPr>
          <p:nvPr>
            <p:ph type="title"/>
          </p:nvPr>
        </p:nvSpPr>
        <p:spPr>
          <a:xfrm>
            <a:off x="778327" y="678024"/>
            <a:ext cx="11150082" cy="945141"/>
          </a:xfrm>
        </p:spPr>
        <p:txBody>
          <a:bodyPr>
            <a:normAutofit fontScale="90000"/>
          </a:bodyPr>
          <a:lstStyle/>
          <a:p>
            <a:br>
              <a:rPr lang="en-AU" sz="3600" b="0" dirty="0">
                <a:solidFill>
                  <a:srgbClr val="FF0000"/>
                </a:solidFill>
                <a:latin typeface="Trajan Pro" panose="02020502050506020301"/>
              </a:rPr>
            </a:br>
            <a:r>
              <a:rPr lang="en-AU" sz="3600" b="0" dirty="0">
                <a:solidFill>
                  <a:srgbClr val="FF0000"/>
                </a:solidFill>
                <a:latin typeface="Trajan Pro" panose="02020502050506020301"/>
              </a:rPr>
              <a:t>Question</a:t>
            </a:r>
            <a:br>
              <a:rPr lang="en-AU" dirty="0">
                <a:solidFill>
                  <a:srgbClr val="C00000"/>
                </a:solidFill>
                <a:latin typeface="Segoe Print" pitchFamily="2" charset="0"/>
              </a:rPr>
            </a:br>
            <a:endParaRPr lang="en-AU" dirty="0"/>
          </a:p>
        </p:txBody>
      </p:sp>
      <p:sp>
        <p:nvSpPr>
          <p:cNvPr id="4" name="Content Placeholder 3">
            <a:extLst>
              <a:ext uri="{FF2B5EF4-FFF2-40B4-BE49-F238E27FC236}">
                <a16:creationId xmlns:a16="http://schemas.microsoft.com/office/drawing/2014/main" id="{52F56EC6-EF80-4D72-9FCD-0D46878A42A6}"/>
              </a:ext>
            </a:extLst>
          </p:cNvPr>
          <p:cNvSpPr>
            <a:spLocks noGrp="1"/>
          </p:cNvSpPr>
          <p:nvPr>
            <p:ph idx="1"/>
          </p:nvPr>
        </p:nvSpPr>
        <p:spPr/>
        <p:txBody>
          <a:bodyPr/>
          <a:lstStyle/>
          <a:p>
            <a:pPr marL="0" indent="0">
              <a:buNone/>
            </a:pPr>
            <a:r>
              <a:rPr lang="en-AU" sz="2400" dirty="0"/>
              <a:t>If you are a Christian, should you go to the cinema at the weekend or help the homeless? </a:t>
            </a:r>
          </a:p>
          <a:p>
            <a:pPr marL="0" indent="0">
              <a:buNone/>
            </a:pPr>
            <a:endParaRPr lang="en-AU" sz="1800" dirty="0"/>
          </a:p>
          <a:p>
            <a:pPr marL="0" indent="0">
              <a:buNone/>
            </a:pPr>
            <a:r>
              <a:rPr lang="en-AU" sz="1800" dirty="0"/>
              <a:t>Prepare arguments for both possible responses.</a:t>
            </a:r>
          </a:p>
          <a:p>
            <a:pPr marL="342900" indent="-342900">
              <a:buAutoNum type="arabicPeriod"/>
            </a:pPr>
            <a:endParaRPr lang="en-AU" sz="1800" dirty="0"/>
          </a:p>
          <a:p>
            <a:pPr marL="0" indent="0">
              <a:buNone/>
            </a:pPr>
            <a:endParaRPr lang="en-AU" sz="1800" dirty="0"/>
          </a:p>
        </p:txBody>
      </p:sp>
    </p:spTree>
    <p:extLst>
      <p:ext uri="{BB962C8B-B14F-4D97-AF65-F5344CB8AC3E}">
        <p14:creationId xmlns:p14="http://schemas.microsoft.com/office/powerpoint/2010/main" val="284405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952596" y="1357298"/>
            <a:ext cx="8286808" cy="3643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ct val="0"/>
              </a:spcAft>
            </a:pPr>
            <a:r>
              <a:rPr lang="en-AU" sz="2400" b="1" dirty="0">
                <a:latin typeface="Calibri" pitchFamily="34" charset="0"/>
                <a:cs typeface="Arial" pitchFamily="34" charset="0"/>
              </a:rPr>
              <a:t>MAKING ETHICAL DECISIONS: A CHRISTIAN STARTING POINT</a:t>
            </a:r>
            <a:endParaRPr lang="en-AU" sz="2400" b="1" dirty="0">
              <a:latin typeface="Times New Roman" pitchFamily="18" charset="0"/>
              <a:cs typeface="Arial" pitchFamily="34" charset="0"/>
            </a:endParaRPr>
          </a:p>
          <a:p>
            <a:pPr algn="r" fontAlgn="base">
              <a:spcBef>
                <a:spcPct val="0"/>
              </a:spcBef>
              <a:spcAft>
                <a:spcPct val="0"/>
              </a:spcAft>
            </a:pPr>
            <a:endParaRPr lang="en-AU" sz="800" dirty="0">
              <a:latin typeface="Times New Roman" pitchFamily="18"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Be guided by what matters to God: </a:t>
            </a:r>
            <a:r>
              <a:rPr lang="en-AU" sz="2000" dirty="0">
                <a:latin typeface="Calibri" pitchFamily="34" charset="0"/>
                <a:cs typeface="Arial" pitchFamily="34" charset="0"/>
              </a:rPr>
              <a:t>Loving him and loving others</a:t>
            </a:r>
          </a:p>
          <a:p>
            <a:pPr fontAlgn="base">
              <a:spcBef>
                <a:spcPct val="0"/>
              </a:spcBef>
              <a:spcAft>
                <a:spcPct val="0"/>
              </a:spcAft>
              <a:buFont typeface="Symbol" pitchFamily="18" charset="2"/>
              <a:buChar char="·"/>
            </a:pPr>
            <a:endParaRPr lang="en-AU" sz="1200" b="1"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Think about what will happen</a:t>
            </a:r>
            <a:r>
              <a:rPr lang="en-AU" sz="2000" dirty="0">
                <a:latin typeface="Calibri" pitchFamily="34" charset="0"/>
                <a:cs typeface="Arial" pitchFamily="34" charset="0"/>
              </a:rPr>
              <a:t> (…but sometimes you can’t control that!)</a:t>
            </a:r>
          </a:p>
          <a:p>
            <a:pPr fontAlgn="base">
              <a:spcBef>
                <a:spcPct val="0"/>
              </a:spcBef>
              <a:spcAft>
                <a:spcPct val="0"/>
              </a:spcAft>
              <a:buFont typeface="Symbol" pitchFamily="18" charset="2"/>
              <a:buChar char="·"/>
            </a:pPr>
            <a:endParaRPr lang="en-AU" sz="1200"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Learn to think and act more like Jesus</a:t>
            </a:r>
            <a:r>
              <a:rPr lang="en-AU" sz="2000" dirty="0">
                <a:latin typeface="Calibri" pitchFamily="34" charset="0"/>
                <a:cs typeface="Arial" pitchFamily="34" charset="0"/>
              </a:rPr>
              <a:t> by reading the Bible and learning from other Christians</a:t>
            </a:r>
          </a:p>
          <a:p>
            <a:pPr fontAlgn="base">
              <a:spcBef>
                <a:spcPct val="0"/>
              </a:spcBef>
              <a:spcAft>
                <a:spcPct val="0"/>
              </a:spcAft>
              <a:buFont typeface="Symbol" pitchFamily="18" charset="2"/>
              <a:buChar char="·"/>
            </a:pPr>
            <a:endParaRPr lang="en-AU" sz="1200"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Pray that God will help you</a:t>
            </a:r>
            <a:r>
              <a:rPr lang="en-AU" sz="2000" dirty="0">
                <a:latin typeface="Calibri" pitchFamily="34" charset="0"/>
                <a:cs typeface="Arial" pitchFamily="34" charset="0"/>
              </a:rPr>
              <a:t> make good choices</a:t>
            </a:r>
          </a:p>
          <a:p>
            <a:pPr fontAlgn="base">
              <a:spcBef>
                <a:spcPct val="0"/>
              </a:spcBef>
              <a:spcAft>
                <a:spcPct val="0"/>
              </a:spcAft>
              <a:buFont typeface="Symbol" pitchFamily="18" charset="2"/>
              <a:buChar char="·"/>
            </a:pPr>
            <a:endParaRPr lang="en-AU" sz="1200" dirty="0">
              <a:latin typeface="Calibri" pitchFamily="34" charset="0"/>
              <a:cs typeface="Arial" pitchFamily="34" charset="0"/>
            </a:endParaRPr>
          </a:p>
          <a:p>
            <a:pPr fontAlgn="base">
              <a:spcBef>
                <a:spcPct val="0"/>
              </a:spcBef>
              <a:spcAft>
                <a:spcPct val="0"/>
              </a:spcAft>
              <a:buFont typeface="Symbol" pitchFamily="18" charset="2"/>
              <a:buChar char="·"/>
            </a:pPr>
            <a:r>
              <a:rPr lang="en-AU" sz="2000" b="1" dirty="0">
                <a:latin typeface="Calibri" pitchFamily="34" charset="0"/>
                <a:cs typeface="Arial" pitchFamily="34" charset="0"/>
              </a:rPr>
              <a:t>Remember you’re not God!  </a:t>
            </a:r>
            <a:r>
              <a:rPr lang="en-AU" sz="2000" dirty="0">
                <a:latin typeface="Calibri" pitchFamily="34" charset="0"/>
                <a:cs typeface="Arial" pitchFamily="34" charset="0"/>
              </a:rPr>
              <a:t>He’s the only one who knows what’s really right all the time - situations can be complicated, and we all make mistakes.</a:t>
            </a:r>
            <a:endParaRPr lang="en-AU" sz="2000" b="1" dirty="0">
              <a:latin typeface="Calibri" pitchFamily="34" charset="0"/>
              <a:cs typeface="Arial" pitchFamily="34" charset="0"/>
            </a:endParaRPr>
          </a:p>
          <a:p>
            <a:pPr fontAlgn="base">
              <a:spcBef>
                <a:spcPct val="0"/>
              </a:spcBef>
              <a:spcAft>
                <a:spcPct val="0"/>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val="1223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C971E-4A59-41A4-86E5-8DE71C3AF7E6}"/>
              </a:ext>
            </a:extLst>
          </p:cNvPr>
          <p:cNvSpPr>
            <a:spLocks noGrp="1"/>
          </p:cNvSpPr>
          <p:nvPr>
            <p:ph type="title"/>
          </p:nvPr>
        </p:nvSpPr>
        <p:spPr>
          <a:xfrm>
            <a:off x="457200" y="519765"/>
            <a:ext cx="10547498" cy="945141"/>
          </a:xfrm>
        </p:spPr>
        <p:txBody>
          <a:bodyPr/>
          <a:lstStyle/>
          <a:p>
            <a:r>
              <a:rPr lang="en-AU" dirty="0"/>
              <a:t>Human Rights</a:t>
            </a:r>
          </a:p>
        </p:txBody>
      </p:sp>
      <p:sp>
        <p:nvSpPr>
          <p:cNvPr id="5" name="Content Placeholder 4">
            <a:extLst>
              <a:ext uri="{FF2B5EF4-FFF2-40B4-BE49-F238E27FC236}">
                <a16:creationId xmlns:a16="http://schemas.microsoft.com/office/drawing/2014/main" id="{FCB6ECC7-90DC-4C15-AE18-999299458411}"/>
              </a:ext>
            </a:extLst>
          </p:cNvPr>
          <p:cNvSpPr>
            <a:spLocks noGrp="1"/>
          </p:cNvSpPr>
          <p:nvPr>
            <p:ph idx="1"/>
          </p:nvPr>
        </p:nvSpPr>
        <p:spPr>
          <a:xfrm>
            <a:off x="1825256" y="1958359"/>
            <a:ext cx="3472544" cy="3919927"/>
          </a:xfrm>
        </p:spPr>
        <p:txBody>
          <a:bodyPr/>
          <a:lstStyle/>
          <a:p>
            <a:pPr marL="0" indent="0">
              <a:buNone/>
            </a:pPr>
            <a:r>
              <a:rPr lang="en-AU" dirty="0"/>
              <a:t>Human </a:t>
            </a:r>
            <a:r>
              <a:rPr lang="en-GB" dirty="0"/>
              <a:t>rights are the rights granted to us by the international legal system because we are human beings. They belong to all of us, regardless of who we are or where we live. </a:t>
            </a:r>
            <a:endParaRPr lang="en-AU" dirty="0"/>
          </a:p>
        </p:txBody>
      </p:sp>
      <p:pic>
        <p:nvPicPr>
          <p:cNvPr id="3" name="Picture 2" descr="A picture containing text&#10;&#10;Description automatically generated">
            <a:extLst>
              <a:ext uri="{FF2B5EF4-FFF2-40B4-BE49-F238E27FC236}">
                <a16:creationId xmlns:a16="http://schemas.microsoft.com/office/drawing/2014/main" id="{B3FF2430-6323-4806-BAA6-BF2698F36682}"/>
              </a:ext>
            </a:extLst>
          </p:cNvPr>
          <p:cNvPicPr>
            <a:picLocks noChangeAspect="1"/>
          </p:cNvPicPr>
          <p:nvPr/>
        </p:nvPicPr>
        <p:blipFill rotWithShape="1">
          <a:blip r:embed="rId3"/>
          <a:srcRect t="10572" b="9398"/>
          <a:stretch/>
        </p:blipFill>
        <p:spPr>
          <a:xfrm>
            <a:off x="7188294" y="1958359"/>
            <a:ext cx="3178450" cy="3593804"/>
          </a:xfrm>
          <a:prstGeom prst="rect">
            <a:avLst/>
          </a:prstGeom>
        </p:spPr>
      </p:pic>
    </p:spTree>
    <p:extLst>
      <p:ext uri="{BB962C8B-B14F-4D97-AF65-F5344CB8AC3E}">
        <p14:creationId xmlns:p14="http://schemas.microsoft.com/office/powerpoint/2010/main" val="257291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C03E0-BEA1-4C89-AB4E-B4803D9FD295}"/>
              </a:ext>
            </a:extLst>
          </p:cNvPr>
          <p:cNvSpPr>
            <a:spLocks noGrp="1"/>
          </p:cNvSpPr>
          <p:nvPr>
            <p:ph type="title"/>
          </p:nvPr>
        </p:nvSpPr>
        <p:spPr/>
        <p:txBody>
          <a:bodyPr>
            <a:normAutofit fontScale="90000"/>
          </a:bodyPr>
          <a:lstStyle/>
          <a:p>
            <a:br>
              <a:rPr lang="en-AU" dirty="0"/>
            </a:br>
            <a:r>
              <a:rPr lang="en-AU" dirty="0"/>
              <a:t>Some Examples of Human Rights</a:t>
            </a:r>
          </a:p>
        </p:txBody>
      </p:sp>
      <p:sp>
        <p:nvSpPr>
          <p:cNvPr id="5" name="Content Placeholder 4">
            <a:extLst>
              <a:ext uri="{FF2B5EF4-FFF2-40B4-BE49-F238E27FC236}">
                <a16:creationId xmlns:a16="http://schemas.microsoft.com/office/drawing/2014/main" id="{E402254A-38EB-4DC2-BF12-9524618849AD}"/>
              </a:ext>
            </a:extLst>
          </p:cNvPr>
          <p:cNvSpPr>
            <a:spLocks noGrp="1"/>
          </p:cNvSpPr>
          <p:nvPr>
            <p:ph idx="1"/>
          </p:nvPr>
        </p:nvSpPr>
        <p:spPr>
          <a:xfrm>
            <a:off x="4518837" y="1958359"/>
            <a:ext cx="7088444" cy="3919927"/>
          </a:xfrm>
        </p:spPr>
        <p:txBody>
          <a:bodyPr/>
          <a:lstStyle/>
          <a:p>
            <a:pPr marL="514350" indent="-514350">
              <a:buAutoNum type="arabicPeriod"/>
            </a:pPr>
            <a:r>
              <a:rPr lang="en-AU" dirty="0"/>
              <a:t>We are born free and equal and should treat others in the same way.</a:t>
            </a:r>
          </a:p>
          <a:p>
            <a:pPr marL="514350" indent="-514350">
              <a:buAutoNum type="arabicPeriod"/>
            </a:pPr>
            <a:r>
              <a:rPr lang="en-AU" dirty="0"/>
              <a:t>We have the right to life, and to be free and feel safe.</a:t>
            </a:r>
          </a:p>
          <a:p>
            <a:pPr marL="514350" indent="-514350">
              <a:buAutoNum type="arabicPeriod"/>
            </a:pPr>
            <a:r>
              <a:rPr lang="en-AU" dirty="0"/>
              <a:t>The law is the same for everyone. It must treat us all fairly</a:t>
            </a:r>
          </a:p>
          <a:p>
            <a:pPr marL="514350" indent="-514350">
              <a:buAutoNum type="arabicPeriod"/>
            </a:pPr>
            <a:r>
              <a:rPr lang="en-AU" dirty="0"/>
              <a:t>Nobody should be blamed for doing something until it is proved that they did it. </a:t>
            </a:r>
          </a:p>
        </p:txBody>
      </p:sp>
      <p:pic>
        <p:nvPicPr>
          <p:cNvPr id="9" name="Picture 8" descr="A picture containing drawing&#10;&#10;Description automatically generated">
            <a:extLst>
              <a:ext uri="{FF2B5EF4-FFF2-40B4-BE49-F238E27FC236}">
                <a16:creationId xmlns:a16="http://schemas.microsoft.com/office/drawing/2014/main" id="{819B59D1-52EB-4848-A9BA-D896431449B2}"/>
              </a:ext>
            </a:extLst>
          </p:cNvPr>
          <p:cNvPicPr>
            <a:picLocks noChangeAspect="1"/>
          </p:cNvPicPr>
          <p:nvPr/>
        </p:nvPicPr>
        <p:blipFill rotWithShape="1">
          <a:blip r:embed="rId2"/>
          <a:srcRect t="28552" b="12112"/>
          <a:stretch/>
        </p:blipFill>
        <p:spPr>
          <a:xfrm>
            <a:off x="457200" y="2103416"/>
            <a:ext cx="3886200" cy="3255393"/>
          </a:xfrm>
          <a:prstGeom prst="rect">
            <a:avLst/>
          </a:prstGeom>
        </p:spPr>
      </p:pic>
    </p:spTree>
    <p:extLst>
      <p:ext uri="{BB962C8B-B14F-4D97-AF65-F5344CB8AC3E}">
        <p14:creationId xmlns:p14="http://schemas.microsoft.com/office/powerpoint/2010/main" val="108079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C8440-1BDA-4825-8FC6-DB4C9FE0DF35}"/>
              </a:ext>
            </a:extLst>
          </p:cNvPr>
          <p:cNvSpPr>
            <a:spLocks noGrp="1"/>
          </p:cNvSpPr>
          <p:nvPr>
            <p:ph type="title"/>
          </p:nvPr>
        </p:nvSpPr>
        <p:spPr/>
        <p:txBody>
          <a:bodyPr/>
          <a:lstStyle/>
          <a:p>
            <a:endParaRPr lang="en-AU" dirty="0"/>
          </a:p>
        </p:txBody>
      </p:sp>
      <p:sp>
        <p:nvSpPr>
          <p:cNvPr id="5" name="Content Placeholder 4">
            <a:extLst>
              <a:ext uri="{FF2B5EF4-FFF2-40B4-BE49-F238E27FC236}">
                <a16:creationId xmlns:a16="http://schemas.microsoft.com/office/drawing/2014/main" id="{EE232F84-DED1-4A9C-94AC-5EA319EC6637}"/>
              </a:ext>
            </a:extLst>
          </p:cNvPr>
          <p:cNvSpPr>
            <a:spLocks noGrp="1"/>
          </p:cNvSpPr>
          <p:nvPr>
            <p:ph idx="1"/>
          </p:nvPr>
        </p:nvSpPr>
        <p:spPr>
          <a:xfrm>
            <a:off x="1099456" y="1958360"/>
            <a:ext cx="10507825" cy="2059968"/>
          </a:xfrm>
        </p:spPr>
        <p:txBody>
          <a:bodyPr/>
          <a:lstStyle/>
          <a:p>
            <a:pPr marL="0" indent="0">
              <a:buNone/>
            </a:pPr>
            <a:endParaRPr lang="en-AU" dirty="0"/>
          </a:p>
        </p:txBody>
      </p:sp>
      <p:pic>
        <p:nvPicPr>
          <p:cNvPr id="6" name="Picture 5">
            <a:extLst>
              <a:ext uri="{FF2B5EF4-FFF2-40B4-BE49-F238E27FC236}">
                <a16:creationId xmlns:a16="http://schemas.microsoft.com/office/drawing/2014/main" id="{C7912CCE-11F0-4DBF-B26D-D7F05A0A0AF2}"/>
              </a:ext>
            </a:extLst>
          </p:cNvPr>
          <p:cNvPicPr>
            <a:picLocks noChangeAspect="1"/>
          </p:cNvPicPr>
          <p:nvPr/>
        </p:nvPicPr>
        <p:blipFill rotWithShape="1">
          <a:blip r:embed="rId3"/>
          <a:srcRect l="16047" t="12403" r="9018" b="23721"/>
          <a:stretch/>
        </p:blipFill>
        <p:spPr>
          <a:xfrm>
            <a:off x="1022596" y="359249"/>
            <a:ext cx="10966413" cy="5258190"/>
          </a:xfrm>
          <a:prstGeom prst="rect">
            <a:avLst/>
          </a:prstGeom>
        </p:spPr>
      </p:pic>
      <p:sp>
        <p:nvSpPr>
          <p:cNvPr id="7" name="Explosion: 14 Points 6">
            <a:extLst>
              <a:ext uri="{FF2B5EF4-FFF2-40B4-BE49-F238E27FC236}">
                <a16:creationId xmlns:a16="http://schemas.microsoft.com/office/drawing/2014/main" id="{B734DBB4-627F-454C-AE6F-04DF2C88169C}"/>
              </a:ext>
            </a:extLst>
          </p:cNvPr>
          <p:cNvSpPr/>
          <p:nvPr/>
        </p:nvSpPr>
        <p:spPr>
          <a:xfrm>
            <a:off x="-115914" y="-95694"/>
            <a:ext cx="3615070" cy="2838894"/>
          </a:xfrm>
          <a:prstGeom prst="irregularSeal2">
            <a:avLst/>
          </a:prstGeom>
          <a:solidFill>
            <a:srgbClr val="EF4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Despite international laws not all people enjoy their human rights</a:t>
            </a:r>
          </a:p>
        </p:txBody>
      </p:sp>
      <p:sp>
        <p:nvSpPr>
          <p:cNvPr id="8" name="TextBox 7">
            <a:extLst>
              <a:ext uri="{FF2B5EF4-FFF2-40B4-BE49-F238E27FC236}">
                <a16:creationId xmlns:a16="http://schemas.microsoft.com/office/drawing/2014/main" id="{90B9369C-063D-4B9F-9167-04EABF416061}"/>
              </a:ext>
            </a:extLst>
          </p:cNvPr>
          <p:cNvSpPr txBox="1"/>
          <p:nvPr/>
        </p:nvSpPr>
        <p:spPr>
          <a:xfrm>
            <a:off x="2138870" y="5893774"/>
            <a:ext cx="7786742" cy="523220"/>
          </a:xfrm>
          <a:prstGeom prst="rect">
            <a:avLst/>
          </a:prstGeom>
          <a:noFill/>
        </p:spPr>
        <p:txBody>
          <a:bodyPr wrap="square" rtlCol="0">
            <a:spAutoFit/>
          </a:bodyPr>
          <a:lstStyle/>
          <a:p>
            <a:pPr algn="ctr"/>
            <a:r>
              <a:rPr lang="en-AU" sz="2800" b="1" dirty="0">
                <a:solidFill>
                  <a:srgbClr val="FF0000"/>
                </a:solidFill>
                <a:latin typeface="Segoe Print" pitchFamily="2" charset="0"/>
              </a:rPr>
              <a:t>How can we respond to this knowledge?</a:t>
            </a:r>
          </a:p>
        </p:txBody>
      </p:sp>
    </p:spTree>
    <p:extLst>
      <p:ext uri="{BB962C8B-B14F-4D97-AF65-F5344CB8AC3E}">
        <p14:creationId xmlns:p14="http://schemas.microsoft.com/office/powerpoint/2010/main" val="15298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97266540"/>
              </p:ext>
            </p:extLst>
          </p:nvPr>
        </p:nvGraphicFramePr>
        <p:xfrm>
          <a:off x="1809718" y="857232"/>
          <a:ext cx="8572564" cy="5786478"/>
        </p:xfrm>
        <a:graphic>
          <a:graphicData uri="http://schemas.openxmlformats.org/drawingml/2006/table">
            <a:tbl>
              <a:tblPr/>
              <a:tblGrid>
                <a:gridCol w="2503086">
                  <a:extLst>
                    <a:ext uri="{9D8B030D-6E8A-4147-A177-3AD203B41FA5}">
                      <a16:colId xmlns:a16="http://schemas.microsoft.com/office/drawing/2014/main" val="20000"/>
                    </a:ext>
                  </a:extLst>
                </a:gridCol>
                <a:gridCol w="1254625">
                  <a:extLst>
                    <a:ext uri="{9D8B030D-6E8A-4147-A177-3AD203B41FA5}">
                      <a16:colId xmlns:a16="http://schemas.microsoft.com/office/drawing/2014/main" val="20002"/>
                    </a:ext>
                  </a:extLst>
                </a:gridCol>
                <a:gridCol w="1254625">
                  <a:extLst>
                    <a:ext uri="{9D8B030D-6E8A-4147-A177-3AD203B41FA5}">
                      <a16:colId xmlns:a16="http://schemas.microsoft.com/office/drawing/2014/main" val="20003"/>
                    </a:ext>
                  </a:extLst>
                </a:gridCol>
                <a:gridCol w="1255244">
                  <a:extLst>
                    <a:ext uri="{9D8B030D-6E8A-4147-A177-3AD203B41FA5}">
                      <a16:colId xmlns:a16="http://schemas.microsoft.com/office/drawing/2014/main" val="20004"/>
                    </a:ext>
                  </a:extLst>
                </a:gridCol>
                <a:gridCol w="1152184">
                  <a:extLst>
                    <a:ext uri="{9D8B030D-6E8A-4147-A177-3AD203B41FA5}">
                      <a16:colId xmlns:a16="http://schemas.microsoft.com/office/drawing/2014/main" val="20005"/>
                    </a:ext>
                  </a:extLst>
                </a:gridCol>
                <a:gridCol w="1152800">
                  <a:extLst>
                    <a:ext uri="{9D8B030D-6E8A-4147-A177-3AD203B41FA5}">
                      <a16:colId xmlns:a16="http://schemas.microsoft.com/office/drawing/2014/main" val="20006"/>
                    </a:ext>
                  </a:extLst>
                </a:gridCol>
              </a:tblGrid>
              <a:tr h="1953876">
                <a:tc>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0"/>
                  </a:ext>
                </a:extLst>
              </a:tr>
              <a:tr h="277068">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5534">
                <a:tc>
                  <a:txBody>
                    <a:bodyPr/>
                    <a:lstStyle/>
                    <a:p>
                      <a:pPr>
                        <a:lnSpc>
                          <a:spcPct val="115000"/>
                        </a:lnSpc>
                        <a:spcAft>
                          <a:spcPts val="1000"/>
                        </a:spcAft>
                      </a:pPr>
                      <a:endParaRPr lang="en-AU" sz="1050" dirty="0">
                        <a:latin typeface="Tahoma"/>
                        <a:ea typeface="Calibri"/>
                        <a:cs typeface="Times New Roman"/>
                      </a:endParaRPr>
                    </a:p>
                    <a:p>
                      <a:pPr lvl="1" algn="l">
                        <a:lnSpc>
                          <a:spcPct val="115000"/>
                        </a:lnSpc>
                        <a:spcAft>
                          <a:spcPts val="1000"/>
                        </a:spcAft>
                      </a:pPr>
                      <a:r>
                        <a:rPr lang="en-AU" sz="1100" dirty="0">
                          <a:latin typeface="+mn-lt"/>
                          <a:ea typeface="Calibri"/>
                          <a:cs typeface="Times New Roman"/>
                        </a:rPr>
                        <a:t>The laws made by government tell us what we can and cannot do. The law is always right. </a:t>
                      </a: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a:spLocks noChangeArrowheads="1"/>
          </p:cNvSpPr>
          <p:nvPr/>
        </p:nvSpPr>
        <p:spPr bwMode="auto">
          <a:xfrm>
            <a:off x="2595539" y="357166"/>
            <a:ext cx="66985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en-AU" sz="2000" b="1" dirty="0">
                <a:latin typeface="Calibri" pitchFamily="34" charset="0"/>
                <a:ea typeface="Calibri" pitchFamily="34" charset="0"/>
                <a:cs typeface="Times New Roman" pitchFamily="18" charset="0"/>
              </a:rPr>
              <a:t>AN INTRODUCTION TO SOME IMPORTANT ETHICAL THEORIES</a:t>
            </a:r>
            <a:endParaRPr lang="en-AU" sz="2000" dirty="0">
              <a:latin typeface="Arial" pitchFamily="34" charset="0"/>
              <a:cs typeface="Arial" pitchFamily="34" charset="0"/>
            </a:endParaRPr>
          </a:p>
        </p:txBody>
      </p:sp>
      <p:sp>
        <p:nvSpPr>
          <p:cNvPr id="5" name="TextBox 4"/>
          <p:cNvSpPr txBox="1"/>
          <p:nvPr/>
        </p:nvSpPr>
        <p:spPr>
          <a:xfrm>
            <a:off x="3524233" y="1643050"/>
            <a:ext cx="184731" cy="369332"/>
          </a:xfrm>
          <a:prstGeom prst="rect">
            <a:avLst/>
          </a:prstGeom>
          <a:noFill/>
        </p:spPr>
        <p:txBody>
          <a:bodyPr wrap="none" rtlCol="0">
            <a:spAutoFit/>
          </a:bodyPr>
          <a:lstStyle/>
          <a:p>
            <a:endParaRPr lang="en-AU" dirty="0"/>
          </a:p>
        </p:txBody>
      </p:sp>
      <p:sp>
        <p:nvSpPr>
          <p:cNvPr id="6" name="TextBox 5"/>
          <p:cNvSpPr txBox="1"/>
          <p:nvPr/>
        </p:nvSpPr>
        <p:spPr>
          <a:xfrm>
            <a:off x="2478919" y="1071546"/>
            <a:ext cx="1174872"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DEONTOLOGY</a:t>
            </a:r>
            <a:endParaRPr lang="en-AU" sz="1400" dirty="0">
              <a:latin typeface="+mj-lt"/>
              <a:ea typeface="Calibri"/>
              <a:cs typeface="Times New Roman"/>
            </a:endParaRPr>
          </a:p>
        </p:txBody>
      </p:sp>
      <p:sp>
        <p:nvSpPr>
          <p:cNvPr id="7" name="TextBox 6"/>
          <p:cNvSpPr txBox="1"/>
          <p:nvPr/>
        </p:nvSpPr>
        <p:spPr>
          <a:xfrm>
            <a:off x="2095472" y="1500175"/>
            <a:ext cx="2043252" cy="646331"/>
          </a:xfrm>
          <a:prstGeom prst="rect">
            <a:avLst/>
          </a:prstGeom>
          <a:noFill/>
        </p:spPr>
        <p:txBody>
          <a:bodyPr wrap="none" rtlCol="0">
            <a:spAutoFit/>
          </a:bodyPr>
          <a:lstStyle/>
          <a:p>
            <a:r>
              <a:rPr lang="en-AU" sz="1200" dirty="0">
                <a:ea typeface="Calibri"/>
                <a:cs typeface="Times New Roman"/>
              </a:rPr>
              <a:t>We can decide between right </a:t>
            </a:r>
          </a:p>
          <a:p>
            <a:r>
              <a:rPr lang="en-AU" sz="1200" dirty="0">
                <a:ea typeface="Calibri"/>
                <a:cs typeface="Times New Roman"/>
              </a:rPr>
              <a:t>and wrong by following</a:t>
            </a:r>
          </a:p>
          <a:p>
            <a:r>
              <a:rPr lang="en-AU" sz="1200" dirty="0">
                <a:ea typeface="Calibri"/>
                <a:cs typeface="Times New Roman"/>
              </a:rPr>
              <a:t> a set of </a:t>
            </a:r>
            <a:r>
              <a:rPr lang="en-AU" sz="1200" b="1" dirty="0">
                <a:ea typeface="Calibri"/>
                <a:cs typeface="Times New Roman"/>
              </a:rPr>
              <a:t>rules</a:t>
            </a:r>
            <a:endParaRPr lang="en-AU" sz="2400" b="1" dirty="0"/>
          </a:p>
        </p:txBody>
      </p:sp>
      <p:sp>
        <p:nvSpPr>
          <p:cNvPr id="8" name="TextBox 7"/>
          <p:cNvSpPr txBox="1"/>
          <p:nvPr/>
        </p:nvSpPr>
        <p:spPr>
          <a:xfrm>
            <a:off x="4667240" y="1428736"/>
            <a:ext cx="3000396" cy="729430"/>
          </a:xfrm>
          <a:prstGeom prst="rect">
            <a:avLst/>
          </a:prstGeom>
          <a:noFill/>
        </p:spPr>
        <p:txBody>
          <a:bodyPr wrap="square" rtlCol="0">
            <a:spAutoFit/>
          </a:bodyPr>
          <a:lstStyle/>
          <a:p>
            <a:pPr>
              <a:lnSpc>
                <a:spcPct val="115000"/>
              </a:lnSpc>
              <a:spcAft>
                <a:spcPts val="1000"/>
              </a:spcAft>
            </a:pPr>
            <a:r>
              <a:rPr lang="en-AU" sz="1200" dirty="0">
                <a:ea typeface="Calibri"/>
                <a:cs typeface="Times New Roman"/>
              </a:rPr>
              <a:t>We can decide between right and wrong by examining their </a:t>
            </a:r>
            <a:r>
              <a:rPr lang="en-AU" sz="1200" b="1" dirty="0">
                <a:ea typeface="Calibri"/>
                <a:cs typeface="Times New Roman"/>
              </a:rPr>
              <a:t>consequences</a:t>
            </a:r>
            <a:r>
              <a:rPr lang="en-AU" sz="1200" dirty="0">
                <a:ea typeface="Calibri"/>
                <a:cs typeface="Times New Roman"/>
              </a:rPr>
              <a:t>. If something has good consequences, it is right.</a:t>
            </a:r>
            <a:endParaRPr lang="en-AU" sz="2400" dirty="0"/>
          </a:p>
        </p:txBody>
      </p:sp>
      <p:sp>
        <p:nvSpPr>
          <p:cNvPr id="9" name="TextBox 8"/>
          <p:cNvSpPr txBox="1"/>
          <p:nvPr/>
        </p:nvSpPr>
        <p:spPr>
          <a:xfrm>
            <a:off x="8239140" y="1357298"/>
            <a:ext cx="2000264" cy="1366528"/>
          </a:xfrm>
          <a:prstGeom prst="rect">
            <a:avLst/>
          </a:prstGeom>
          <a:noFill/>
        </p:spPr>
        <p:txBody>
          <a:bodyPr wrap="square" rtlCol="0">
            <a:spAutoFit/>
          </a:bodyPr>
          <a:lstStyle/>
          <a:p>
            <a:pPr>
              <a:lnSpc>
                <a:spcPct val="115000"/>
              </a:lnSpc>
              <a:spcAft>
                <a:spcPts val="1000"/>
              </a:spcAft>
            </a:pPr>
            <a:r>
              <a:rPr lang="en-AU" sz="1200" dirty="0">
                <a:ea typeface="Calibri"/>
                <a:cs typeface="Times New Roman"/>
              </a:rPr>
              <a:t>We can decide between right and wrong by focusing on </a:t>
            </a:r>
            <a:r>
              <a:rPr lang="en-AU" sz="1200" b="1" dirty="0">
                <a:ea typeface="Calibri"/>
                <a:cs typeface="Times New Roman"/>
              </a:rPr>
              <a:t>ourselves and our motivations</a:t>
            </a:r>
            <a:r>
              <a:rPr lang="en-AU" sz="1200" dirty="0">
                <a:ea typeface="Calibri"/>
                <a:cs typeface="Times New Roman"/>
              </a:rPr>
              <a:t>. If we are the right kind of people we will make the right decisions.</a:t>
            </a:r>
          </a:p>
        </p:txBody>
      </p:sp>
      <p:sp>
        <p:nvSpPr>
          <p:cNvPr id="10" name="TextBox 9"/>
          <p:cNvSpPr txBox="1"/>
          <p:nvPr/>
        </p:nvSpPr>
        <p:spPr>
          <a:xfrm>
            <a:off x="5062069" y="1071546"/>
            <a:ext cx="1671098"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CONSEQUENTIALISM</a:t>
            </a:r>
            <a:endParaRPr lang="en-AU" sz="1200" dirty="0">
              <a:latin typeface="+mj-lt"/>
              <a:ea typeface="Calibri"/>
              <a:cs typeface="Times New Roman"/>
            </a:endParaRPr>
          </a:p>
        </p:txBody>
      </p:sp>
      <p:sp>
        <p:nvSpPr>
          <p:cNvPr id="11" name="TextBox 10"/>
          <p:cNvSpPr txBox="1"/>
          <p:nvPr/>
        </p:nvSpPr>
        <p:spPr>
          <a:xfrm>
            <a:off x="5810249" y="1357298"/>
            <a:ext cx="184731" cy="369332"/>
          </a:xfrm>
          <a:prstGeom prst="rect">
            <a:avLst/>
          </a:prstGeom>
          <a:noFill/>
        </p:spPr>
        <p:txBody>
          <a:bodyPr wrap="none" rtlCol="0">
            <a:spAutoFit/>
          </a:bodyPr>
          <a:lstStyle/>
          <a:p>
            <a:endParaRPr lang="en-AU" dirty="0"/>
          </a:p>
        </p:txBody>
      </p:sp>
      <p:sp>
        <p:nvSpPr>
          <p:cNvPr id="12" name="TextBox 11"/>
          <p:cNvSpPr txBox="1"/>
          <p:nvPr/>
        </p:nvSpPr>
        <p:spPr>
          <a:xfrm>
            <a:off x="8382017" y="1000108"/>
            <a:ext cx="1640577"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CHARACTER ETHICS</a:t>
            </a:r>
            <a:endParaRPr lang="en-AU" sz="1400" dirty="0">
              <a:latin typeface="+mj-lt"/>
              <a:ea typeface="Calibri"/>
              <a:cs typeface="Times New Roman"/>
            </a:endParaRPr>
          </a:p>
        </p:txBody>
      </p:sp>
      <p:sp>
        <p:nvSpPr>
          <p:cNvPr id="13" name="TextBox 12"/>
          <p:cNvSpPr txBox="1"/>
          <p:nvPr/>
        </p:nvSpPr>
        <p:spPr>
          <a:xfrm>
            <a:off x="2649214" y="2819855"/>
            <a:ext cx="694421"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THE LAW</a:t>
            </a:r>
            <a:endParaRPr lang="en-AU" sz="1100" dirty="0">
              <a:latin typeface="+mj-lt"/>
              <a:ea typeface="Calibri"/>
              <a:cs typeface="Times New Roman"/>
            </a:endParaRPr>
          </a:p>
        </p:txBody>
      </p:sp>
      <p:sp>
        <p:nvSpPr>
          <p:cNvPr id="15" name="TextBox 14"/>
          <p:cNvSpPr txBox="1"/>
          <p:nvPr/>
        </p:nvSpPr>
        <p:spPr>
          <a:xfrm>
            <a:off x="4470560" y="2857496"/>
            <a:ext cx="813043"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HEDONISM</a:t>
            </a:r>
            <a:endParaRPr lang="en-AU" sz="1100" dirty="0">
              <a:latin typeface="+mj-lt"/>
              <a:ea typeface="Calibri"/>
              <a:cs typeface="Times New Roman"/>
            </a:endParaRPr>
          </a:p>
        </p:txBody>
      </p:sp>
      <p:sp>
        <p:nvSpPr>
          <p:cNvPr id="16" name="TextBox 15"/>
          <p:cNvSpPr txBox="1"/>
          <p:nvPr/>
        </p:nvSpPr>
        <p:spPr>
          <a:xfrm>
            <a:off x="5619179" y="2857496"/>
            <a:ext cx="1138453"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ETHICAL EGOISM</a:t>
            </a:r>
            <a:endParaRPr lang="en-AU" sz="1100" dirty="0">
              <a:latin typeface="+mj-lt"/>
              <a:ea typeface="Calibri"/>
              <a:cs typeface="Times New Roman"/>
            </a:endParaRPr>
          </a:p>
        </p:txBody>
      </p:sp>
      <p:sp>
        <p:nvSpPr>
          <p:cNvPr id="17" name="TextBox 16"/>
          <p:cNvSpPr txBox="1"/>
          <p:nvPr/>
        </p:nvSpPr>
        <p:spPr>
          <a:xfrm>
            <a:off x="6840035" y="2857496"/>
            <a:ext cx="1098378"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UTILITARIANISM</a:t>
            </a:r>
            <a:endParaRPr lang="en-AU" sz="1100" dirty="0">
              <a:latin typeface="+mj-lt"/>
              <a:ea typeface="Calibri"/>
              <a:cs typeface="Times New Roman"/>
            </a:endParaRPr>
          </a:p>
        </p:txBody>
      </p:sp>
      <p:sp>
        <p:nvSpPr>
          <p:cNvPr id="18" name="TextBox 17"/>
          <p:cNvSpPr txBox="1"/>
          <p:nvPr/>
        </p:nvSpPr>
        <p:spPr>
          <a:xfrm>
            <a:off x="8117905" y="2857496"/>
            <a:ext cx="1013419"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VIRTUE ETHICS</a:t>
            </a:r>
            <a:endParaRPr lang="en-AU" sz="1100" dirty="0">
              <a:latin typeface="+mj-lt"/>
              <a:ea typeface="Calibri"/>
              <a:cs typeface="Times New Roman"/>
            </a:endParaRPr>
          </a:p>
        </p:txBody>
      </p:sp>
      <p:sp>
        <p:nvSpPr>
          <p:cNvPr id="19" name="TextBox 18"/>
          <p:cNvSpPr txBox="1"/>
          <p:nvPr/>
        </p:nvSpPr>
        <p:spPr>
          <a:xfrm>
            <a:off x="9195886" y="2857496"/>
            <a:ext cx="1217000" cy="275588"/>
          </a:xfrm>
          <a:prstGeom prst="rect">
            <a:avLst/>
          </a:prstGeom>
          <a:noFill/>
        </p:spPr>
        <p:txBody>
          <a:bodyPr wrap="none" rtlCol="0">
            <a:spAutoFit/>
          </a:bodyPr>
          <a:lstStyle/>
          <a:p>
            <a:pPr algn="ctr">
              <a:lnSpc>
                <a:spcPct val="115000"/>
              </a:lnSpc>
              <a:spcAft>
                <a:spcPts val="1000"/>
              </a:spcAft>
            </a:pPr>
            <a:r>
              <a:rPr lang="en-AU" sz="1100" b="1" dirty="0">
                <a:latin typeface="+mj-lt"/>
                <a:ea typeface="Calibri"/>
                <a:cs typeface="Tahoma"/>
              </a:rPr>
              <a:t>SITUATION ETHICS</a:t>
            </a:r>
            <a:endParaRPr lang="en-AU" sz="1100" dirty="0">
              <a:latin typeface="+mj-lt"/>
              <a:ea typeface="Calibri"/>
              <a:cs typeface="Times New Roman"/>
            </a:endParaRPr>
          </a:p>
        </p:txBody>
      </p:sp>
      <p:sp>
        <p:nvSpPr>
          <p:cNvPr id="22" name="TextBox 21"/>
          <p:cNvSpPr txBox="1"/>
          <p:nvPr/>
        </p:nvSpPr>
        <p:spPr>
          <a:xfrm>
            <a:off x="4381488" y="3286125"/>
            <a:ext cx="1143008" cy="2478755"/>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If something brings pleasure (physical, emotional or spiritual) then it is right.</a:t>
            </a:r>
          </a:p>
          <a:p>
            <a:pPr>
              <a:lnSpc>
                <a:spcPct val="115000"/>
              </a:lnSpc>
              <a:spcAft>
                <a:spcPts val="1000"/>
              </a:spcAft>
            </a:pPr>
            <a:r>
              <a:rPr lang="en-AU" sz="1100" dirty="0">
                <a:ea typeface="Calibri"/>
                <a:cs typeface="Times New Roman"/>
              </a:rPr>
              <a:t>If something causes pain, then it is wrong.</a:t>
            </a:r>
          </a:p>
          <a:p>
            <a:pPr>
              <a:lnSpc>
                <a:spcPct val="115000"/>
              </a:lnSpc>
              <a:spcAft>
                <a:spcPts val="1000"/>
              </a:spcAft>
            </a:pPr>
            <a:r>
              <a:rPr lang="en-AU" sz="1100" dirty="0">
                <a:ea typeface="Calibri"/>
                <a:cs typeface="Times New Roman"/>
              </a:rPr>
              <a:t>So, ‘if it feels good – do it!’</a:t>
            </a:r>
          </a:p>
        </p:txBody>
      </p:sp>
      <p:sp>
        <p:nvSpPr>
          <p:cNvPr id="23" name="TextBox 22"/>
          <p:cNvSpPr txBox="1"/>
          <p:nvPr/>
        </p:nvSpPr>
        <p:spPr>
          <a:xfrm>
            <a:off x="5595934" y="3286125"/>
            <a:ext cx="1071570" cy="2155847"/>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The best thing for each individual is also the right thing for them.</a:t>
            </a:r>
          </a:p>
          <a:p>
            <a:pPr>
              <a:lnSpc>
                <a:spcPct val="115000"/>
              </a:lnSpc>
              <a:spcAft>
                <a:spcPts val="1000"/>
              </a:spcAft>
            </a:pPr>
            <a:r>
              <a:rPr lang="en-AU" sz="1100" dirty="0">
                <a:ea typeface="Calibri"/>
                <a:cs typeface="Times New Roman"/>
              </a:rPr>
              <a:t>A person’s only moral obligation is to do what is best for them.</a:t>
            </a:r>
          </a:p>
        </p:txBody>
      </p:sp>
      <p:sp>
        <p:nvSpPr>
          <p:cNvPr id="24" name="TextBox 23"/>
          <p:cNvSpPr txBox="1"/>
          <p:nvPr/>
        </p:nvSpPr>
        <p:spPr>
          <a:xfrm>
            <a:off x="6881818" y="3286125"/>
            <a:ext cx="1143008" cy="2350515"/>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The right decision is whatever brings ‘the greatest good for the greatest number’ of people.</a:t>
            </a:r>
          </a:p>
          <a:p>
            <a:pPr>
              <a:lnSpc>
                <a:spcPct val="115000"/>
              </a:lnSpc>
              <a:spcAft>
                <a:spcPts val="1000"/>
              </a:spcAft>
            </a:pPr>
            <a:r>
              <a:rPr lang="en-AU" sz="1100" dirty="0">
                <a:ea typeface="Calibri"/>
                <a:cs typeface="Times New Roman"/>
              </a:rPr>
              <a:t>Whatever is best for the majority is right.</a:t>
            </a:r>
          </a:p>
        </p:txBody>
      </p:sp>
      <p:sp>
        <p:nvSpPr>
          <p:cNvPr id="25" name="TextBox 24"/>
          <p:cNvSpPr txBox="1"/>
          <p:nvPr/>
        </p:nvSpPr>
        <p:spPr>
          <a:xfrm>
            <a:off x="8096264" y="3214687"/>
            <a:ext cx="1143008" cy="3012363"/>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It is not so much what you do but who you are that is important.         A good person will always do the right thing.     We should concentrate on becoming better people rather than on right and wrong decisions.</a:t>
            </a:r>
          </a:p>
        </p:txBody>
      </p:sp>
      <p:sp>
        <p:nvSpPr>
          <p:cNvPr id="26" name="TextBox 25"/>
          <p:cNvSpPr txBox="1"/>
          <p:nvPr/>
        </p:nvSpPr>
        <p:spPr>
          <a:xfrm>
            <a:off x="9239272" y="3286124"/>
            <a:ext cx="1143008" cy="1961178"/>
          </a:xfrm>
          <a:prstGeom prst="rect">
            <a:avLst/>
          </a:prstGeom>
          <a:noFill/>
        </p:spPr>
        <p:txBody>
          <a:bodyPr wrap="square" rtlCol="0">
            <a:spAutoFit/>
          </a:bodyPr>
          <a:lstStyle/>
          <a:p>
            <a:pPr>
              <a:lnSpc>
                <a:spcPct val="115000"/>
              </a:lnSpc>
              <a:spcAft>
                <a:spcPts val="1000"/>
              </a:spcAft>
            </a:pPr>
            <a:r>
              <a:rPr lang="en-AU" sz="1100" dirty="0">
                <a:ea typeface="Calibri"/>
                <a:cs typeface="Times New Roman"/>
              </a:rPr>
              <a:t>In each situation we need to work out what is most loving.</a:t>
            </a:r>
          </a:p>
          <a:p>
            <a:pPr>
              <a:lnSpc>
                <a:spcPct val="115000"/>
              </a:lnSpc>
              <a:spcAft>
                <a:spcPts val="1000"/>
              </a:spcAft>
            </a:pPr>
            <a:r>
              <a:rPr lang="en-AU" sz="1100" dirty="0">
                <a:ea typeface="Calibri"/>
                <a:cs typeface="Times New Roman"/>
              </a:rPr>
              <a:t>If we act in love towards others, then what we do will always be right.</a:t>
            </a:r>
          </a:p>
        </p:txBody>
      </p:sp>
    </p:spTree>
    <p:extLst>
      <p:ext uri="{BB962C8B-B14F-4D97-AF65-F5344CB8AC3E}">
        <p14:creationId xmlns:p14="http://schemas.microsoft.com/office/powerpoint/2010/main" val="193552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55979700"/>
              </p:ext>
            </p:extLst>
          </p:nvPr>
        </p:nvGraphicFramePr>
        <p:xfrm>
          <a:off x="1809718" y="857232"/>
          <a:ext cx="8572564" cy="4830532"/>
        </p:xfrm>
        <a:graphic>
          <a:graphicData uri="http://schemas.openxmlformats.org/drawingml/2006/table">
            <a:tbl>
              <a:tblPr/>
              <a:tblGrid>
                <a:gridCol w="2503086">
                  <a:extLst>
                    <a:ext uri="{9D8B030D-6E8A-4147-A177-3AD203B41FA5}">
                      <a16:colId xmlns:a16="http://schemas.microsoft.com/office/drawing/2014/main" val="20000"/>
                    </a:ext>
                  </a:extLst>
                </a:gridCol>
                <a:gridCol w="1254625">
                  <a:extLst>
                    <a:ext uri="{9D8B030D-6E8A-4147-A177-3AD203B41FA5}">
                      <a16:colId xmlns:a16="http://schemas.microsoft.com/office/drawing/2014/main" val="20002"/>
                    </a:ext>
                  </a:extLst>
                </a:gridCol>
                <a:gridCol w="1254625">
                  <a:extLst>
                    <a:ext uri="{9D8B030D-6E8A-4147-A177-3AD203B41FA5}">
                      <a16:colId xmlns:a16="http://schemas.microsoft.com/office/drawing/2014/main" val="20003"/>
                    </a:ext>
                  </a:extLst>
                </a:gridCol>
                <a:gridCol w="1255244">
                  <a:extLst>
                    <a:ext uri="{9D8B030D-6E8A-4147-A177-3AD203B41FA5}">
                      <a16:colId xmlns:a16="http://schemas.microsoft.com/office/drawing/2014/main" val="20004"/>
                    </a:ext>
                  </a:extLst>
                </a:gridCol>
                <a:gridCol w="1152184">
                  <a:extLst>
                    <a:ext uri="{9D8B030D-6E8A-4147-A177-3AD203B41FA5}">
                      <a16:colId xmlns:a16="http://schemas.microsoft.com/office/drawing/2014/main" val="20005"/>
                    </a:ext>
                  </a:extLst>
                </a:gridCol>
                <a:gridCol w="1152800">
                  <a:extLst>
                    <a:ext uri="{9D8B030D-6E8A-4147-A177-3AD203B41FA5}">
                      <a16:colId xmlns:a16="http://schemas.microsoft.com/office/drawing/2014/main" val="20006"/>
                    </a:ext>
                  </a:extLst>
                </a:gridCol>
              </a:tblGrid>
              <a:tr h="1516063">
                <a:tc>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lnSpc>
                          <a:spcPct val="115000"/>
                        </a:lnSpc>
                        <a:spcAft>
                          <a:spcPts val="1000"/>
                        </a:spcAft>
                      </a:pPr>
                      <a:endParaRPr lang="en-AU" sz="800" dirty="0">
                        <a:latin typeface="Calibri"/>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0"/>
                  </a:ext>
                </a:extLst>
              </a:tr>
              <a:tr h="555639">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AU" sz="1100" dirty="0">
                        <a:latin typeface="Calibri"/>
                        <a:ea typeface="Calibri"/>
                        <a:cs typeface="Times New Roman"/>
                      </a:endParaRPr>
                    </a:p>
                  </a:txBody>
                  <a:tcPr marL="47395" marR="47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8830">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AU" sz="1050" dirty="0">
                        <a:latin typeface="Tahoma"/>
                        <a:ea typeface="Calibri"/>
                        <a:cs typeface="Times New Roman"/>
                      </a:endParaRPr>
                    </a:p>
                  </a:txBody>
                  <a:tcPr marL="47395" marR="473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p:nvPr/>
        </p:nvSpPr>
        <p:spPr>
          <a:xfrm>
            <a:off x="3524233" y="1643050"/>
            <a:ext cx="184731" cy="369332"/>
          </a:xfrm>
          <a:prstGeom prst="rect">
            <a:avLst/>
          </a:prstGeom>
          <a:noFill/>
        </p:spPr>
        <p:txBody>
          <a:bodyPr wrap="none" rtlCol="0">
            <a:spAutoFit/>
          </a:bodyPr>
          <a:lstStyle/>
          <a:p>
            <a:endParaRPr lang="en-AU" dirty="0"/>
          </a:p>
        </p:txBody>
      </p:sp>
      <p:sp>
        <p:nvSpPr>
          <p:cNvPr id="6" name="TextBox 5"/>
          <p:cNvSpPr txBox="1"/>
          <p:nvPr/>
        </p:nvSpPr>
        <p:spPr>
          <a:xfrm>
            <a:off x="2478919" y="1071546"/>
            <a:ext cx="1174872"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DEONTOLOGY</a:t>
            </a:r>
            <a:endParaRPr lang="en-AU" sz="1400" dirty="0">
              <a:latin typeface="+mj-lt"/>
              <a:ea typeface="Calibri"/>
              <a:cs typeface="Times New Roman"/>
            </a:endParaRPr>
          </a:p>
        </p:txBody>
      </p:sp>
      <p:sp>
        <p:nvSpPr>
          <p:cNvPr id="7" name="TextBox 6"/>
          <p:cNvSpPr txBox="1"/>
          <p:nvPr/>
        </p:nvSpPr>
        <p:spPr>
          <a:xfrm>
            <a:off x="1881158" y="1714489"/>
            <a:ext cx="2428892" cy="584775"/>
          </a:xfrm>
          <a:prstGeom prst="rect">
            <a:avLst/>
          </a:prstGeom>
          <a:noFill/>
        </p:spPr>
        <p:txBody>
          <a:bodyPr wrap="square" rtlCol="0">
            <a:spAutoFit/>
          </a:bodyPr>
          <a:lstStyle/>
          <a:p>
            <a:pPr algn="ctr"/>
            <a:r>
              <a:rPr lang="en-AU" sz="3200" dirty="0">
                <a:ea typeface="Calibri"/>
                <a:cs typeface="Times New Roman"/>
              </a:rPr>
              <a:t>RULES</a:t>
            </a:r>
            <a:endParaRPr lang="en-AU" sz="3200" b="1" dirty="0"/>
          </a:p>
        </p:txBody>
      </p:sp>
      <p:sp>
        <p:nvSpPr>
          <p:cNvPr id="10" name="TextBox 9"/>
          <p:cNvSpPr txBox="1"/>
          <p:nvPr/>
        </p:nvSpPr>
        <p:spPr>
          <a:xfrm>
            <a:off x="4310050" y="1071546"/>
            <a:ext cx="3786214" cy="325538"/>
          </a:xfrm>
          <a:prstGeom prst="rect">
            <a:avLst/>
          </a:prstGeom>
          <a:noFill/>
        </p:spPr>
        <p:txBody>
          <a:bodyPr wrap="square" rtlCol="0">
            <a:spAutoFit/>
          </a:bodyPr>
          <a:lstStyle/>
          <a:p>
            <a:pPr algn="ctr">
              <a:lnSpc>
                <a:spcPct val="115000"/>
              </a:lnSpc>
              <a:spcAft>
                <a:spcPts val="1000"/>
              </a:spcAft>
            </a:pPr>
            <a:r>
              <a:rPr lang="en-AU" sz="1400" b="1" dirty="0">
                <a:latin typeface="+mj-lt"/>
                <a:ea typeface="Calibri"/>
                <a:cs typeface="Tahoma"/>
              </a:rPr>
              <a:t>CONSEQUENTIALISM</a:t>
            </a:r>
            <a:endParaRPr lang="en-AU" sz="1200" dirty="0">
              <a:latin typeface="+mj-lt"/>
              <a:ea typeface="Calibri"/>
              <a:cs typeface="Times New Roman"/>
            </a:endParaRPr>
          </a:p>
        </p:txBody>
      </p:sp>
      <p:sp>
        <p:nvSpPr>
          <p:cNvPr id="11" name="TextBox 10"/>
          <p:cNvSpPr txBox="1"/>
          <p:nvPr/>
        </p:nvSpPr>
        <p:spPr>
          <a:xfrm>
            <a:off x="5810249" y="1357298"/>
            <a:ext cx="184731" cy="369332"/>
          </a:xfrm>
          <a:prstGeom prst="rect">
            <a:avLst/>
          </a:prstGeom>
          <a:noFill/>
        </p:spPr>
        <p:txBody>
          <a:bodyPr wrap="none" rtlCol="0">
            <a:spAutoFit/>
          </a:bodyPr>
          <a:lstStyle/>
          <a:p>
            <a:endParaRPr lang="en-AU" dirty="0"/>
          </a:p>
        </p:txBody>
      </p:sp>
      <p:sp>
        <p:nvSpPr>
          <p:cNvPr id="12" name="TextBox 11"/>
          <p:cNvSpPr txBox="1"/>
          <p:nvPr/>
        </p:nvSpPr>
        <p:spPr>
          <a:xfrm>
            <a:off x="8382017" y="1000108"/>
            <a:ext cx="1640577"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CHARACTER ETHICS</a:t>
            </a:r>
            <a:endParaRPr lang="en-AU" sz="1400" dirty="0">
              <a:latin typeface="+mj-lt"/>
              <a:ea typeface="Calibri"/>
              <a:cs typeface="Times New Roman"/>
            </a:endParaRPr>
          </a:p>
        </p:txBody>
      </p:sp>
      <p:sp>
        <p:nvSpPr>
          <p:cNvPr id="13" name="TextBox 12"/>
          <p:cNvSpPr txBox="1"/>
          <p:nvPr/>
        </p:nvSpPr>
        <p:spPr>
          <a:xfrm>
            <a:off x="2813208" y="2453900"/>
            <a:ext cx="506293"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LAW</a:t>
            </a:r>
            <a:endParaRPr lang="en-AU" sz="1400" dirty="0">
              <a:latin typeface="+mj-lt"/>
              <a:ea typeface="Calibri"/>
              <a:cs typeface="Times New Roman"/>
            </a:endParaRPr>
          </a:p>
        </p:txBody>
      </p:sp>
      <p:sp>
        <p:nvSpPr>
          <p:cNvPr id="15" name="TextBox 14"/>
          <p:cNvSpPr txBox="1"/>
          <p:nvPr/>
        </p:nvSpPr>
        <p:spPr>
          <a:xfrm>
            <a:off x="4474567" y="2500306"/>
            <a:ext cx="987771"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HEDONISM</a:t>
            </a:r>
            <a:endParaRPr lang="en-AU" sz="1400" dirty="0">
              <a:latin typeface="+mj-lt"/>
              <a:ea typeface="Calibri"/>
              <a:cs typeface="Times New Roman"/>
            </a:endParaRPr>
          </a:p>
        </p:txBody>
      </p:sp>
      <p:sp>
        <p:nvSpPr>
          <p:cNvPr id="16" name="TextBox 15"/>
          <p:cNvSpPr txBox="1"/>
          <p:nvPr/>
        </p:nvSpPr>
        <p:spPr>
          <a:xfrm>
            <a:off x="5810249" y="2357430"/>
            <a:ext cx="841897" cy="573298"/>
          </a:xfrm>
          <a:prstGeom prst="rect">
            <a:avLst/>
          </a:prstGeom>
          <a:noFill/>
        </p:spPr>
        <p:txBody>
          <a:bodyPr wrap="none" rtlCol="0">
            <a:spAutoFit/>
          </a:bodyPr>
          <a:lstStyle/>
          <a:p>
            <a:pPr algn="ctr">
              <a:lnSpc>
                <a:spcPct val="115000"/>
              </a:lnSpc>
            </a:pPr>
            <a:r>
              <a:rPr lang="en-AU" sz="1400" b="1" dirty="0">
                <a:latin typeface="+mj-lt"/>
                <a:ea typeface="Calibri"/>
                <a:cs typeface="Tahoma"/>
              </a:rPr>
              <a:t>ETHICAL </a:t>
            </a:r>
          </a:p>
          <a:p>
            <a:pPr algn="ctr">
              <a:lnSpc>
                <a:spcPct val="115000"/>
              </a:lnSpc>
            </a:pPr>
            <a:r>
              <a:rPr lang="en-AU" sz="1400" b="1" dirty="0">
                <a:latin typeface="+mj-lt"/>
                <a:ea typeface="Calibri"/>
                <a:cs typeface="Tahoma"/>
              </a:rPr>
              <a:t>EGOISM</a:t>
            </a:r>
            <a:endParaRPr lang="en-AU" sz="1400" dirty="0">
              <a:latin typeface="+mj-lt"/>
              <a:ea typeface="Calibri"/>
              <a:cs typeface="Times New Roman"/>
            </a:endParaRPr>
          </a:p>
        </p:txBody>
      </p:sp>
      <p:sp>
        <p:nvSpPr>
          <p:cNvPr id="17" name="TextBox 16"/>
          <p:cNvSpPr txBox="1"/>
          <p:nvPr/>
        </p:nvSpPr>
        <p:spPr>
          <a:xfrm>
            <a:off x="6777383" y="2500306"/>
            <a:ext cx="1334403" cy="325538"/>
          </a:xfrm>
          <a:prstGeom prst="rect">
            <a:avLst/>
          </a:prstGeom>
          <a:noFill/>
        </p:spPr>
        <p:txBody>
          <a:bodyPr wrap="none" rtlCol="0">
            <a:spAutoFit/>
          </a:bodyPr>
          <a:lstStyle/>
          <a:p>
            <a:pPr algn="ctr">
              <a:lnSpc>
                <a:spcPct val="115000"/>
              </a:lnSpc>
              <a:spcAft>
                <a:spcPts val="1000"/>
              </a:spcAft>
            </a:pPr>
            <a:r>
              <a:rPr lang="en-AU" sz="1400" b="1" dirty="0">
                <a:latin typeface="+mj-lt"/>
                <a:ea typeface="Calibri"/>
                <a:cs typeface="Tahoma"/>
              </a:rPr>
              <a:t>UTILITARIANISM</a:t>
            </a:r>
            <a:endParaRPr lang="en-AU" sz="1400" dirty="0">
              <a:latin typeface="+mj-lt"/>
              <a:ea typeface="Calibri"/>
              <a:cs typeface="Times New Roman"/>
            </a:endParaRPr>
          </a:p>
        </p:txBody>
      </p:sp>
      <p:sp>
        <p:nvSpPr>
          <p:cNvPr id="18" name="TextBox 17"/>
          <p:cNvSpPr txBox="1"/>
          <p:nvPr/>
        </p:nvSpPr>
        <p:spPr>
          <a:xfrm>
            <a:off x="8310579" y="2357430"/>
            <a:ext cx="771237" cy="573298"/>
          </a:xfrm>
          <a:prstGeom prst="rect">
            <a:avLst/>
          </a:prstGeom>
          <a:noFill/>
        </p:spPr>
        <p:txBody>
          <a:bodyPr wrap="none" rtlCol="0">
            <a:spAutoFit/>
          </a:bodyPr>
          <a:lstStyle/>
          <a:p>
            <a:pPr algn="ctr">
              <a:lnSpc>
                <a:spcPct val="115000"/>
              </a:lnSpc>
            </a:pPr>
            <a:r>
              <a:rPr lang="en-AU" sz="1400" b="1" dirty="0">
                <a:latin typeface="+mj-lt"/>
                <a:ea typeface="Calibri"/>
                <a:cs typeface="Tahoma"/>
              </a:rPr>
              <a:t>VIRTUE </a:t>
            </a:r>
          </a:p>
          <a:p>
            <a:pPr algn="ctr">
              <a:lnSpc>
                <a:spcPct val="115000"/>
              </a:lnSpc>
            </a:pPr>
            <a:r>
              <a:rPr lang="en-AU" sz="1400" b="1" dirty="0">
                <a:latin typeface="+mj-lt"/>
                <a:ea typeface="Calibri"/>
                <a:cs typeface="Tahoma"/>
              </a:rPr>
              <a:t>ETHICS</a:t>
            </a:r>
            <a:endParaRPr lang="en-AU" sz="1400" dirty="0">
              <a:latin typeface="+mj-lt"/>
              <a:ea typeface="Calibri"/>
              <a:cs typeface="Times New Roman"/>
            </a:endParaRPr>
          </a:p>
        </p:txBody>
      </p:sp>
      <p:sp>
        <p:nvSpPr>
          <p:cNvPr id="19" name="TextBox 18"/>
          <p:cNvSpPr txBox="1"/>
          <p:nvPr/>
        </p:nvSpPr>
        <p:spPr>
          <a:xfrm>
            <a:off x="9334115" y="2357430"/>
            <a:ext cx="983025" cy="573298"/>
          </a:xfrm>
          <a:prstGeom prst="rect">
            <a:avLst/>
          </a:prstGeom>
          <a:noFill/>
        </p:spPr>
        <p:txBody>
          <a:bodyPr wrap="none" rtlCol="0">
            <a:spAutoFit/>
          </a:bodyPr>
          <a:lstStyle/>
          <a:p>
            <a:pPr algn="ctr">
              <a:lnSpc>
                <a:spcPct val="115000"/>
              </a:lnSpc>
            </a:pPr>
            <a:r>
              <a:rPr lang="en-AU" sz="1400" b="1" dirty="0">
                <a:latin typeface="+mj-lt"/>
                <a:ea typeface="Calibri"/>
                <a:cs typeface="Tahoma"/>
              </a:rPr>
              <a:t>SITUATION </a:t>
            </a:r>
          </a:p>
          <a:p>
            <a:pPr algn="ctr">
              <a:lnSpc>
                <a:spcPct val="115000"/>
              </a:lnSpc>
            </a:pPr>
            <a:r>
              <a:rPr lang="en-AU" sz="1400" b="1" dirty="0">
                <a:latin typeface="+mj-lt"/>
                <a:ea typeface="Calibri"/>
                <a:cs typeface="Tahoma"/>
              </a:rPr>
              <a:t>ETHICS</a:t>
            </a:r>
            <a:endParaRPr lang="en-AU" sz="1400" dirty="0">
              <a:latin typeface="+mj-lt"/>
              <a:ea typeface="Calibri"/>
              <a:cs typeface="Times New Roman"/>
            </a:endParaRPr>
          </a:p>
        </p:txBody>
      </p:sp>
      <p:sp>
        <p:nvSpPr>
          <p:cNvPr id="22" name="TextBox 21"/>
          <p:cNvSpPr txBox="1"/>
          <p:nvPr/>
        </p:nvSpPr>
        <p:spPr>
          <a:xfrm>
            <a:off x="4370353" y="3041574"/>
            <a:ext cx="1143008" cy="710707"/>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It feels good</a:t>
            </a:r>
          </a:p>
        </p:txBody>
      </p:sp>
      <p:sp>
        <p:nvSpPr>
          <p:cNvPr id="23" name="TextBox 22"/>
          <p:cNvSpPr txBox="1"/>
          <p:nvPr/>
        </p:nvSpPr>
        <p:spPr>
          <a:xfrm>
            <a:off x="5656237" y="3039055"/>
            <a:ext cx="1071570" cy="710707"/>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Best for ME</a:t>
            </a:r>
          </a:p>
        </p:txBody>
      </p:sp>
      <p:sp>
        <p:nvSpPr>
          <p:cNvPr id="24" name="TextBox 23"/>
          <p:cNvSpPr txBox="1"/>
          <p:nvPr/>
        </p:nvSpPr>
        <p:spPr>
          <a:xfrm>
            <a:off x="6953254" y="3026886"/>
            <a:ext cx="1143008" cy="710707"/>
          </a:xfrm>
          <a:prstGeom prst="rect">
            <a:avLst/>
          </a:prstGeom>
          <a:noFill/>
        </p:spPr>
        <p:txBody>
          <a:bodyPr wrap="square" rtlCol="0">
            <a:spAutoFit/>
          </a:bodyPr>
          <a:lstStyle/>
          <a:p>
            <a:pPr>
              <a:lnSpc>
                <a:spcPct val="115000"/>
              </a:lnSpc>
              <a:spcAft>
                <a:spcPts val="1000"/>
              </a:spcAft>
            </a:pPr>
            <a:r>
              <a:rPr lang="en-AU" dirty="0">
                <a:ea typeface="Calibri"/>
                <a:cs typeface="Times New Roman"/>
              </a:rPr>
              <a:t>Best for majority</a:t>
            </a:r>
          </a:p>
        </p:txBody>
      </p:sp>
      <p:sp>
        <p:nvSpPr>
          <p:cNvPr id="25" name="TextBox 24"/>
          <p:cNvSpPr txBox="1"/>
          <p:nvPr/>
        </p:nvSpPr>
        <p:spPr>
          <a:xfrm>
            <a:off x="8096264" y="3026885"/>
            <a:ext cx="1143008" cy="710707"/>
          </a:xfrm>
          <a:prstGeom prst="rect">
            <a:avLst/>
          </a:prstGeom>
          <a:noFill/>
        </p:spPr>
        <p:txBody>
          <a:bodyPr wrap="square" rtlCol="0">
            <a:spAutoFit/>
          </a:bodyPr>
          <a:lstStyle/>
          <a:p>
            <a:pPr>
              <a:lnSpc>
                <a:spcPct val="115000"/>
              </a:lnSpc>
              <a:spcAft>
                <a:spcPts val="1000"/>
              </a:spcAft>
            </a:pPr>
            <a:r>
              <a:rPr lang="en-AU" dirty="0">
                <a:ea typeface="Calibri"/>
                <a:cs typeface="Times New Roman"/>
              </a:rPr>
              <a:t>Be a good person</a:t>
            </a:r>
          </a:p>
        </p:txBody>
      </p:sp>
      <p:sp>
        <p:nvSpPr>
          <p:cNvPr id="26" name="TextBox 25"/>
          <p:cNvSpPr txBox="1"/>
          <p:nvPr/>
        </p:nvSpPr>
        <p:spPr>
          <a:xfrm>
            <a:off x="9239272" y="3047444"/>
            <a:ext cx="1143008" cy="710707"/>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What’s loving</a:t>
            </a:r>
          </a:p>
        </p:txBody>
      </p:sp>
      <p:sp>
        <p:nvSpPr>
          <p:cNvPr id="27" name="TextBox 26"/>
          <p:cNvSpPr txBox="1"/>
          <p:nvPr/>
        </p:nvSpPr>
        <p:spPr>
          <a:xfrm>
            <a:off x="4310051" y="1714489"/>
            <a:ext cx="3726279" cy="584775"/>
          </a:xfrm>
          <a:prstGeom prst="rect">
            <a:avLst/>
          </a:prstGeom>
          <a:noFill/>
        </p:spPr>
        <p:txBody>
          <a:bodyPr wrap="square" rtlCol="0">
            <a:spAutoFit/>
          </a:bodyPr>
          <a:lstStyle/>
          <a:p>
            <a:pPr algn="ctr"/>
            <a:r>
              <a:rPr lang="en-AU" sz="3200" dirty="0">
                <a:ea typeface="Calibri"/>
                <a:cs typeface="Times New Roman"/>
              </a:rPr>
              <a:t>CONSEQUENCES</a:t>
            </a:r>
            <a:endParaRPr lang="en-AU" sz="3200" b="1" dirty="0"/>
          </a:p>
        </p:txBody>
      </p:sp>
      <p:sp>
        <p:nvSpPr>
          <p:cNvPr id="28" name="TextBox 27"/>
          <p:cNvSpPr txBox="1"/>
          <p:nvPr/>
        </p:nvSpPr>
        <p:spPr>
          <a:xfrm>
            <a:off x="8096264" y="1714489"/>
            <a:ext cx="2286016" cy="584775"/>
          </a:xfrm>
          <a:prstGeom prst="rect">
            <a:avLst/>
          </a:prstGeom>
          <a:noFill/>
        </p:spPr>
        <p:txBody>
          <a:bodyPr wrap="square" rtlCol="0">
            <a:spAutoFit/>
          </a:bodyPr>
          <a:lstStyle/>
          <a:p>
            <a:pPr algn="ctr"/>
            <a:r>
              <a:rPr lang="en-AU" sz="3200" dirty="0">
                <a:ea typeface="Calibri"/>
                <a:cs typeface="Times New Roman"/>
              </a:rPr>
              <a:t>CHARACTER</a:t>
            </a:r>
            <a:endParaRPr lang="en-AU" sz="3200" b="1" dirty="0"/>
          </a:p>
        </p:txBody>
      </p:sp>
      <p:sp>
        <p:nvSpPr>
          <p:cNvPr id="29" name="TextBox 28"/>
          <p:cNvSpPr txBox="1"/>
          <p:nvPr/>
        </p:nvSpPr>
        <p:spPr>
          <a:xfrm>
            <a:off x="2478595" y="5843828"/>
            <a:ext cx="7786742" cy="954107"/>
          </a:xfrm>
          <a:prstGeom prst="rect">
            <a:avLst/>
          </a:prstGeom>
          <a:noFill/>
        </p:spPr>
        <p:txBody>
          <a:bodyPr wrap="square" rtlCol="0">
            <a:spAutoFit/>
          </a:bodyPr>
          <a:lstStyle/>
          <a:p>
            <a:pPr algn="ctr"/>
            <a:r>
              <a:rPr lang="en-AU" sz="2800" b="1" dirty="0">
                <a:solidFill>
                  <a:srgbClr val="FF0000"/>
                </a:solidFill>
                <a:latin typeface="Segoe Print" pitchFamily="2" charset="0"/>
              </a:rPr>
              <a:t>How can a </a:t>
            </a:r>
            <a:r>
              <a:rPr lang="en-AU" sz="2800" b="1" dirty="0" err="1">
                <a:solidFill>
                  <a:srgbClr val="FF0000"/>
                </a:solidFill>
                <a:latin typeface="Segoe Print" pitchFamily="2" charset="0"/>
              </a:rPr>
              <a:t>Christain</a:t>
            </a:r>
            <a:r>
              <a:rPr lang="en-AU" sz="2800" b="1" dirty="0">
                <a:solidFill>
                  <a:srgbClr val="FF0000"/>
                </a:solidFill>
                <a:latin typeface="Segoe Print" pitchFamily="2" charset="0"/>
              </a:rPr>
              <a:t> faith help us make decisions about human rights?</a:t>
            </a:r>
          </a:p>
        </p:txBody>
      </p:sp>
      <p:sp>
        <p:nvSpPr>
          <p:cNvPr id="30" name="TextBox 29">
            <a:extLst>
              <a:ext uri="{FF2B5EF4-FFF2-40B4-BE49-F238E27FC236}">
                <a16:creationId xmlns:a16="http://schemas.microsoft.com/office/drawing/2014/main" id="{B86BE14F-6943-4C42-8241-FD0C182B1E5C}"/>
              </a:ext>
            </a:extLst>
          </p:cNvPr>
          <p:cNvSpPr txBox="1"/>
          <p:nvPr/>
        </p:nvSpPr>
        <p:spPr>
          <a:xfrm>
            <a:off x="2494850" y="2930728"/>
            <a:ext cx="1143008" cy="1029256"/>
          </a:xfrm>
          <a:prstGeom prst="rect">
            <a:avLst/>
          </a:prstGeom>
          <a:noFill/>
        </p:spPr>
        <p:txBody>
          <a:bodyPr wrap="square" rtlCol="0">
            <a:spAutoFit/>
          </a:bodyPr>
          <a:lstStyle/>
          <a:p>
            <a:pPr algn="ctr">
              <a:lnSpc>
                <a:spcPct val="115000"/>
              </a:lnSpc>
              <a:spcAft>
                <a:spcPts val="1000"/>
              </a:spcAft>
            </a:pPr>
            <a:r>
              <a:rPr lang="en-AU" dirty="0">
                <a:ea typeface="Calibri"/>
                <a:cs typeface="Times New Roman"/>
              </a:rPr>
              <a:t>The law says yes or no</a:t>
            </a:r>
          </a:p>
        </p:txBody>
      </p:sp>
      <p:sp>
        <p:nvSpPr>
          <p:cNvPr id="2" name="Explosion: 14 Points 1">
            <a:extLst>
              <a:ext uri="{FF2B5EF4-FFF2-40B4-BE49-F238E27FC236}">
                <a16:creationId xmlns:a16="http://schemas.microsoft.com/office/drawing/2014/main" id="{02177A14-FA77-4876-AA2F-7D88544A3932}"/>
              </a:ext>
            </a:extLst>
          </p:cNvPr>
          <p:cNvSpPr/>
          <p:nvPr/>
        </p:nvSpPr>
        <p:spPr>
          <a:xfrm>
            <a:off x="1501695" y="3872209"/>
            <a:ext cx="3187817" cy="17041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The answer here is complicated. While the law grants human rights to all it can’t effectively protect them.</a:t>
            </a:r>
          </a:p>
        </p:txBody>
      </p:sp>
      <p:sp>
        <p:nvSpPr>
          <p:cNvPr id="8" name="Flowchart: Alternate Process 7">
            <a:extLst>
              <a:ext uri="{FF2B5EF4-FFF2-40B4-BE49-F238E27FC236}">
                <a16:creationId xmlns:a16="http://schemas.microsoft.com/office/drawing/2014/main" id="{95F659EF-0D57-4EF3-8A46-A0586DC889E9}"/>
              </a:ext>
            </a:extLst>
          </p:cNvPr>
          <p:cNvSpPr/>
          <p:nvPr/>
        </p:nvSpPr>
        <p:spPr>
          <a:xfrm>
            <a:off x="4492562" y="3922630"/>
            <a:ext cx="987771" cy="165560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You should only help people if it makes you happy</a:t>
            </a:r>
          </a:p>
        </p:txBody>
      </p:sp>
      <p:sp>
        <p:nvSpPr>
          <p:cNvPr id="9" name="Thought Bubble: Cloud 8">
            <a:extLst>
              <a:ext uri="{FF2B5EF4-FFF2-40B4-BE49-F238E27FC236}">
                <a16:creationId xmlns:a16="http://schemas.microsoft.com/office/drawing/2014/main" id="{322E6624-9AE3-4D2A-8541-93AC3B6D1611}"/>
              </a:ext>
            </a:extLst>
          </p:cNvPr>
          <p:cNvSpPr/>
          <p:nvPr/>
        </p:nvSpPr>
        <p:spPr>
          <a:xfrm>
            <a:off x="-152568" y="289540"/>
            <a:ext cx="2176666" cy="2128559"/>
          </a:xfrm>
          <a:prstGeom prst="cloudCallout">
            <a:avLst>
              <a:gd name="adj1" fmla="val 47384"/>
              <a:gd name="adj2" fmla="val 79841"/>
            </a:avLst>
          </a:prstGeom>
          <a:solidFill>
            <a:srgbClr val="EF4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Can you fill in a response for the remaining columns?</a:t>
            </a:r>
          </a:p>
        </p:txBody>
      </p:sp>
    </p:spTree>
    <p:extLst>
      <p:ext uri="{BB962C8B-B14F-4D97-AF65-F5344CB8AC3E}">
        <p14:creationId xmlns:p14="http://schemas.microsoft.com/office/powerpoint/2010/main" val="13934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0-#ppt_w/2"/>
                                          </p:val>
                                        </p:tav>
                                        <p:tav tm="100000">
                                          <p:val>
                                            <p:strVal val="#ppt_x"/>
                                          </p:val>
                                        </p:tav>
                                      </p:tavLst>
                                    </p:anim>
                                    <p:anim calcmode="lin" valueType="num">
                                      <p:cBhvr additive="base">
                                        <p:cTn id="8" dur="2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0111-BDAC-4BA5-8D1E-2800602B1F96}"/>
              </a:ext>
            </a:extLst>
          </p:cNvPr>
          <p:cNvSpPr>
            <a:spLocks noGrp="1"/>
          </p:cNvSpPr>
          <p:nvPr>
            <p:ph type="title"/>
          </p:nvPr>
        </p:nvSpPr>
        <p:spPr/>
        <p:txBody>
          <a:bodyPr/>
          <a:lstStyle/>
          <a:p>
            <a:r>
              <a:rPr lang="en-AU" dirty="0"/>
              <a:t>Does the Christian worldview offer any help?</a:t>
            </a:r>
          </a:p>
        </p:txBody>
      </p:sp>
      <p:graphicFrame>
        <p:nvGraphicFramePr>
          <p:cNvPr id="4" name="Content Placeholder 3">
            <a:extLst>
              <a:ext uri="{FF2B5EF4-FFF2-40B4-BE49-F238E27FC236}">
                <a16:creationId xmlns:a16="http://schemas.microsoft.com/office/drawing/2014/main" id="{6E1A82AD-2D2D-4B62-9E00-159EE32CEC32}"/>
              </a:ext>
            </a:extLst>
          </p:cNvPr>
          <p:cNvGraphicFramePr>
            <a:graphicFrameLocks noGrp="1"/>
          </p:cNvGraphicFramePr>
          <p:nvPr>
            <p:ph idx="1"/>
            <p:extLst>
              <p:ext uri="{D42A27DB-BD31-4B8C-83A1-F6EECF244321}">
                <p14:modId xmlns:p14="http://schemas.microsoft.com/office/powerpoint/2010/main" val="3024171560"/>
              </p:ext>
            </p:extLst>
          </p:nvPr>
        </p:nvGraphicFramePr>
        <p:xfrm>
          <a:off x="1100138" y="1958975"/>
          <a:ext cx="10507664" cy="3527425"/>
        </p:xfrm>
        <a:graphic>
          <a:graphicData uri="http://schemas.openxmlformats.org/drawingml/2006/table">
            <a:tbl>
              <a:tblPr>
                <a:tableStyleId>{21E4AEA4-8DFA-4A89-87EB-49C32662AFE0}</a:tableStyleId>
              </a:tblPr>
              <a:tblGrid>
                <a:gridCol w="2626916">
                  <a:extLst>
                    <a:ext uri="{9D8B030D-6E8A-4147-A177-3AD203B41FA5}">
                      <a16:colId xmlns:a16="http://schemas.microsoft.com/office/drawing/2014/main" val="1302022014"/>
                    </a:ext>
                  </a:extLst>
                </a:gridCol>
                <a:gridCol w="2626916">
                  <a:extLst>
                    <a:ext uri="{9D8B030D-6E8A-4147-A177-3AD203B41FA5}">
                      <a16:colId xmlns:a16="http://schemas.microsoft.com/office/drawing/2014/main" val="3959743643"/>
                    </a:ext>
                  </a:extLst>
                </a:gridCol>
                <a:gridCol w="2626916">
                  <a:extLst>
                    <a:ext uri="{9D8B030D-6E8A-4147-A177-3AD203B41FA5}">
                      <a16:colId xmlns:a16="http://schemas.microsoft.com/office/drawing/2014/main" val="3270857112"/>
                    </a:ext>
                  </a:extLst>
                </a:gridCol>
                <a:gridCol w="2626916">
                  <a:extLst>
                    <a:ext uri="{9D8B030D-6E8A-4147-A177-3AD203B41FA5}">
                      <a16:colId xmlns:a16="http://schemas.microsoft.com/office/drawing/2014/main" val="2622351907"/>
                    </a:ext>
                  </a:extLst>
                </a:gridCol>
              </a:tblGrid>
              <a:tr h="3527425">
                <a:tc>
                  <a:txBody>
                    <a:bodyPr/>
                    <a:lstStyle/>
                    <a:p>
                      <a:pPr algn="ctr"/>
                      <a:r>
                        <a:rPr lang="en-AU" b="1" dirty="0"/>
                        <a:t>God’s Creation </a:t>
                      </a:r>
                    </a:p>
                    <a:p>
                      <a:pPr algn="ctr"/>
                      <a:r>
                        <a:rPr lang="en-AU" dirty="0"/>
                        <a:t>All were created by God as equal. </a:t>
                      </a:r>
                    </a:p>
                  </a:txBody>
                  <a:tcPr/>
                </a:tc>
                <a:tc>
                  <a:txBody>
                    <a:bodyPr/>
                    <a:lstStyle/>
                    <a:p>
                      <a:pPr algn="ctr"/>
                      <a:r>
                        <a:rPr lang="en-AU" b="1" dirty="0"/>
                        <a:t>God’s Commandments</a:t>
                      </a:r>
                    </a:p>
                    <a:p>
                      <a:pPr algn="ctr"/>
                      <a:r>
                        <a:rPr lang="en-AU" dirty="0"/>
                        <a:t>God gave humans instructions to love God and love others but when humans rule creation they often show selfishness, cruelty and greed. </a:t>
                      </a:r>
                    </a:p>
                    <a:p>
                      <a:pPr algn="ctr"/>
                      <a:endParaRPr lang="en-AU" dirty="0"/>
                    </a:p>
                  </a:txBody>
                  <a:tcPr/>
                </a:tc>
                <a:tc>
                  <a:txBody>
                    <a:bodyPr/>
                    <a:lstStyle/>
                    <a:p>
                      <a:pPr algn="ctr"/>
                      <a:r>
                        <a:rPr lang="en-AU" b="1" dirty="0"/>
                        <a:t>Jesus Christ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0" dirty="0"/>
                        <a:t>Jesus loves others, loves creation and loves God. Jesus shows </a:t>
                      </a:r>
                      <a:r>
                        <a:rPr lang="en-AU" sz="1800" b="0" dirty="0"/>
                        <a:t>justice, mercy and love. Jesus gave up his rights for the good of others.   </a:t>
                      </a:r>
                      <a:endParaRPr lang="en-AU" dirty="0"/>
                    </a:p>
                    <a:p>
                      <a:pPr algn="ctr"/>
                      <a:endParaRPr lang="en-AU" b="0" dirty="0"/>
                    </a:p>
                  </a:txBody>
                  <a:tcPr/>
                </a:tc>
                <a:tc>
                  <a:txBody>
                    <a:bodyPr/>
                    <a:lstStyle/>
                    <a:p>
                      <a:pPr algn="ctr"/>
                      <a:r>
                        <a:rPr lang="en-AU" b="1" dirty="0"/>
                        <a:t>Hope</a:t>
                      </a:r>
                    </a:p>
                    <a:p>
                      <a:pPr algn="ctr"/>
                      <a:r>
                        <a:rPr lang="en-AU" b="0" dirty="0"/>
                        <a:t>Our world looks like a complete mess. God promises to bring justice, and make things new again. This offers us hope for now and the future.</a:t>
                      </a:r>
                    </a:p>
                  </a:txBody>
                  <a:tcPr/>
                </a:tc>
                <a:extLst>
                  <a:ext uri="{0D108BD9-81ED-4DB2-BD59-A6C34878D82A}">
                    <a16:rowId xmlns:a16="http://schemas.microsoft.com/office/drawing/2014/main" val="1088222064"/>
                  </a:ext>
                </a:extLst>
              </a:tr>
            </a:tbl>
          </a:graphicData>
        </a:graphic>
      </p:graphicFrame>
    </p:spTree>
    <p:extLst>
      <p:ext uri="{BB962C8B-B14F-4D97-AF65-F5344CB8AC3E}">
        <p14:creationId xmlns:p14="http://schemas.microsoft.com/office/powerpoint/2010/main" val="66521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7FF9F-C5E0-4674-8282-EA453090E954}"/>
              </a:ext>
            </a:extLst>
          </p:cNvPr>
          <p:cNvSpPr>
            <a:spLocks noGrp="1"/>
          </p:cNvSpPr>
          <p:nvPr>
            <p:ph type="title"/>
          </p:nvPr>
        </p:nvSpPr>
        <p:spPr/>
        <p:txBody>
          <a:bodyPr>
            <a:normAutofit fontScale="90000"/>
          </a:bodyPr>
          <a:lstStyle/>
          <a:p>
            <a:br>
              <a:rPr lang="en-AU" dirty="0"/>
            </a:br>
            <a:r>
              <a:rPr lang="en-AU" dirty="0"/>
              <a:t>Matthew 25:31-46</a:t>
            </a:r>
          </a:p>
        </p:txBody>
      </p:sp>
      <p:sp>
        <p:nvSpPr>
          <p:cNvPr id="4" name="Content Placeholder 3">
            <a:extLst>
              <a:ext uri="{FF2B5EF4-FFF2-40B4-BE49-F238E27FC236}">
                <a16:creationId xmlns:a16="http://schemas.microsoft.com/office/drawing/2014/main" id="{3FB1C6AA-D2DF-4C35-B887-2AA928BC0493}"/>
              </a:ext>
            </a:extLst>
          </p:cNvPr>
          <p:cNvSpPr>
            <a:spLocks noGrp="1"/>
          </p:cNvSpPr>
          <p:nvPr>
            <p:ph idx="1"/>
          </p:nvPr>
        </p:nvSpPr>
        <p:spPr>
          <a:xfrm>
            <a:off x="1099456" y="1958359"/>
            <a:ext cx="7193939" cy="3919927"/>
          </a:xfrm>
        </p:spPr>
        <p:txBody>
          <a:bodyPr/>
          <a:lstStyle/>
          <a:p>
            <a:pPr marL="0" indent="0">
              <a:buNone/>
            </a:pPr>
            <a:r>
              <a:rPr lang="en-US" sz="1800" b="1" baseline="30000" dirty="0"/>
              <a:t>31 </a:t>
            </a:r>
            <a:r>
              <a:rPr lang="en-US" sz="1800" dirty="0"/>
              <a:t>When the Son of Man comes in his glory with all of his angels, he will sit on his royal throne. </a:t>
            </a:r>
            <a:r>
              <a:rPr lang="en-US" sz="1800" b="1" baseline="30000" dirty="0"/>
              <a:t>32 </a:t>
            </a:r>
            <a:r>
              <a:rPr lang="en-US" sz="1800" dirty="0"/>
              <a:t>The people of all nations will be brought before him, and he will separate them, as shepherds separate their sheep from their goats.</a:t>
            </a:r>
          </a:p>
          <a:p>
            <a:pPr marL="0" indent="0">
              <a:buNone/>
            </a:pPr>
            <a:r>
              <a:rPr lang="en-US" sz="1800" b="1" baseline="30000" dirty="0"/>
              <a:t>33 </a:t>
            </a:r>
            <a:r>
              <a:rPr lang="en-US" sz="1800" dirty="0"/>
              <a:t>He will place the sheep on his right and the goats on his left. </a:t>
            </a:r>
            <a:r>
              <a:rPr lang="en-US" sz="1800" b="1" baseline="30000" dirty="0"/>
              <a:t>34 </a:t>
            </a:r>
            <a:r>
              <a:rPr lang="en-US" sz="1800" dirty="0"/>
              <a:t>Then the king will say to those on his right, “My father has blessed you! Come and receive the kingdom that was prepared for you before the world was created. </a:t>
            </a:r>
            <a:r>
              <a:rPr lang="en-US" sz="1800" b="1" baseline="30000" dirty="0"/>
              <a:t>35 </a:t>
            </a:r>
            <a:r>
              <a:rPr lang="en-US" sz="1800" dirty="0"/>
              <a:t>When I was hungry, you gave me something to eat, and when I was thirsty, you gave me something to drink. When I was a stranger, you welcomed me, </a:t>
            </a:r>
            <a:r>
              <a:rPr lang="en-US" sz="1800" b="1" baseline="30000" dirty="0"/>
              <a:t>36 </a:t>
            </a:r>
            <a:r>
              <a:rPr lang="en-US" sz="1800" dirty="0"/>
              <a:t>and when I was naked, you gave me clothes to wear. When I was sick, you took care of me, and when I was in jail, you visited me.”</a:t>
            </a:r>
          </a:p>
          <a:p>
            <a:pPr marL="0" indent="0">
              <a:buNone/>
            </a:pPr>
            <a:r>
              <a:rPr lang="en-US" sz="1800" b="1" baseline="30000" dirty="0"/>
              <a:t>37 </a:t>
            </a:r>
            <a:r>
              <a:rPr lang="en-US" sz="1800" dirty="0"/>
              <a:t>Then the ones who pleased the Lord will ask, “When did we give you something to eat or drink? </a:t>
            </a:r>
            <a:r>
              <a:rPr lang="en-US" sz="1800" b="1" baseline="30000" dirty="0"/>
              <a:t>38 </a:t>
            </a:r>
            <a:r>
              <a:rPr lang="en-US" sz="1800" dirty="0"/>
              <a:t>When did we welcome you as a stranger or give you clothes to wear </a:t>
            </a:r>
            <a:r>
              <a:rPr lang="en-US" sz="1800" b="1" baseline="30000" dirty="0"/>
              <a:t>39 </a:t>
            </a:r>
            <a:r>
              <a:rPr lang="en-US" sz="1800" dirty="0"/>
              <a:t>or visit you while you were sick or in jail?”</a:t>
            </a:r>
          </a:p>
          <a:p>
            <a:pPr marL="0" indent="0">
              <a:buNone/>
            </a:pPr>
            <a:r>
              <a:rPr lang="en-US" sz="1800" b="1" baseline="30000" dirty="0"/>
              <a:t>40 </a:t>
            </a:r>
            <a:r>
              <a:rPr lang="en-US" sz="1800" dirty="0"/>
              <a:t>The king will answer, “Whenever you did it for any of my people, no matter how unimportant they seemed, you did it for me.”</a:t>
            </a:r>
          </a:p>
          <a:p>
            <a:pPr marL="0" indent="0">
              <a:buNone/>
            </a:pPr>
            <a:endParaRPr lang="en-AU" dirty="0"/>
          </a:p>
        </p:txBody>
      </p:sp>
      <p:pic>
        <p:nvPicPr>
          <p:cNvPr id="5" name="Picture 4" descr="A close up of text on a white background&#10;&#10;Description automatically generated">
            <a:extLst>
              <a:ext uri="{FF2B5EF4-FFF2-40B4-BE49-F238E27FC236}">
                <a16:creationId xmlns:a16="http://schemas.microsoft.com/office/drawing/2014/main" id="{AFD3C9E9-A546-4F56-B0D4-156927747B26}"/>
              </a:ext>
            </a:extLst>
          </p:cNvPr>
          <p:cNvPicPr>
            <a:picLocks noChangeAspect="1"/>
          </p:cNvPicPr>
          <p:nvPr/>
        </p:nvPicPr>
        <p:blipFill rotWithShape="1">
          <a:blip r:embed="rId2"/>
          <a:srcRect t="23876" b="7580"/>
          <a:stretch/>
        </p:blipFill>
        <p:spPr>
          <a:xfrm>
            <a:off x="8796555" y="2413591"/>
            <a:ext cx="2810727" cy="2721935"/>
          </a:xfrm>
          <a:prstGeom prst="rect">
            <a:avLst/>
          </a:prstGeom>
        </p:spPr>
      </p:pic>
    </p:spTree>
    <p:extLst>
      <p:ext uri="{BB962C8B-B14F-4D97-AF65-F5344CB8AC3E}">
        <p14:creationId xmlns:p14="http://schemas.microsoft.com/office/powerpoint/2010/main" val="79286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B880A-013D-4AA2-87C3-4A2B4405B968}"/>
              </a:ext>
            </a:extLst>
          </p:cNvPr>
          <p:cNvSpPr>
            <a:spLocks noGrp="1"/>
          </p:cNvSpPr>
          <p:nvPr>
            <p:ph type="body" sz="quarter" idx="10"/>
          </p:nvPr>
        </p:nvSpPr>
        <p:spPr/>
        <p:txBody>
          <a:bodyPr/>
          <a:lstStyle/>
          <a:p>
            <a:r>
              <a:rPr lang="en-US" b="1" baseline="30000" dirty="0"/>
              <a:t>41 </a:t>
            </a:r>
            <a:r>
              <a:rPr lang="en-US" dirty="0"/>
              <a:t>Then the king will say to those on his left, “Get away from me! You are under God’s curse. Go into the everlasting fire prepared for the devil and his angels! </a:t>
            </a:r>
            <a:r>
              <a:rPr lang="en-US" b="1" baseline="30000" dirty="0"/>
              <a:t>42 </a:t>
            </a:r>
            <a:r>
              <a:rPr lang="en-US" dirty="0"/>
              <a:t>I was hungry, but you did not give me anything to eat, and I was thirsty, but you did not give me anything to drink. </a:t>
            </a:r>
            <a:r>
              <a:rPr lang="en-US" b="1" baseline="30000" dirty="0"/>
              <a:t>43 </a:t>
            </a:r>
            <a:r>
              <a:rPr lang="en-US" dirty="0"/>
              <a:t>I was a stranger, but you did not welcome me, and I was naked, but you did not give me any clothes to wear. I was sick and in jail, but you did not take care of me.”</a:t>
            </a:r>
          </a:p>
          <a:p>
            <a:r>
              <a:rPr lang="en-US" b="1" baseline="30000" dirty="0"/>
              <a:t>44 </a:t>
            </a:r>
            <a:r>
              <a:rPr lang="en-US" dirty="0"/>
              <a:t>Then the people will ask, “Lord, when did we fail to help you when you were hungry or thirsty or a stranger or naked or sick or in jail?”</a:t>
            </a:r>
          </a:p>
          <a:p>
            <a:r>
              <a:rPr lang="en-US" b="1" baseline="30000" dirty="0"/>
              <a:t>45 </a:t>
            </a:r>
            <a:r>
              <a:rPr lang="en-US" dirty="0"/>
              <a:t>The king will say to them, “Whenever you failed to help any of my people, no matter how unimportant they seemed, you failed to do it for me.”</a:t>
            </a:r>
          </a:p>
          <a:p>
            <a:r>
              <a:rPr lang="en-US" b="1" baseline="30000" dirty="0"/>
              <a:t>46 </a:t>
            </a:r>
            <a:r>
              <a:rPr lang="en-US" dirty="0"/>
              <a:t>Then Jesus said, “Those people will be punished forever. But the ones who pleased God will have eternal life.”</a:t>
            </a:r>
          </a:p>
          <a:p>
            <a:endParaRPr lang="en-AU" dirty="0"/>
          </a:p>
        </p:txBody>
      </p:sp>
      <p:sp>
        <p:nvSpPr>
          <p:cNvPr id="3" name="Rectangle 2">
            <a:extLst>
              <a:ext uri="{FF2B5EF4-FFF2-40B4-BE49-F238E27FC236}">
                <a16:creationId xmlns:a16="http://schemas.microsoft.com/office/drawing/2014/main" id="{CE37D1C5-B8FE-4ABC-9C6E-43D1DEB258DD}"/>
              </a:ext>
            </a:extLst>
          </p:cNvPr>
          <p:cNvSpPr/>
          <p:nvPr/>
        </p:nvSpPr>
        <p:spPr>
          <a:xfrm>
            <a:off x="2835348" y="5317408"/>
            <a:ext cx="6096000" cy="646331"/>
          </a:xfrm>
          <a:prstGeom prst="rect">
            <a:avLst/>
          </a:prstGeom>
        </p:spPr>
        <p:txBody>
          <a:bodyPr>
            <a:spAutoFit/>
          </a:bodyPr>
          <a:lstStyle/>
          <a:p>
            <a:pPr algn="ctr"/>
            <a:r>
              <a:rPr lang="en-AU" b="1" dirty="0">
                <a:solidFill>
                  <a:srgbClr val="FF0000"/>
                </a:solidFill>
                <a:latin typeface="Segoe Print" pitchFamily="2" charset="0"/>
              </a:rPr>
              <a:t>What does this story from the Bible teach us about loving others?</a:t>
            </a:r>
          </a:p>
        </p:txBody>
      </p:sp>
    </p:spTree>
    <p:extLst>
      <p:ext uri="{BB962C8B-B14F-4D97-AF65-F5344CB8AC3E}">
        <p14:creationId xmlns:p14="http://schemas.microsoft.com/office/powerpoint/2010/main" val="2529896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FFD7F17B-5D2A-4246-874E-52402A8C725C}" vid="{F823EB3B-3391-4BBC-AE81-1E159133546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FFD7F17B-5D2A-4246-874E-52402A8C725C}" vid="{3808295A-E58F-464D-BF70-7B0CBD481C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188462221C42B17B623FA759C470" ma:contentTypeVersion="13" ma:contentTypeDescription="Create a new document." ma:contentTypeScope="" ma:versionID="ddfd9fa7034755d899048c3a9f58a6f5">
  <xsd:schema xmlns:xsd="http://www.w3.org/2001/XMLSchema" xmlns:xs="http://www.w3.org/2001/XMLSchema" xmlns:p="http://schemas.microsoft.com/office/2006/metadata/properties" xmlns:ns3="a6caffcd-f3c6-4a17-adbb-f9d07df3533d" xmlns:ns4="8a3f1920-058f-4c34-a378-445b3f21d9ab" targetNamespace="http://schemas.microsoft.com/office/2006/metadata/properties" ma:root="true" ma:fieldsID="89e189090147e9345ddb485efab4b347" ns3:_="" ns4:_="">
    <xsd:import namespace="a6caffcd-f3c6-4a17-adbb-f9d07df3533d"/>
    <xsd:import namespace="8a3f1920-058f-4c34-a378-445b3f21d9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affcd-f3c6-4a17-adbb-f9d07df35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f1920-058f-4c34-a378-445b3f21d9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361B09-3516-4870-B244-8464C5ED7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affcd-f3c6-4a17-adbb-f9d07df3533d"/>
    <ds:schemaRef ds:uri="8a3f1920-058f-4c34-a378-445b3f2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BA440F-286C-47DA-9DD0-C8EA9FE50052}">
  <ds:schemaRefs>
    <ds:schemaRef ds:uri="http://schemas.microsoft.com/sharepoint/v3/contenttype/forms"/>
  </ds:schemaRefs>
</ds:datastoreItem>
</file>

<file path=customXml/itemProps3.xml><?xml version="1.0" encoding="utf-8"?>
<ds:datastoreItem xmlns:ds="http://schemas.openxmlformats.org/officeDocument/2006/customXml" ds:itemID="{28C86EB3-9214-4183-803A-BA7986703EC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Religious Studies Powerpoint Template_v2</Template>
  <TotalTime>382</TotalTime>
  <Words>1734</Words>
  <Application>Microsoft Office PowerPoint</Application>
  <PresentationFormat>Widescreen</PresentationFormat>
  <Paragraphs>130</Paragraphs>
  <Slides>11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Segoe Print</vt:lpstr>
      <vt:lpstr>Symbol</vt:lpstr>
      <vt:lpstr>Tahoma</vt:lpstr>
      <vt:lpstr>Times New Roman</vt:lpstr>
      <vt:lpstr>Trajan Pro</vt:lpstr>
      <vt:lpstr>Office Theme</vt:lpstr>
      <vt:lpstr>1_Office Theme</vt:lpstr>
      <vt:lpstr>Ethical Decisions</vt:lpstr>
      <vt:lpstr>Human Rights</vt:lpstr>
      <vt:lpstr> Some Examples of Human Rights</vt:lpstr>
      <vt:lpstr>PowerPoint Presentation</vt:lpstr>
      <vt:lpstr>PowerPoint Presentation</vt:lpstr>
      <vt:lpstr>PowerPoint Presentation</vt:lpstr>
      <vt:lpstr>Does the Christian worldview offer any help?</vt:lpstr>
      <vt:lpstr> Matthew 25:31-46</vt:lpstr>
      <vt:lpstr>PowerPoint Presentation</vt:lpstr>
      <vt:lpstr> Question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Decisions</dc:title>
  <dc:creator>Penelope Russell</dc:creator>
  <cp:lastModifiedBy>Penelope Russell</cp:lastModifiedBy>
  <cp:revision>32</cp:revision>
  <dcterms:created xsi:type="dcterms:W3CDTF">2019-05-20T05:34:10Z</dcterms:created>
  <dcterms:modified xsi:type="dcterms:W3CDTF">2021-04-13T03:07:20Z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0x010100E5F5188462221C42B17B623FA759C470</vt:lpwstr>
  </property>
</Properties>
</file>