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 id="2147483659" r:id="rId5"/>
  </p:sldMasterIdLst>
  <p:notesMasterIdLst>
    <p:notesMasterId r:id="rId10"/>
  </p:notesMasterIdLst>
  <p:sldIdLst>
    <p:sldId id="383" r:id="rId6"/>
    <p:sldId id="384" r:id="rId7"/>
    <p:sldId id="385" r:id="rId8"/>
    <p:sldId id="38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431" autoAdjust="0"/>
  </p:normalViewPr>
  <p:slideViewPr>
    <p:cSldViewPr snapToGrid="0" snapToObjects="1">
      <p:cViewPr varScale="1">
        <p:scale>
          <a:sx n="95" d="100"/>
          <a:sy n="95" d="100"/>
        </p:scale>
        <p:origin x="1134"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D3586-E051-4A1D-881C-CF7CC1DC2170}" type="datetimeFigureOut">
              <a:rPr lang="en-AU" smtClean="0"/>
              <a:t>13/04/2021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07591-39DB-4389-8A24-8C8B9427DF45}" type="slidenum">
              <a:rPr lang="en-AU" smtClean="0"/>
              <a:t>‹#›</a:t>
            </a:fld>
            <a:endParaRPr lang="en-AU"/>
          </a:p>
        </p:txBody>
      </p:sp>
    </p:spTree>
    <p:extLst>
      <p:ext uri="{BB962C8B-B14F-4D97-AF65-F5344CB8AC3E}">
        <p14:creationId xmlns:p14="http://schemas.microsoft.com/office/powerpoint/2010/main" val="111600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u="sng" dirty="0">
                <a:solidFill>
                  <a:srgbClr val="CCCCCC"/>
                </a:solidFill>
              </a:rPr>
              <a:t>Cool Optical Illusions</a:t>
            </a:r>
            <a:r>
              <a:rPr lang="en-GB" altLang="en-US" dirty="0">
                <a:solidFill>
                  <a:srgbClr val="CCCCCC"/>
                </a:solidFill>
              </a:rPr>
              <a:t>. 12 Jan 2006 </a:t>
            </a:r>
          </a:p>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rgbClr val="CCCCCC"/>
                </a:solidFill>
              </a:rPr>
              <a:t>&lt;http://unoriginal.co.uk/optical1_8.html&gt;.</a:t>
            </a:r>
          </a:p>
          <a:p>
            <a:endParaRPr lang="en-AU" dirty="0"/>
          </a:p>
          <a:p>
            <a:r>
              <a:rPr lang="en-AU" dirty="0"/>
              <a:t>Your understanding of where knowledge comes from and how it is constructed is really important as you think about the process of critical thinking, particularly in the Religious Studies classroom. Education theory in this area ranges on a spectrum between positivist certainty and postmodern relativism. Positivist certainty says I can only see the old women, other peoples arguments are not convincing. I can only see one women therefore that’s all there is. At the other extreme postmodern relativism opens the door to telling stories to construct the outcomes you want. I can see a goat….</a:t>
            </a:r>
          </a:p>
          <a:p>
            <a:endParaRPr lang="en-AU" dirty="0"/>
          </a:p>
          <a:p>
            <a:r>
              <a:rPr lang="en-AU" dirty="0"/>
              <a:t>The model of critical thinking put forward in the syllabus sits somewhere in the middle of the spectrum. </a:t>
            </a:r>
          </a:p>
          <a:p>
            <a:endParaRPr lang="en-AU" dirty="0"/>
          </a:p>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DE0F6C-8EA9-4240-8D6C-AF65238B4F38}"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7079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rgbClr val="CCCCCC"/>
                </a:solidFill>
              </a:rPr>
              <a:t>“We're used to seeing black text on a white background. At first you may have seen this as a series of blocks rather than the word ‘LIFT’.”</a:t>
            </a:r>
          </a:p>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u="sng" dirty="0">
                <a:solidFill>
                  <a:srgbClr val="CCCCCC"/>
                </a:solidFill>
              </a:rPr>
              <a:t>LIFT</a:t>
            </a:r>
            <a:r>
              <a:rPr lang="en-GB" altLang="en-US" dirty="0">
                <a:solidFill>
                  <a:srgbClr val="CCCCCC"/>
                </a:solidFill>
              </a:rPr>
              <a:t>. 12 Jan 2006</a:t>
            </a:r>
          </a:p>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rgbClr val="CCCCCC"/>
                </a:solidFill>
              </a:rPr>
              <a:t>&lt;http://unoriginal.co.uk/optical5_6.html&gt;.</a:t>
            </a:r>
          </a:p>
          <a:p>
            <a:endParaRPr lang="en-AU" dirty="0"/>
          </a:p>
        </p:txBody>
      </p:sp>
      <p:sp>
        <p:nvSpPr>
          <p:cNvPr id="4" name="Slide Number Placeholder 3"/>
          <p:cNvSpPr>
            <a:spLocks noGrp="1"/>
          </p:cNvSpPr>
          <p:nvPr>
            <p:ph type="sldNum" sz="quarter" idx="5"/>
          </p:nvPr>
        </p:nvSpPr>
        <p:spPr/>
        <p:txBody>
          <a:bodyPr/>
          <a:lstStyle/>
          <a:p>
            <a:fld id="{06E07591-39DB-4389-8A24-8C8B9427DF45}" type="slidenum">
              <a:rPr lang="en-AU" smtClean="0"/>
              <a:t>2</a:t>
            </a:fld>
            <a:endParaRPr lang="en-AU"/>
          </a:p>
        </p:txBody>
      </p:sp>
    </p:spTree>
    <p:extLst>
      <p:ext uri="{BB962C8B-B14F-4D97-AF65-F5344CB8AC3E}">
        <p14:creationId xmlns:p14="http://schemas.microsoft.com/office/powerpoint/2010/main" val="1459406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rgbClr val="CCCCCC"/>
                </a:solidFill>
              </a:rPr>
              <a:t>“The second image is the first one turned upside down.”</a:t>
            </a:r>
          </a:p>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u="sng" dirty="0">
                <a:solidFill>
                  <a:srgbClr val="CCCCCC"/>
                </a:solidFill>
              </a:rPr>
              <a:t>Upside Down Optical Illusion</a:t>
            </a:r>
            <a:r>
              <a:rPr lang="en-GB" altLang="en-US" dirty="0">
                <a:solidFill>
                  <a:srgbClr val="CCCCCC"/>
                </a:solidFill>
              </a:rPr>
              <a:t>. 12 Jan 2006</a:t>
            </a:r>
          </a:p>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rgbClr val="CCCCCC"/>
                </a:solidFill>
              </a:rPr>
              <a:t>&lt;http://unoriginal.co.uk/optical5_3.html&gt;.</a:t>
            </a:r>
          </a:p>
          <a:p>
            <a:endParaRPr lang="en-AU" dirty="0"/>
          </a:p>
        </p:txBody>
      </p:sp>
      <p:sp>
        <p:nvSpPr>
          <p:cNvPr id="4" name="Slide Number Placeholder 3"/>
          <p:cNvSpPr>
            <a:spLocks noGrp="1"/>
          </p:cNvSpPr>
          <p:nvPr>
            <p:ph type="sldNum" sz="quarter" idx="5"/>
          </p:nvPr>
        </p:nvSpPr>
        <p:spPr/>
        <p:txBody>
          <a:bodyPr/>
          <a:lstStyle/>
          <a:p>
            <a:fld id="{06E07591-39DB-4389-8A24-8C8B9427DF45}" type="slidenum">
              <a:rPr lang="en-AU" smtClean="0"/>
              <a:t>3</a:t>
            </a:fld>
            <a:endParaRPr lang="en-AU"/>
          </a:p>
        </p:txBody>
      </p:sp>
    </p:spTree>
    <p:extLst>
      <p:ext uri="{BB962C8B-B14F-4D97-AF65-F5344CB8AC3E}">
        <p14:creationId xmlns:p14="http://schemas.microsoft.com/office/powerpoint/2010/main" val="1894466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rgbClr val="CCCCCC"/>
                </a:solidFill>
              </a:rPr>
              <a:t>“The horse image is the frog image turned on its side.”</a:t>
            </a:r>
          </a:p>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u="sng" dirty="0">
                <a:solidFill>
                  <a:srgbClr val="CCCCCC"/>
                </a:solidFill>
              </a:rPr>
              <a:t>Frog or Horse</a:t>
            </a:r>
            <a:r>
              <a:rPr lang="en-GB" altLang="en-US" dirty="0">
                <a:solidFill>
                  <a:srgbClr val="CCCCCC"/>
                </a:solidFill>
              </a:rPr>
              <a:t>. 12 Jan 2006 </a:t>
            </a:r>
          </a:p>
          <a:p>
            <a:pPr marL="0" indent="0" eaLnBrk="1">
              <a:lnSpc>
                <a:spcPct val="90000"/>
              </a:lnSpc>
              <a:buClr>
                <a:srgbClr val="000000"/>
              </a:buClr>
              <a:buFont typeface="StarSymbol" charset="0"/>
              <a:buNone/>
              <a:tabLst>
                <a:tab pos="200025"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rgbClr val="CCCCCC"/>
                </a:solidFill>
              </a:rPr>
              <a:t>&lt;http://unoriginal.co.uk/optical5_4.html&gt;.</a:t>
            </a:r>
          </a:p>
          <a:p>
            <a:endParaRPr lang="en-AU" dirty="0"/>
          </a:p>
        </p:txBody>
      </p:sp>
      <p:sp>
        <p:nvSpPr>
          <p:cNvPr id="4" name="Slide Number Placeholder 3"/>
          <p:cNvSpPr>
            <a:spLocks noGrp="1"/>
          </p:cNvSpPr>
          <p:nvPr>
            <p:ph type="sldNum" sz="quarter" idx="5"/>
          </p:nvPr>
        </p:nvSpPr>
        <p:spPr/>
        <p:txBody>
          <a:bodyPr/>
          <a:lstStyle/>
          <a:p>
            <a:fld id="{06E07591-39DB-4389-8A24-8C8B9427DF45}" type="slidenum">
              <a:rPr lang="en-AU" smtClean="0"/>
              <a:t>4</a:t>
            </a:fld>
            <a:endParaRPr lang="en-AU"/>
          </a:p>
        </p:txBody>
      </p:sp>
    </p:spTree>
    <p:extLst>
      <p:ext uri="{BB962C8B-B14F-4D97-AF65-F5344CB8AC3E}">
        <p14:creationId xmlns:p14="http://schemas.microsoft.com/office/powerpoint/2010/main" val="4093102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29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137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2594195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1B223-8D24-4E5F-A040-5557E44E481B}"/>
              </a:ext>
            </a:extLst>
          </p:cNvPr>
          <p:cNvSpPr>
            <a:spLocks noGrp="1"/>
          </p:cNvSpPr>
          <p:nvPr>
            <p:ph type="dt" sz="half" idx="10"/>
          </p:nvPr>
        </p:nvSpPr>
        <p:spPr/>
        <p:txBody>
          <a:bodyPr/>
          <a:lstStyle/>
          <a:p>
            <a:fld id="{66736790-5025-4B55-8583-C13B613BCA34}" type="datetimeFigureOut">
              <a:rPr lang="en-US" smtClean="0"/>
              <a:t>4/13/2021</a:t>
            </a:fld>
            <a:endParaRPr lang="en-US"/>
          </a:p>
        </p:txBody>
      </p:sp>
      <p:sp>
        <p:nvSpPr>
          <p:cNvPr id="3" name="Footer Placeholder 2">
            <a:extLst>
              <a:ext uri="{FF2B5EF4-FFF2-40B4-BE49-F238E27FC236}">
                <a16:creationId xmlns:a16="http://schemas.microsoft.com/office/drawing/2014/main" id="{CF53634F-6B5A-4448-8F39-5F77C3061E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896598-0C8C-49A4-A1EF-81D820C74D89}"/>
              </a:ext>
            </a:extLst>
          </p:cNvPr>
          <p:cNvSpPr>
            <a:spLocks noGrp="1"/>
          </p:cNvSpPr>
          <p:nvPr>
            <p:ph type="sldNum" sz="quarter" idx="12"/>
          </p:nvPr>
        </p:nvSpPr>
        <p:spPr/>
        <p:txBody>
          <a:bodyPr/>
          <a:lstStyle/>
          <a:p>
            <a:fld id="{555C1171-D334-4D8D-9DAB-435EC3617656}" type="slidenum">
              <a:rPr lang="en-US" smtClean="0"/>
              <a:t>‹#›</a:t>
            </a:fld>
            <a:endParaRPr lang="en-US"/>
          </a:p>
        </p:txBody>
      </p:sp>
    </p:spTree>
    <p:extLst>
      <p:ext uri="{BB962C8B-B14F-4D97-AF65-F5344CB8AC3E}">
        <p14:creationId xmlns:p14="http://schemas.microsoft.com/office/powerpoint/2010/main" val="294102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06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127837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339864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2.png"/><Relationship Id="rId4" Type="http://schemas.openxmlformats.org/officeDocument/2006/relationships/slideLayout" Target="../slideLayouts/slideLayout10.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9"/>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0"/>
          <a:stretch>
            <a:fillRect/>
          </a:stretch>
        </p:blipFill>
        <p:spPr>
          <a:xfrm>
            <a:off x="0" y="0"/>
            <a:ext cx="9144000" cy="6858000"/>
          </a:xfrm>
          <a:prstGeom prst="rect">
            <a:avLst/>
          </a:prstGeom>
        </p:spPr>
      </p:pic>
    </p:spTree>
    <p:extLst>
      <p:ext uri="{BB962C8B-B14F-4D97-AF65-F5344CB8AC3E}">
        <p14:creationId xmlns:p14="http://schemas.microsoft.com/office/powerpoint/2010/main" val="6424666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A921C1B-8EC2-4415-8AE8-665A2F366C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3727" y="891591"/>
            <a:ext cx="9221788" cy="4216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a:extLst>
              <a:ext uri="{FF2B5EF4-FFF2-40B4-BE49-F238E27FC236}">
                <a16:creationId xmlns:a16="http://schemas.microsoft.com/office/drawing/2014/main" id="{CD4AD01B-C820-4287-9415-AD82A6871249}"/>
              </a:ext>
            </a:extLst>
          </p:cNvPr>
          <p:cNvSpPr txBox="1"/>
          <p:nvPr/>
        </p:nvSpPr>
        <p:spPr>
          <a:xfrm>
            <a:off x="1643727" y="5657222"/>
            <a:ext cx="8394576" cy="369332"/>
          </a:xfrm>
          <a:prstGeom prst="rect">
            <a:avLst/>
          </a:prstGeom>
          <a:noFill/>
        </p:spPr>
        <p:txBody>
          <a:bodyPr wrap="square" rtlCol="0">
            <a:spAutoFit/>
          </a:bodyPr>
          <a:lstStyle/>
          <a:p>
            <a:r>
              <a:rPr lang="en-AU" dirty="0"/>
              <a:t>How big are the circles in the middle?</a:t>
            </a:r>
          </a:p>
        </p:txBody>
      </p:sp>
    </p:spTree>
    <p:extLst>
      <p:ext uri="{BB962C8B-B14F-4D97-AF65-F5344CB8AC3E}">
        <p14:creationId xmlns:p14="http://schemas.microsoft.com/office/powerpoint/2010/main" val="219250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F1A294D-4D29-446D-977D-84DBB5736E0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800"/>
          <a:stretch/>
        </p:blipFill>
        <p:spPr bwMode="auto">
          <a:xfrm>
            <a:off x="1881187" y="1268726"/>
            <a:ext cx="8429625" cy="311235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TextBox 2">
            <a:extLst>
              <a:ext uri="{FF2B5EF4-FFF2-40B4-BE49-F238E27FC236}">
                <a16:creationId xmlns:a16="http://schemas.microsoft.com/office/drawing/2014/main" id="{0F4BA031-7278-42BD-AB1D-783045D0DFA7}"/>
              </a:ext>
            </a:extLst>
          </p:cNvPr>
          <p:cNvSpPr txBox="1"/>
          <p:nvPr/>
        </p:nvSpPr>
        <p:spPr>
          <a:xfrm>
            <a:off x="1316334" y="5456255"/>
            <a:ext cx="7053943" cy="369332"/>
          </a:xfrm>
          <a:prstGeom prst="rect">
            <a:avLst/>
          </a:prstGeom>
          <a:noFill/>
        </p:spPr>
        <p:txBody>
          <a:bodyPr wrap="square" rtlCol="0">
            <a:spAutoFit/>
          </a:bodyPr>
          <a:lstStyle/>
          <a:p>
            <a:r>
              <a:rPr lang="en-AU" dirty="0"/>
              <a:t>What’s this?</a:t>
            </a:r>
          </a:p>
        </p:txBody>
      </p:sp>
    </p:spTree>
    <p:extLst>
      <p:ext uri="{BB962C8B-B14F-4D97-AF65-F5344CB8AC3E}">
        <p14:creationId xmlns:p14="http://schemas.microsoft.com/office/powerpoint/2010/main" val="206816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8229844-528D-4D76-9295-59C61A31D2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 r="1926" b="2001"/>
          <a:stretch/>
        </p:blipFill>
        <p:spPr bwMode="auto">
          <a:xfrm>
            <a:off x="2716852" y="964643"/>
            <a:ext cx="6628116" cy="41901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TextBox 2">
            <a:extLst>
              <a:ext uri="{FF2B5EF4-FFF2-40B4-BE49-F238E27FC236}">
                <a16:creationId xmlns:a16="http://schemas.microsoft.com/office/drawing/2014/main" id="{BB82E9F0-A85D-4A6C-85F0-AD0545776817}"/>
              </a:ext>
            </a:extLst>
          </p:cNvPr>
          <p:cNvSpPr txBox="1"/>
          <p:nvPr/>
        </p:nvSpPr>
        <p:spPr>
          <a:xfrm>
            <a:off x="1527349" y="5968721"/>
            <a:ext cx="7094137" cy="369332"/>
          </a:xfrm>
          <a:prstGeom prst="rect">
            <a:avLst/>
          </a:prstGeom>
          <a:noFill/>
        </p:spPr>
        <p:txBody>
          <a:bodyPr wrap="square" rtlCol="0">
            <a:spAutoFit/>
          </a:bodyPr>
          <a:lstStyle/>
          <a:p>
            <a:r>
              <a:rPr lang="en-AU" dirty="0"/>
              <a:t>Two different people or the same one?</a:t>
            </a:r>
          </a:p>
        </p:txBody>
      </p:sp>
    </p:spTree>
    <p:extLst>
      <p:ext uri="{BB962C8B-B14F-4D97-AF65-F5344CB8AC3E}">
        <p14:creationId xmlns:p14="http://schemas.microsoft.com/office/powerpoint/2010/main" val="548114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9270A2E-F3C8-4A4F-AA28-43BD0CD32F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1365" y="1065963"/>
            <a:ext cx="8228013" cy="3962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TextBox 2">
            <a:extLst>
              <a:ext uri="{FF2B5EF4-FFF2-40B4-BE49-F238E27FC236}">
                <a16:creationId xmlns:a16="http://schemas.microsoft.com/office/drawing/2014/main" id="{CE557A93-0BFE-4E46-9C00-3D2C1C8641C6}"/>
              </a:ext>
            </a:extLst>
          </p:cNvPr>
          <p:cNvSpPr txBox="1"/>
          <p:nvPr/>
        </p:nvSpPr>
        <p:spPr>
          <a:xfrm>
            <a:off x="1527349" y="5968721"/>
            <a:ext cx="7094137" cy="369332"/>
          </a:xfrm>
          <a:prstGeom prst="rect">
            <a:avLst/>
          </a:prstGeom>
          <a:noFill/>
        </p:spPr>
        <p:txBody>
          <a:bodyPr wrap="square" rtlCol="0">
            <a:spAutoFit/>
          </a:bodyPr>
          <a:lstStyle/>
          <a:p>
            <a:r>
              <a:rPr lang="en-AU" dirty="0"/>
              <a:t>Two different images or the same one?</a:t>
            </a:r>
          </a:p>
        </p:txBody>
      </p:sp>
    </p:spTree>
    <p:extLst>
      <p:ext uri="{BB962C8B-B14F-4D97-AF65-F5344CB8AC3E}">
        <p14:creationId xmlns:p14="http://schemas.microsoft.com/office/powerpoint/2010/main" val="21467945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 Powerpoint Template_v2" id="{0C81DBAB-DF2B-4208-9785-A0B34C8F3766}" vid="{F86DDBAE-7F06-4BCA-9A80-F111943F4C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5188462221C42B17B623FA759C470" ma:contentTypeVersion="13" ma:contentTypeDescription="Create a new document." ma:contentTypeScope="" ma:versionID="ddfd9fa7034755d899048c3a9f58a6f5">
  <xsd:schema xmlns:xsd="http://www.w3.org/2001/XMLSchema" xmlns:xs="http://www.w3.org/2001/XMLSchema" xmlns:p="http://schemas.microsoft.com/office/2006/metadata/properties" xmlns:ns3="a6caffcd-f3c6-4a17-adbb-f9d07df3533d" xmlns:ns4="8a3f1920-058f-4c34-a378-445b3f21d9ab" targetNamespace="http://schemas.microsoft.com/office/2006/metadata/properties" ma:root="true" ma:fieldsID="89e189090147e9345ddb485efab4b347" ns3:_="" ns4:_="">
    <xsd:import namespace="a6caffcd-f3c6-4a17-adbb-f9d07df3533d"/>
    <xsd:import namespace="8a3f1920-058f-4c34-a378-445b3f21d9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caffcd-f3c6-4a17-adbb-f9d07df353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3f1920-058f-4c34-a378-445b3f21d9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7FFA9D-AACA-412E-BE3F-8E8CF21B5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caffcd-f3c6-4a17-adbb-f9d07df3533d"/>
    <ds:schemaRef ds:uri="8a3f1920-058f-4c34-a378-445b3f21d9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F55FDE-EFE1-433A-A64E-236245A7E700}">
  <ds:schemaRefs>
    <ds:schemaRef ds:uri="http://schemas.microsoft.com/sharepoint/v3/contenttype/forms"/>
  </ds:schemaRefs>
</ds:datastoreItem>
</file>

<file path=customXml/itemProps3.xml><?xml version="1.0" encoding="utf-8"?>
<ds:datastoreItem xmlns:ds="http://schemas.openxmlformats.org/officeDocument/2006/customXml" ds:itemID="{38E1C722-69D3-44A0-AA62-99AF5FBEE53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Religious Studies Powerpoint Template_v2</Template>
  <TotalTime>8</TotalTime>
  <Words>289</Words>
  <Application>Microsoft Office PowerPoint</Application>
  <PresentationFormat>Widescreen</PresentationFormat>
  <Paragraphs>23</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StarSymbol</vt:lpstr>
      <vt:lpstr>Trajan Pro</vt:lpstr>
      <vt:lpstr>1_Office Theme</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Penelope Russell</dc:creator>
  <cp:lastModifiedBy>Penelope Russell</cp:lastModifiedBy>
  <cp:revision>3</cp:revision>
  <dcterms:created xsi:type="dcterms:W3CDTF">2019-10-29T02:48:14Z</dcterms:created>
  <dcterms:modified xsi:type="dcterms:W3CDTF">2021-04-13T06:15:29Z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0x010100E5F5188462221C42B17B623FA759C470</vt:lpwstr>
  </property>
</Properties>
</file>