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60" r:id="rId3"/>
  </p:sldMasterIdLst>
  <p:notesMasterIdLst>
    <p:notesMasterId r:id="rId25"/>
  </p:notesMasterIdLst>
  <p:sldIdLst>
    <p:sldId id="258" r:id="rId4"/>
    <p:sldId id="344" r:id="rId5"/>
    <p:sldId id="345" r:id="rId6"/>
    <p:sldId id="301" r:id="rId7"/>
    <p:sldId id="302" r:id="rId8"/>
    <p:sldId id="256" r:id="rId9"/>
    <p:sldId id="346" r:id="rId10"/>
    <p:sldId id="376" r:id="rId11"/>
    <p:sldId id="377" r:id="rId12"/>
    <p:sldId id="287" r:id="rId13"/>
    <p:sldId id="347" r:id="rId14"/>
    <p:sldId id="339" r:id="rId15"/>
    <p:sldId id="343" r:id="rId16"/>
    <p:sldId id="267" r:id="rId17"/>
    <p:sldId id="290" r:id="rId18"/>
    <p:sldId id="268" r:id="rId19"/>
    <p:sldId id="266" r:id="rId20"/>
    <p:sldId id="292" r:id="rId21"/>
    <p:sldId id="327" r:id="rId22"/>
    <p:sldId id="331" r:id="rId23"/>
    <p:sldId id="33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F94"/>
    <a:srgbClr val="EF4135"/>
    <a:srgbClr val="001DF2"/>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609" autoAdjust="0"/>
  </p:normalViewPr>
  <p:slideViewPr>
    <p:cSldViewPr snapToGrid="0" snapToObjects="1">
      <p:cViewPr varScale="1">
        <p:scale>
          <a:sx n="94" d="100"/>
          <a:sy n="94" d="100"/>
        </p:scale>
        <p:origin x="1176"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7D11A-F532-4471-A8FA-3453F9024E4A}" type="datetimeFigureOut">
              <a:rPr lang="en-AU" smtClean="0"/>
              <a:t>24/07/2019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3BA08-16E7-4FF5-AE92-D405A237CCEA}" type="slidenum">
              <a:rPr lang="en-AU" smtClean="0"/>
              <a:t>‹#›</a:t>
            </a:fld>
            <a:endParaRPr lang="en-AU"/>
          </a:p>
        </p:txBody>
      </p:sp>
    </p:spTree>
    <p:extLst>
      <p:ext uri="{BB962C8B-B14F-4D97-AF65-F5344CB8AC3E}">
        <p14:creationId xmlns:p14="http://schemas.microsoft.com/office/powerpoint/2010/main" val="369084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Christian Bible is not a single book, like a novel. It is a library of texts – 66 documents, written by over 40 authors, across a time span of more than 1 thousand years. To understand them well, these documents need to be read according to their text type, for instance, poetry, historical narrative, proverbs or letters. </a:t>
            </a:r>
          </a:p>
          <a:p>
            <a:endParaRPr lang="en-AU" dirty="0"/>
          </a:p>
          <a:p>
            <a:r>
              <a:rPr lang="en-AU" dirty="0"/>
              <a:t>This link is a helpful video on the Bible - https://www.bible.com/videos/3005-what-is-the-bible-the-bible-project</a:t>
            </a:r>
          </a:p>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6</a:t>
            </a:fld>
            <a:endParaRPr lang="en-AU"/>
          </a:p>
        </p:txBody>
      </p:sp>
    </p:spTree>
    <p:extLst>
      <p:ext uri="{BB962C8B-B14F-4D97-AF65-F5344CB8AC3E}">
        <p14:creationId xmlns:p14="http://schemas.microsoft.com/office/powerpoint/2010/main" val="424451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7</a:t>
            </a:fld>
            <a:endParaRPr lang="en-AU"/>
          </a:p>
        </p:txBody>
      </p:sp>
    </p:spTree>
    <p:extLst>
      <p:ext uri="{BB962C8B-B14F-4D97-AF65-F5344CB8AC3E}">
        <p14:creationId xmlns:p14="http://schemas.microsoft.com/office/powerpoint/2010/main" val="249803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will need a class set of Bibles to complete the Quiz.</a:t>
            </a:r>
          </a:p>
        </p:txBody>
      </p:sp>
      <p:sp>
        <p:nvSpPr>
          <p:cNvPr id="4" name="Slide Number Placeholder 3"/>
          <p:cNvSpPr>
            <a:spLocks noGrp="1"/>
          </p:cNvSpPr>
          <p:nvPr>
            <p:ph type="sldNum" sz="quarter" idx="5"/>
          </p:nvPr>
        </p:nvSpPr>
        <p:spPr/>
        <p:txBody>
          <a:bodyPr/>
          <a:lstStyle/>
          <a:p>
            <a:fld id="{D843BA08-16E7-4FF5-AE92-D405A237CCEA}" type="slidenum">
              <a:rPr lang="en-AU" smtClean="0"/>
              <a:t>8</a:t>
            </a:fld>
            <a:endParaRPr lang="en-AU"/>
          </a:p>
        </p:txBody>
      </p:sp>
    </p:spTree>
    <p:extLst>
      <p:ext uri="{BB962C8B-B14F-4D97-AF65-F5344CB8AC3E}">
        <p14:creationId xmlns:p14="http://schemas.microsoft.com/office/powerpoint/2010/main" val="407679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may need to unpack this and define some words with students. If the group is in Years 3-4 you may wish to leave this slide out. </a:t>
            </a:r>
          </a:p>
        </p:txBody>
      </p:sp>
      <p:sp>
        <p:nvSpPr>
          <p:cNvPr id="4" name="Slide Number Placeholder 3"/>
          <p:cNvSpPr>
            <a:spLocks noGrp="1"/>
          </p:cNvSpPr>
          <p:nvPr>
            <p:ph type="sldNum" sz="quarter" idx="5"/>
          </p:nvPr>
        </p:nvSpPr>
        <p:spPr/>
        <p:txBody>
          <a:bodyPr/>
          <a:lstStyle/>
          <a:p>
            <a:fld id="{D843BA08-16E7-4FF5-AE92-D405A237CCEA}" type="slidenum">
              <a:rPr lang="en-AU" smtClean="0"/>
              <a:t>13</a:t>
            </a:fld>
            <a:endParaRPr lang="en-AU"/>
          </a:p>
        </p:txBody>
      </p:sp>
    </p:spTree>
    <p:extLst>
      <p:ext uri="{BB962C8B-B14F-4D97-AF65-F5344CB8AC3E}">
        <p14:creationId xmlns:p14="http://schemas.microsoft.com/office/powerpoint/2010/main" val="271448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843BA08-16E7-4FF5-AE92-D405A237CCEA}" type="slidenum">
              <a:rPr lang="en-AU" smtClean="0"/>
              <a:t>15</a:t>
            </a:fld>
            <a:endParaRPr lang="en-AU"/>
          </a:p>
        </p:txBody>
      </p:sp>
    </p:spTree>
    <p:extLst>
      <p:ext uri="{BB962C8B-B14F-4D97-AF65-F5344CB8AC3E}">
        <p14:creationId xmlns:p14="http://schemas.microsoft.com/office/powerpoint/2010/main" val="122769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16</a:t>
            </a:fld>
            <a:endParaRPr lang="en-AU"/>
          </a:p>
        </p:txBody>
      </p:sp>
    </p:spTree>
    <p:extLst>
      <p:ext uri="{BB962C8B-B14F-4D97-AF65-F5344CB8AC3E}">
        <p14:creationId xmlns:p14="http://schemas.microsoft.com/office/powerpoint/2010/main" val="416040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1CF72F-03B4-4CAC-9836-1EAA60B49936}"/>
              </a:ext>
            </a:extLst>
          </p:cNvPr>
          <p:cNvSpPr>
            <a:spLocks noGrp="1"/>
          </p:cNvSpPr>
          <p:nvPr>
            <p:ph type="dt" sz="half" idx="10"/>
          </p:nvPr>
        </p:nvSpPr>
        <p:spPr/>
        <p:txBody>
          <a:bodyPr/>
          <a:lstStyle>
            <a:lvl1pPr>
              <a:defRPr/>
            </a:lvl1pPr>
          </a:lstStyle>
          <a:p>
            <a:pPr>
              <a:defRPr/>
            </a:pPr>
            <a:fld id="{2A01BF6F-E6CB-4F53-8545-4BC7C16E4CEA}" type="datetimeFigureOut">
              <a:rPr lang="en-US"/>
              <a:pPr>
                <a:defRPr/>
              </a:pPr>
              <a:t>7/24/2019</a:t>
            </a:fld>
            <a:endParaRPr lang="en-AU"/>
          </a:p>
        </p:txBody>
      </p:sp>
      <p:sp>
        <p:nvSpPr>
          <p:cNvPr id="5" name="Footer Placeholder 4">
            <a:extLst>
              <a:ext uri="{FF2B5EF4-FFF2-40B4-BE49-F238E27FC236}">
                <a16:creationId xmlns:a16="http://schemas.microsoft.com/office/drawing/2014/main" id="{195C3BC6-0A34-4EEC-9D62-09BE0D3B1970}"/>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B3A3E63-A767-449D-AC29-EC631A51D283}"/>
              </a:ext>
            </a:extLst>
          </p:cNvPr>
          <p:cNvSpPr>
            <a:spLocks noGrp="1"/>
          </p:cNvSpPr>
          <p:nvPr>
            <p:ph type="sldNum" sz="quarter" idx="12"/>
          </p:nvPr>
        </p:nvSpPr>
        <p:spPr/>
        <p:txBody>
          <a:bodyPr/>
          <a:lstStyle>
            <a:lvl1pPr>
              <a:defRPr/>
            </a:lvl1pPr>
          </a:lstStyle>
          <a:p>
            <a:pPr>
              <a:defRPr/>
            </a:pPr>
            <a:fld id="{D0A9E9D9-0B28-4E38-9553-7997EC9CDE6A}" type="slidenum">
              <a:rPr lang="en-AU" altLang="en-US"/>
              <a:pPr>
                <a:defRPr/>
              </a:pPr>
              <a:t>‹#›</a:t>
            </a:fld>
            <a:endParaRPr lang="en-AU" altLang="en-US"/>
          </a:p>
        </p:txBody>
      </p:sp>
    </p:spTree>
    <p:extLst>
      <p:ext uri="{BB962C8B-B14F-4D97-AF65-F5344CB8AC3E}">
        <p14:creationId xmlns:p14="http://schemas.microsoft.com/office/powerpoint/2010/main" val="412683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8010E7-290A-4FF2-AFE7-4B5FF067DB2B}"/>
              </a:ext>
            </a:extLst>
          </p:cNvPr>
          <p:cNvSpPr>
            <a:spLocks noGrp="1"/>
          </p:cNvSpPr>
          <p:nvPr>
            <p:ph type="dt" sz="half" idx="10"/>
          </p:nvPr>
        </p:nvSpPr>
        <p:spPr/>
        <p:txBody>
          <a:bodyPr/>
          <a:lstStyle>
            <a:lvl1pPr>
              <a:defRPr/>
            </a:lvl1pPr>
          </a:lstStyle>
          <a:p>
            <a:pPr>
              <a:defRPr/>
            </a:pPr>
            <a:fld id="{5EE83F91-DE98-43E7-AE05-962976542E27}" type="datetimeFigureOut">
              <a:rPr lang="en-US"/>
              <a:pPr>
                <a:defRPr/>
              </a:pPr>
              <a:t>7/24/2019</a:t>
            </a:fld>
            <a:endParaRPr lang="en-AU"/>
          </a:p>
        </p:txBody>
      </p:sp>
      <p:sp>
        <p:nvSpPr>
          <p:cNvPr id="5" name="Footer Placeholder 4">
            <a:extLst>
              <a:ext uri="{FF2B5EF4-FFF2-40B4-BE49-F238E27FC236}">
                <a16:creationId xmlns:a16="http://schemas.microsoft.com/office/drawing/2014/main" id="{4D116251-AE85-40C2-8FEA-7D064DDC7458}"/>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3A9329F2-627D-44AB-944D-30672F3F3EF8}"/>
              </a:ext>
            </a:extLst>
          </p:cNvPr>
          <p:cNvSpPr>
            <a:spLocks noGrp="1"/>
          </p:cNvSpPr>
          <p:nvPr>
            <p:ph type="sldNum" sz="quarter" idx="12"/>
          </p:nvPr>
        </p:nvSpPr>
        <p:spPr/>
        <p:txBody>
          <a:bodyPr/>
          <a:lstStyle>
            <a:lvl1pPr>
              <a:defRPr/>
            </a:lvl1pPr>
          </a:lstStyle>
          <a:p>
            <a:pPr>
              <a:defRPr/>
            </a:pPr>
            <a:fld id="{3D3F6F01-BE81-4161-8D27-A341A4439CE5}" type="slidenum">
              <a:rPr lang="en-AU" altLang="en-US"/>
              <a:pPr>
                <a:defRPr/>
              </a:pPr>
              <a:t>‹#›</a:t>
            </a:fld>
            <a:endParaRPr lang="en-AU" altLang="en-US"/>
          </a:p>
        </p:txBody>
      </p:sp>
    </p:spTree>
    <p:extLst>
      <p:ext uri="{BB962C8B-B14F-4D97-AF65-F5344CB8AC3E}">
        <p14:creationId xmlns:p14="http://schemas.microsoft.com/office/powerpoint/2010/main" val="353682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A48F1BFA-A296-4BAE-968D-B6C3811BBABD}"/>
              </a:ext>
            </a:extLst>
          </p:cNvPr>
          <p:cNvSpPr>
            <a:spLocks noGrp="1"/>
          </p:cNvSpPr>
          <p:nvPr>
            <p:ph type="dt" sz="half" idx="10"/>
          </p:nvPr>
        </p:nvSpPr>
        <p:spPr/>
        <p:txBody>
          <a:bodyPr/>
          <a:lstStyle>
            <a:lvl1pPr>
              <a:defRPr/>
            </a:lvl1pPr>
          </a:lstStyle>
          <a:p>
            <a:pPr>
              <a:defRPr/>
            </a:pPr>
            <a:fld id="{18575E91-87FF-4F17-9725-C0B16B5EB7DF}" type="datetimeFigureOut">
              <a:rPr lang="en-US"/>
              <a:pPr>
                <a:defRPr/>
              </a:pPr>
              <a:t>7/24/2019</a:t>
            </a:fld>
            <a:endParaRPr lang="en-AU"/>
          </a:p>
        </p:txBody>
      </p:sp>
      <p:sp>
        <p:nvSpPr>
          <p:cNvPr id="6" name="Footer Placeholder 4">
            <a:extLst>
              <a:ext uri="{FF2B5EF4-FFF2-40B4-BE49-F238E27FC236}">
                <a16:creationId xmlns:a16="http://schemas.microsoft.com/office/drawing/2014/main" id="{29A8E679-5A44-4AA1-B2FD-096126758EFE}"/>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42D4B828-F194-4B85-B85B-640CF7CEB932}"/>
              </a:ext>
            </a:extLst>
          </p:cNvPr>
          <p:cNvSpPr>
            <a:spLocks noGrp="1"/>
          </p:cNvSpPr>
          <p:nvPr>
            <p:ph type="sldNum" sz="quarter" idx="12"/>
          </p:nvPr>
        </p:nvSpPr>
        <p:spPr/>
        <p:txBody>
          <a:bodyPr/>
          <a:lstStyle>
            <a:lvl1pPr>
              <a:defRPr/>
            </a:lvl1pPr>
          </a:lstStyle>
          <a:p>
            <a:pPr>
              <a:defRPr/>
            </a:pPr>
            <a:fld id="{E95FDDC0-B4DA-4B5E-B8DE-27A1F58F5FD9}" type="slidenum">
              <a:rPr lang="en-AU" altLang="en-US"/>
              <a:pPr>
                <a:defRPr/>
              </a:pPr>
              <a:t>‹#›</a:t>
            </a:fld>
            <a:endParaRPr lang="en-AU" altLang="en-US"/>
          </a:p>
        </p:txBody>
      </p:sp>
    </p:spTree>
    <p:extLst>
      <p:ext uri="{BB962C8B-B14F-4D97-AF65-F5344CB8AC3E}">
        <p14:creationId xmlns:p14="http://schemas.microsoft.com/office/powerpoint/2010/main" val="241551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7832F66B-8F2A-466B-BEB4-D092204B3C6D}"/>
              </a:ext>
            </a:extLst>
          </p:cNvPr>
          <p:cNvSpPr>
            <a:spLocks noGrp="1"/>
          </p:cNvSpPr>
          <p:nvPr>
            <p:ph type="dt" sz="half" idx="10"/>
          </p:nvPr>
        </p:nvSpPr>
        <p:spPr/>
        <p:txBody>
          <a:bodyPr/>
          <a:lstStyle>
            <a:lvl1pPr>
              <a:defRPr/>
            </a:lvl1pPr>
          </a:lstStyle>
          <a:p>
            <a:pPr>
              <a:defRPr/>
            </a:pPr>
            <a:fld id="{C4A76491-F6A0-4D45-9F64-4CFEB71C2A33}" type="datetimeFigureOut">
              <a:rPr lang="en-US"/>
              <a:pPr>
                <a:defRPr/>
              </a:pPr>
              <a:t>7/24/2019</a:t>
            </a:fld>
            <a:endParaRPr lang="en-AU"/>
          </a:p>
        </p:txBody>
      </p:sp>
      <p:sp>
        <p:nvSpPr>
          <p:cNvPr id="8" name="Footer Placeholder 4">
            <a:extLst>
              <a:ext uri="{FF2B5EF4-FFF2-40B4-BE49-F238E27FC236}">
                <a16:creationId xmlns:a16="http://schemas.microsoft.com/office/drawing/2014/main" id="{21EDEB0B-4969-4A64-815E-5302C34E688E}"/>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2C261CA0-8B6B-4FC9-8E5A-7D8740900D68}"/>
              </a:ext>
            </a:extLst>
          </p:cNvPr>
          <p:cNvSpPr>
            <a:spLocks noGrp="1"/>
          </p:cNvSpPr>
          <p:nvPr>
            <p:ph type="sldNum" sz="quarter" idx="12"/>
          </p:nvPr>
        </p:nvSpPr>
        <p:spPr/>
        <p:txBody>
          <a:bodyPr/>
          <a:lstStyle>
            <a:lvl1pPr>
              <a:defRPr/>
            </a:lvl1pPr>
          </a:lstStyle>
          <a:p>
            <a:pPr>
              <a:defRPr/>
            </a:pPr>
            <a:fld id="{61410878-2E4E-4DFF-98C8-B6EB9EA99798}" type="slidenum">
              <a:rPr lang="en-AU" altLang="en-US"/>
              <a:pPr>
                <a:defRPr/>
              </a:pPr>
              <a:t>‹#›</a:t>
            </a:fld>
            <a:endParaRPr lang="en-AU" altLang="en-US"/>
          </a:p>
        </p:txBody>
      </p:sp>
    </p:spTree>
    <p:extLst>
      <p:ext uri="{BB962C8B-B14F-4D97-AF65-F5344CB8AC3E}">
        <p14:creationId xmlns:p14="http://schemas.microsoft.com/office/powerpoint/2010/main" val="248207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49756E70-E93C-4045-A57E-261490B67F51}"/>
              </a:ext>
            </a:extLst>
          </p:cNvPr>
          <p:cNvSpPr>
            <a:spLocks noGrp="1"/>
          </p:cNvSpPr>
          <p:nvPr>
            <p:ph type="dt" sz="half" idx="10"/>
          </p:nvPr>
        </p:nvSpPr>
        <p:spPr/>
        <p:txBody>
          <a:bodyPr/>
          <a:lstStyle>
            <a:lvl1pPr>
              <a:defRPr/>
            </a:lvl1pPr>
          </a:lstStyle>
          <a:p>
            <a:pPr>
              <a:defRPr/>
            </a:pPr>
            <a:fld id="{048C5F35-798A-4844-838F-273F4617DC70}" type="datetimeFigureOut">
              <a:rPr lang="en-US"/>
              <a:pPr>
                <a:defRPr/>
              </a:pPr>
              <a:t>7/24/2019</a:t>
            </a:fld>
            <a:endParaRPr lang="en-AU"/>
          </a:p>
        </p:txBody>
      </p:sp>
      <p:sp>
        <p:nvSpPr>
          <p:cNvPr id="4" name="Footer Placeholder 4">
            <a:extLst>
              <a:ext uri="{FF2B5EF4-FFF2-40B4-BE49-F238E27FC236}">
                <a16:creationId xmlns:a16="http://schemas.microsoft.com/office/drawing/2014/main" id="{5CC9F806-A5BF-4E97-917A-74B940FEF385}"/>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2BE72255-F9EA-483E-A7DA-B3873C8CC127}"/>
              </a:ext>
            </a:extLst>
          </p:cNvPr>
          <p:cNvSpPr>
            <a:spLocks noGrp="1"/>
          </p:cNvSpPr>
          <p:nvPr>
            <p:ph type="sldNum" sz="quarter" idx="12"/>
          </p:nvPr>
        </p:nvSpPr>
        <p:spPr/>
        <p:txBody>
          <a:bodyPr/>
          <a:lstStyle>
            <a:lvl1pPr>
              <a:defRPr/>
            </a:lvl1pPr>
          </a:lstStyle>
          <a:p>
            <a:pPr>
              <a:defRPr/>
            </a:pPr>
            <a:fld id="{AFF7D559-13AA-4E27-B6B2-EB29F4FA4FCD}" type="slidenum">
              <a:rPr lang="en-AU" altLang="en-US"/>
              <a:pPr>
                <a:defRPr/>
              </a:pPr>
              <a:t>‹#›</a:t>
            </a:fld>
            <a:endParaRPr lang="en-AU" altLang="en-US"/>
          </a:p>
        </p:txBody>
      </p:sp>
    </p:spTree>
    <p:extLst>
      <p:ext uri="{BB962C8B-B14F-4D97-AF65-F5344CB8AC3E}">
        <p14:creationId xmlns:p14="http://schemas.microsoft.com/office/powerpoint/2010/main" val="2585759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6D11AB-8C86-4F3C-894B-80B47404FFA2}"/>
              </a:ext>
            </a:extLst>
          </p:cNvPr>
          <p:cNvSpPr>
            <a:spLocks noGrp="1"/>
          </p:cNvSpPr>
          <p:nvPr>
            <p:ph type="dt" sz="half" idx="10"/>
          </p:nvPr>
        </p:nvSpPr>
        <p:spPr/>
        <p:txBody>
          <a:bodyPr/>
          <a:lstStyle>
            <a:lvl1pPr>
              <a:defRPr/>
            </a:lvl1pPr>
          </a:lstStyle>
          <a:p>
            <a:pPr>
              <a:defRPr/>
            </a:pPr>
            <a:fld id="{A6ED3A2C-964B-43AC-B1E6-EDB5A32804E1}" type="datetimeFigureOut">
              <a:rPr lang="en-US"/>
              <a:pPr>
                <a:defRPr/>
              </a:pPr>
              <a:t>7/24/2019</a:t>
            </a:fld>
            <a:endParaRPr lang="en-AU"/>
          </a:p>
        </p:txBody>
      </p:sp>
      <p:sp>
        <p:nvSpPr>
          <p:cNvPr id="3" name="Footer Placeholder 4">
            <a:extLst>
              <a:ext uri="{FF2B5EF4-FFF2-40B4-BE49-F238E27FC236}">
                <a16:creationId xmlns:a16="http://schemas.microsoft.com/office/drawing/2014/main" id="{89136F6E-F61B-44C9-B25A-47ECD50B1BD7}"/>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3DAB826C-D230-4BD8-95DB-EBDC774DB341}"/>
              </a:ext>
            </a:extLst>
          </p:cNvPr>
          <p:cNvSpPr>
            <a:spLocks noGrp="1"/>
          </p:cNvSpPr>
          <p:nvPr>
            <p:ph type="sldNum" sz="quarter" idx="12"/>
          </p:nvPr>
        </p:nvSpPr>
        <p:spPr/>
        <p:txBody>
          <a:bodyPr/>
          <a:lstStyle>
            <a:lvl1pPr>
              <a:defRPr/>
            </a:lvl1pPr>
          </a:lstStyle>
          <a:p>
            <a:pPr>
              <a:defRPr/>
            </a:pPr>
            <a:fld id="{FE52D01C-C2DA-45BC-A922-8334A3CDE85A}" type="slidenum">
              <a:rPr lang="en-AU" altLang="en-US"/>
              <a:pPr>
                <a:defRPr/>
              </a:pPr>
              <a:t>‹#›</a:t>
            </a:fld>
            <a:endParaRPr lang="en-AU" altLang="en-US"/>
          </a:p>
        </p:txBody>
      </p:sp>
    </p:spTree>
    <p:extLst>
      <p:ext uri="{BB962C8B-B14F-4D97-AF65-F5344CB8AC3E}">
        <p14:creationId xmlns:p14="http://schemas.microsoft.com/office/powerpoint/2010/main" val="1144475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7BB65CD-A884-4CF3-8BDE-73F8BD5B3BB5}"/>
              </a:ext>
            </a:extLst>
          </p:cNvPr>
          <p:cNvSpPr>
            <a:spLocks noGrp="1"/>
          </p:cNvSpPr>
          <p:nvPr>
            <p:ph type="dt" sz="half" idx="10"/>
          </p:nvPr>
        </p:nvSpPr>
        <p:spPr/>
        <p:txBody>
          <a:bodyPr/>
          <a:lstStyle>
            <a:lvl1pPr>
              <a:defRPr/>
            </a:lvl1pPr>
          </a:lstStyle>
          <a:p>
            <a:pPr>
              <a:defRPr/>
            </a:pPr>
            <a:fld id="{B1EC7551-FFE5-4598-8B44-5F9E4BE913D7}" type="datetimeFigureOut">
              <a:rPr lang="en-US"/>
              <a:pPr>
                <a:defRPr/>
              </a:pPr>
              <a:t>7/24/2019</a:t>
            </a:fld>
            <a:endParaRPr lang="en-AU"/>
          </a:p>
        </p:txBody>
      </p:sp>
      <p:sp>
        <p:nvSpPr>
          <p:cNvPr id="6" name="Footer Placeholder 4">
            <a:extLst>
              <a:ext uri="{FF2B5EF4-FFF2-40B4-BE49-F238E27FC236}">
                <a16:creationId xmlns:a16="http://schemas.microsoft.com/office/drawing/2014/main" id="{65025648-0056-460C-875E-A236D26AEB8B}"/>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74CBDA71-DD3D-4444-AF6F-498BEB882AAB}"/>
              </a:ext>
            </a:extLst>
          </p:cNvPr>
          <p:cNvSpPr>
            <a:spLocks noGrp="1"/>
          </p:cNvSpPr>
          <p:nvPr>
            <p:ph type="sldNum" sz="quarter" idx="12"/>
          </p:nvPr>
        </p:nvSpPr>
        <p:spPr/>
        <p:txBody>
          <a:bodyPr/>
          <a:lstStyle>
            <a:lvl1pPr>
              <a:defRPr/>
            </a:lvl1pPr>
          </a:lstStyle>
          <a:p>
            <a:pPr>
              <a:defRPr/>
            </a:pPr>
            <a:fld id="{9478BD32-C911-40CF-9D7C-A22B4B7D887A}" type="slidenum">
              <a:rPr lang="en-AU" altLang="en-US"/>
              <a:pPr>
                <a:defRPr/>
              </a:pPr>
              <a:t>‹#›</a:t>
            </a:fld>
            <a:endParaRPr lang="en-AU" altLang="en-US"/>
          </a:p>
        </p:txBody>
      </p:sp>
    </p:spTree>
    <p:extLst>
      <p:ext uri="{BB962C8B-B14F-4D97-AF65-F5344CB8AC3E}">
        <p14:creationId xmlns:p14="http://schemas.microsoft.com/office/powerpoint/2010/main" val="169572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C8DD53-1ED3-4DB6-B0A7-472DB72BBAB9}"/>
              </a:ext>
            </a:extLst>
          </p:cNvPr>
          <p:cNvSpPr>
            <a:spLocks noGrp="1"/>
          </p:cNvSpPr>
          <p:nvPr>
            <p:ph type="dt" sz="half" idx="10"/>
          </p:nvPr>
        </p:nvSpPr>
        <p:spPr/>
        <p:txBody>
          <a:bodyPr/>
          <a:lstStyle>
            <a:lvl1pPr>
              <a:defRPr/>
            </a:lvl1pPr>
          </a:lstStyle>
          <a:p>
            <a:pPr>
              <a:defRPr/>
            </a:pPr>
            <a:fld id="{579E1F3A-DE6F-483C-A1E6-8045F9E8D38D}" type="datetimeFigureOut">
              <a:rPr lang="en-US"/>
              <a:pPr>
                <a:defRPr/>
              </a:pPr>
              <a:t>7/24/2019</a:t>
            </a:fld>
            <a:endParaRPr lang="en-AU"/>
          </a:p>
        </p:txBody>
      </p:sp>
      <p:sp>
        <p:nvSpPr>
          <p:cNvPr id="6" name="Footer Placeholder 4">
            <a:extLst>
              <a:ext uri="{FF2B5EF4-FFF2-40B4-BE49-F238E27FC236}">
                <a16:creationId xmlns:a16="http://schemas.microsoft.com/office/drawing/2014/main" id="{BCC7002F-1BAC-4092-9D2D-C208AC34CAA7}"/>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9F4CCE87-126F-419D-904C-5C2FED6C61E6}"/>
              </a:ext>
            </a:extLst>
          </p:cNvPr>
          <p:cNvSpPr>
            <a:spLocks noGrp="1"/>
          </p:cNvSpPr>
          <p:nvPr>
            <p:ph type="sldNum" sz="quarter" idx="12"/>
          </p:nvPr>
        </p:nvSpPr>
        <p:spPr/>
        <p:txBody>
          <a:bodyPr/>
          <a:lstStyle>
            <a:lvl1pPr>
              <a:defRPr/>
            </a:lvl1pPr>
          </a:lstStyle>
          <a:p>
            <a:pPr>
              <a:defRPr/>
            </a:pPr>
            <a:fld id="{1EF5F31D-166A-49B3-8E51-9EBD013A222C}" type="slidenum">
              <a:rPr lang="en-AU" altLang="en-US"/>
              <a:pPr>
                <a:defRPr/>
              </a:pPr>
              <a:t>‹#›</a:t>
            </a:fld>
            <a:endParaRPr lang="en-AU" altLang="en-US"/>
          </a:p>
        </p:txBody>
      </p:sp>
    </p:spTree>
    <p:extLst>
      <p:ext uri="{BB962C8B-B14F-4D97-AF65-F5344CB8AC3E}">
        <p14:creationId xmlns:p14="http://schemas.microsoft.com/office/powerpoint/2010/main" val="157805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E19F8A-BAB7-468B-A671-DDFFEF455983}"/>
              </a:ext>
            </a:extLst>
          </p:cNvPr>
          <p:cNvSpPr>
            <a:spLocks noGrp="1"/>
          </p:cNvSpPr>
          <p:nvPr>
            <p:ph type="dt" sz="half" idx="10"/>
          </p:nvPr>
        </p:nvSpPr>
        <p:spPr/>
        <p:txBody>
          <a:bodyPr/>
          <a:lstStyle>
            <a:lvl1pPr>
              <a:defRPr/>
            </a:lvl1pPr>
          </a:lstStyle>
          <a:p>
            <a:pPr>
              <a:defRPr/>
            </a:pPr>
            <a:fld id="{9B978107-B55F-431B-AF23-C352D1FA5562}" type="datetimeFigureOut">
              <a:rPr lang="en-US"/>
              <a:pPr>
                <a:defRPr/>
              </a:pPr>
              <a:t>7/24/2019</a:t>
            </a:fld>
            <a:endParaRPr lang="en-AU"/>
          </a:p>
        </p:txBody>
      </p:sp>
      <p:sp>
        <p:nvSpPr>
          <p:cNvPr id="5" name="Footer Placeholder 4">
            <a:extLst>
              <a:ext uri="{FF2B5EF4-FFF2-40B4-BE49-F238E27FC236}">
                <a16:creationId xmlns:a16="http://schemas.microsoft.com/office/drawing/2014/main" id="{B3D5DEC6-BE68-40A7-8242-5E9EE0505932}"/>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9A838637-440C-4ED3-9B54-B908406C585C}"/>
              </a:ext>
            </a:extLst>
          </p:cNvPr>
          <p:cNvSpPr>
            <a:spLocks noGrp="1"/>
          </p:cNvSpPr>
          <p:nvPr>
            <p:ph type="sldNum" sz="quarter" idx="12"/>
          </p:nvPr>
        </p:nvSpPr>
        <p:spPr/>
        <p:txBody>
          <a:bodyPr/>
          <a:lstStyle>
            <a:lvl1pPr>
              <a:defRPr/>
            </a:lvl1pPr>
          </a:lstStyle>
          <a:p>
            <a:pPr>
              <a:defRPr/>
            </a:pPr>
            <a:fld id="{51B8285F-225E-4249-8460-0585F57EA74C}" type="slidenum">
              <a:rPr lang="en-AU" altLang="en-US"/>
              <a:pPr>
                <a:defRPr/>
              </a:pPr>
              <a:t>‹#›</a:t>
            </a:fld>
            <a:endParaRPr lang="en-AU" altLang="en-US"/>
          </a:p>
        </p:txBody>
      </p:sp>
    </p:spTree>
    <p:extLst>
      <p:ext uri="{BB962C8B-B14F-4D97-AF65-F5344CB8AC3E}">
        <p14:creationId xmlns:p14="http://schemas.microsoft.com/office/powerpoint/2010/main" val="241725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4BFB9CF-B209-4D07-9DF6-ADAA43BAF132}"/>
              </a:ext>
            </a:extLst>
          </p:cNvPr>
          <p:cNvSpPr>
            <a:spLocks noGrp="1"/>
          </p:cNvSpPr>
          <p:nvPr>
            <p:ph type="dt" sz="half" idx="10"/>
          </p:nvPr>
        </p:nvSpPr>
        <p:spPr/>
        <p:txBody>
          <a:bodyPr/>
          <a:lstStyle>
            <a:lvl1pPr>
              <a:defRPr/>
            </a:lvl1pPr>
          </a:lstStyle>
          <a:p>
            <a:pPr>
              <a:defRPr/>
            </a:pPr>
            <a:fld id="{6C50F669-7F72-4E22-9D9B-C6DBDF251613}" type="datetimeFigureOut">
              <a:rPr lang="en-US"/>
              <a:pPr>
                <a:defRPr/>
              </a:pPr>
              <a:t>7/24/2019</a:t>
            </a:fld>
            <a:endParaRPr lang="en-AU"/>
          </a:p>
        </p:txBody>
      </p:sp>
      <p:sp>
        <p:nvSpPr>
          <p:cNvPr id="5" name="Footer Placeholder 4">
            <a:extLst>
              <a:ext uri="{FF2B5EF4-FFF2-40B4-BE49-F238E27FC236}">
                <a16:creationId xmlns:a16="http://schemas.microsoft.com/office/drawing/2014/main" id="{CE52A7B2-7D7B-47EA-9CD6-AD379D05CDAF}"/>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629EE11-D6B8-4C64-9FB7-DB6BAC49FCB7}"/>
              </a:ext>
            </a:extLst>
          </p:cNvPr>
          <p:cNvSpPr>
            <a:spLocks noGrp="1"/>
          </p:cNvSpPr>
          <p:nvPr>
            <p:ph type="sldNum" sz="quarter" idx="12"/>
          </p:nvPr>
        </p:nvSpPr>
        <p:spPr/>
        <p:txBody>
          <a:bodyPr/>
          <a:lstStyle>
            <a:lvl1pPr>
              <a:defRPr/>
            </a:lvl1pPr>
          </a:lstStyle>
          <a:p>
            <a:pPr>
              <a:defRPr/>
            </a:pPr>
            <a:fld id="{D770C8B8-2DAC-425F-8834-729CD72218A1}" type="slidenum">
              <a:rPr lang="en-AU" altLang="en-US"/>
              <a:pPr>
                <a:defRPr/>
              </a:pPr>
              <a:t>‹#›</a:t>
            </a:fld>
            <a:endParaRPr lang="en-AU" altLang="en-US"/>
          </a:p>
        </p:txBody>
      </p:sp>
    </p:spTree>
    <p:extLst>
      <p:ext uri="{BB962C8B-B14F-4D97-AF65-F5344CB8AC3E}">
        <p14:creationId xmlns:p14="http://schemas.microsoft.com/office/powerpoint/2010/main" val="282151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1B223-8D24-4E5F-A040-5557E44E481B}"/>
              </a:ext>
            </a:extLst>
          </p:cNvPr>
          <p:cNvSpPr>
            <a:spLocks noGrp="1"/>
          </p:cNvSpPr>
          <p:nvPr>
            <p:ph type="dt" sz="half" idx="10"/>
          </p:nvPr>
        </p:nvSpPr>
        <p:spPr/>
        <p:txBody>
          <a:bodyPr/>
          <a:lstStyle/>
          <a:p>
            <a:fld id="{66736790-5025-4B55-8583-C13B613BCA34}" type="datetimeFigureOut">
              <a:rPr lang="en-US" smtClean="0"/>
              <a:t>7/24/2019</a:t>
            </a:fld>
            <a:endParaRPr lang="en-US"/>
          </a:p>
        </p:txBody>
      </p:sp>
      <p:sp>
        <p:nvSpPr>
          <p:cNvPr id="3" name="Footer Placeholder 2">
            <a:extLst>
              <a:ext uri="{FF2B5EF4-FFF2-40B4-BE49-F238E27FC236}">
                <a16:creationId xmlns:a16="http://schemas.microsoft.com/office/drawing/2014/main" id="{CF53634F-6B5A-4448-8F39-5F77C3061E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96598-0C8C-49A4-A1EF-81D820C74D89}"/>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359364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348B21C-7F58-41E5-8B6A-969DAC24CF86}"/>
              </a:ext>
            </a:extLst>
          </p:cNvPr>
          <p:cNvSpPr>
            <a:spLocks noGrp="1"/>
          </p:cNvSpPr>
          <p:nvPr>
            <p:ph type="dt" sz="half" idx="10"/>
          </p:nvPr>
        </p:nvSpPr>
        <p:spPr/>
        <p:txBody>
          <a:bodyPr/>
          <a:lstStyle>
            <a:lvl1pPr>
              <a:defRPr/>
            </a:lvl1pPr>
          </a:lstStyle>
          <a:p>
            <a:pPr>
              <a:defRPr/>
            </a:pPr>
            <a:fld id="{C9624DCA-4464-4533-BC12-145513F28E55}" type="datetimeFigureOut">
              <a:rPr lang="en-US"/>
              <a:pPr>
                <a:defRPr/>
              </a:pPr>
              <a:t>7/24/2019</a:t>
            </a:fld>
            <a:endParaRPr lang="en-AU"/>
          </a:p>
        </p:txBody>
      </p:sp>
      <p:sp>
        <p:nvSpPr>
          <p:cNvPr id="5" name="Footer Placeholder 4">
            <a:extLst>
              <a:ext uri="{FF2B5EF4-FFF2-40B4-BE49-F238E27FC236}">
                <a16:creationId xmlns:a16="http://schemas.microsoft.com/office/drawing/2014/main" id="{EE777AB9-2FCD-4CD0-BE87-CEDA9661547D}"/>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BFBE4964-CCEE-4CC2-812C-AEFB04DA1612}"/>
              </a:ext>
            </a:extLst>
          </p:cNvPr>
          <p:cNvSpPr>
            <a:spLocks noGrp="1"/>
          </p:cNvSpPr>
          <p:nvPr>
            <p:ph type="sldNum" sz="quarter" idx="12"/>
          </p:nvPr>
        </p:nvSpPr>
        <p:spPr/>
        <p:txBody>
          <a:bodyPr/>
          <a:lstStyle>
            <a:lvl1pPr>
              <a:defRPr/>
            </a:lvl1pPr>
          </a:lstStyle>
          <a:p>
            <a:pPr>
              <a:defRPr/>
            </a:pPr>
            <a:fld id="{35A89F8F-C9EA-472E-B15A-730EAC8CC676}" type="slidenum">
              <a:rPr lang="en-AU" altLang="en-US"/>
              <a:pPr>
                <a:defRPr/>
              </a:pPr>
              <a:t>‹#›</a:t>
            </a:fld>
            <a:endParaRPr lang="en-AU" altLang="en-US"/>
          </a:p>
        </p:txBody>
      </p:sp>
    </p:spTree>
    <p:extLst>
      <p:ext uri="{BB962C8B-B14F-4D97-AF65-F5344CB8AC3E}">
        <p14:creationId xmlns:p14="http://schemas.microsoft.com/office/powerpoint/2010/main" val="3343010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06E0115-6496-4147-BD42-3430B38562D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E415AD4E-30CD-41B1-9DD5-B4BA60BC98D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a:extLst>
              <a:ext uri="{FF2B5EF4-FFF2-40B4-BE49-F238E27FC236}">
                <a16:creationId xmlns:a16="http://schemas.microsoft.com/office/drawing/2014/main" id="{7B73389E-770C-4654-AFAA-26D41B23F94D}"/>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6DC43D23-DF6E-43B9-8A6E-25254C84CEBE}" type="datetimeFigureOut">
              <a:rPr lang="en-US"/>
              <a:pPr>
                <a:defRPr/>
              </a:pPr>
              <a:t>7/24/2019</a:t>
            </a:fld>
            <a:endParaRPr lang="en-AU"/>
          </a:p>
        </p:txBody>
      </p:sp>
      <p:sp>
        <p:nvSpPr>
          <p:cNvPr id="5" name="Footer Placeholder 4">
            <a:extLst>
              <a:ext uri="{FF2B5EF4-FFF2-40B4-BE49-F238E27FC236}">
                <a16:creationId xmlns:a16="http://schemas.microsoft.com/office/drawing/2014/main" id="{3F30D024-DCDC-4021-9C89-F19EFC65F765}"/>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AU"/>
          </a:p>
        </p:txBody>
      </p:sp>
      <p:sp>
        <p:nvSpPr>
          <p:cNvPr id="6" name="Slide Number Placeholder 5">
            <a:extLst>
              <a:ext uri="{FF2B5EF4-FFF2-40B4-BE49-F238E27FC236}">
                <a16:creationId xmlns:a16="http://schemas.microsoft.com/office/drawing/2014/main" id="{73CC45C4-1573-462A-9B29-F2B06402D97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7E60762-61DC-42F7-8558-2E5263DB390B}" type="slidenum">
              <a:rPr lang="en-AU" altLang="en-US"/>
              <a:pPr>
                <a:defRPr/>
              </a:pPr>
              <a:t>‹#›</a:t>
            </a:fld>
            <a:endParaRPr lang="en-AU" altLang="en-US"/>
          </a:p>
        </p:txBody>
      </p:sp>
    </p:spTree>
    <p:extLst>
      <p:ext uri="{BB962C8B-B14F-4D97-AF65-F5344CB8AC3E}">
        <p14:creationId xmlns:p14="http://schemas.microsoft.com/office/powerpoint/2010/main" val="2295144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ible.com/videos/3171-literary-styles-in-the-bible-from-the-bible-project"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eternitynews.com.au/good-news/10-reasons-you-can-trust-the-bibl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hyperlink" Target="http://www.christiananswers.net/" TargetMode="Externa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jesustheevidence.com/" TargetMode="External"/><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com/videos/3005-what-is-the-bible-the-bible-projec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The Bible</a:t>
            </a:r>
          </a:p>
        </p:txBody>
      </p:sp>
      <p:sp>
        <p:nvSpPr>
          <p:cNvPr id="8" name="TextBox 7">
            <a:extLst>
              <a:ext uri="{FF2B5EF4-FFF2-40B4-BE49-F238E27FC236}">
                <a16:creationId xmlns:a16="http://schemas.microsoft.com/office/drawing/2014/main" id="{B5FDC317-D686-0542-A15E-3D6D4B2156C4}"/>
              </a:ext>
            </a:extLst>
          </p:cNvPr>
          <p:cNvSpPr txBox="1"/>
          <p:nvPr/>
        </p:nvSpPr>
        <p:spPr>
          <a:xfrm>
            <a:off x="6354146" y="3788229"/>
            <a:ext cx="4021493" cy="954107"/>
          </a:xfrm>
          <a:prstGeom prst="rect">
            <a:avLst/>
          </a:prstGeom>
          <a:noFill/>
          <a:effectLst/>
        </p:spPr>
        <p:txBody>
          <a:bodyPr wrap="square" rtlCol="0">
            <a:spAutoFit/>
          </a:bodyPr>
          <a:lstStyle/>
          <a:p>
            <a:r>
              <a:rPr lang="en-AU" sz="2800" b="1" dirty="0"/>
              <a:t>What do we know about the Bible?</a:t>
            </a:r>
            <a:endParaRPr lang="en-AU" sz="28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6976" y="357166"/>
            <a:ext cx="1928826" cy="400110"/>
          </a:xfrm>
          <a:prstGeom prst="rect">
            <a:avLst/>
          </a:prstGeom>
          <a:solidFill>
            <a:srgbClr val="FFC000">
              <a:alpha val="55000"/>
            </a:srgbClr>
          </a:solidFill>
        </p:spPr>
        <p:txBody>
          <a:bodyPr wrap="square" rtlCol="0">
            <a:spAutoFit/>
          </a:bodyPr>
          <a:lstStyle/>
          <a:p>
            <a:pPr algn="ctr"/>
            <a:r>
              <a:rPr lang="en-AU" sz="2000" dirty="0"/>
              <a:t>careful retelling</a:t>
            </a:r>
          </a:p>
        </p:txBody>
      </p:sp>
      <p:sp>
        <p:nvSpPr>
          <p:cNvPr id="6" name="TextBox 5"/>
          <p:cNvSpPr txBox="1"/>
          <p:nvPr/>
        </p:nvSpPr>
        <p:spPr>
          <a:xfrm rot="16200000">
            <a:off x="683233" y="1483655"/>
            <a:ext cx="2857517" cy="461665"/>
          </a:xfrm>
          <a:prstGeom prst="rect">
            <a:avLst/>
          </a:prstGeom>
          <a:solidFill>
            <a:srgbClr val="92D050">
              <a:alpha val="55000"/>
            </a:srgbClr>
          </a:solidFill>
          <a:ln w="38100">
            <a:solidFill>
              <a:srgbClr val="00B050"/>
            </a:solidFill>
          </a:ln>
        </p:spPr>
        <p:txBody>
          <a:bodyPr wrap="square" rtlCol="0">
            <a:spAutoFit/>
          </a:bodyPr>
          <a:lstStyle/>
          <a:p>
            <a:pPr algn="ctr"/>
            <a:r>
              <a:rPr lang="en-AU" sz="2400" dirty="0"/>
              <a:t>OLD TESTAMENT</a:t>
            </a:r>
          </a:p>
        </p:txBody>
      </p:sp>
      <p:sp>
        <p:nvSpPr>
          <p:cNvPr id="7" name="TextBox 6"/>
          <p:cNvSpPr txBox="1"/>
          <p:nvPr/>
        </p:nvSpPr>
        <p:spPr>
          <a:xfrm rot="16200000">
            <a:off x="683230" y="4555490"/>
            <a:ext cx="2857520" cy="461665"/>
          </a:xfrm>
          <a:prstGeom prst="rect">
            <a:avLst/>
          </a:prstGeom>
          <a:solidFill>
            <a:schemeClr val="tx2">
              <a:lumMod val="60000"/>
              <a:lumOff val="40000"/>
              <a:alpha val="55000"/>
            </a:schemeClr>
          </a:solidFill>
          <a:ln w="38100">
            <a:solidFill>
              <a:srgbClr val="0070C0"/>
            </a:solidFill>
          </a:ln>
        </p:spPr>
        <p:txBody>
          <a:bodyPr wrap="square" rtlCol="0">
            <a:spAutoFit/>
          </a:bodyPr>
          <a:lstStyle/>
          <a:p>
            <a:pPr algn="ctr"/>
            <a:r>
              <a:rPr lang="en-AU" sz="2400" dirty="0"/>
              <a:t>NEW TESTAMENT</a:t>
            </a:r>
          </a:p>
        </p:txBody>
      </p:sp>
      <p:sp>
        <p:nvSpPr>
          <p:cNvPr id="8" name="TextBox 7"/>
          <p:cNvSpPr txBox="1"/>
          <p:nvPr/>
        </p:nvSpPr>
        <p:spPr>
          <a:xfrm>
            <a:off x="2666976" y="1357298"/>
            <a:ext cx="1928826" cy="400110"/>
          </a:xfrm>
          <a:prstGeom prst="rect">
            <a:avLst/>
          </a:prstGeom>
          <a:solidFill>
            <a:srgbClr val="FFC000">
              <a:alpha val="55000"/>
            </a:srgbClr>
          </a:solidFill>
        </p:spPr>
        <p:txBody>
          <a:bodyPr wrap="square" rtlCol="0">
            <a:spAutoFit/>
          </a:bodyPr>
          <a:lstStyle/>
          <a:p>
            <a:pPr algn="ctr"/>
            <a:r>
              <a:rPr lang="en-AU" sz="2000" dirty="0"/>
              <a:t>careful copying</a:t>
            </a:r>
          </a:p>
        </p:txBody>
      </p:sp>
      <p:sp>
        <p:nvSpPr>
          <p:cNvPr id="9" name="Down Arrow 8"/>
          <p:cNvSpPr/>
          <p:nvPr/>
        </p:nvSpPr>
        <p:spPr>
          <a:xfrm>
            <a:off x="3381356" y="857232"/>
            <a:ext cx="357190" cy="428628"/>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Down Arrow 9"/>
          <p:cNvSpPr/>
          <p:nvPr/>
        </p:nvSpPr>
        <p:spPr>
          <a:xfrm>
            <a:off x="3381356" y="1857364"/>
            <a:ext cx="357190" cy="428628"/>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2666976" y="2357430"/>
            <a:ext cx="1955728" cy="400110"/>
          </a:xfrm>
          <a:prstGeom prst="rect">
            <a:avLst/>
          </a:prstGeom>
          <a:solidFill>
            <a:srgbClr val="FFC000">
              <a:alpha val="55000"/>
            </a:srgbClr>
          </a:solidFill>
        </p:spPr>
        <p:txBody>
          <a:bodyPr wrap="none" rtlCol="0">
            <a:spAutoFit/>
          </a:bodyPr>
          <a:lstStyle/>
          <a:p>
            <a:pPr algn="ctr"/>
            <a:r>
              <a:rPr lang="en-AU" sz="2000" dirty="0"/>
              <a:t>careful collecting</a:t>
            </a:r>
          </a:p>
        </p:txBody>
      </p:sp>
      <p:sp>
        <p:nvSpPr>
          <p:cNvPr id="13" name="TextBox 12"/>
          <p:cNvSpPr txBox="1"/>
          <p:nvPr/>
        </p:nvSpPr>
        <p:spPr>
          <a:xfrm>
            <a:off x="2595538" y="3500438"/>
            <a:ext cx="2330190" cy="400110"/>
          </a:xfrm>
          <a:prstGeom prst="rect">
            <a:avLst/>
          </a:prstGeom>
          <a:solidFill>
            <a:srgbClr val="FFC000">
              <a:alpha val="55000"/>
            </a:srgbClr>
          </a:solidFill>
        </p:spPr>
        <p:txBody>
          <a:bodyPr wrap="none" rtlCol="0">
            <a:spAutoFit/>
          </a:bodyPr>
          <a:lstStyle/>
          <a:p>
            <a:pPr algn="ctr"/>
            <a:r>
              <a:rPr lang="en-AU" sz="2000" dirty="0"/>
              <a:t>eyewitness accounts</a:t>
            </a:r>
          </a:p>
        </p:txBody>
      </p:sp>
      <p:sp>
        <p:nvSpPr>
          <p:cNvPr id="14" name="TextBox 13"/>
          <p:cNvSpPr txBox="1"/>
          <p:nvPr/>
        </p:nvSpPr>
        <p:spPr>
          <a:xfrm>
            <a:off x="2595538" y="4071942"/>
            <a:ext cx="2357454" cy="400110"/>
          </a:xfrm>
          <a:prstGeom prst="rect">
            <a:avLst/>
          </a:prstGeom>
          <a:solidFill>
            <a:srgbClr val="FFC000">
              <a:alpha val="55000"/>
            </a:srgbClr>
          </a:solidFill>
        </p:spPr>
        <p:txBody>
          <a:bodyPr wrap="square" rtlCol="0">
            <a:spAutoFit/>
          </a:bodyPr>
          <a:lstStyle/>
          <a:p>
            <a:pPr algn="ctr"/>
            <a:r>
              <a:rPr lang="en-AU" sz="2000" dirty="0"/>
              <a:t>letters</a:t>
            </a:r>
          </a:p>
        </p:txBody>
      </p:sp>
      <p:sp>
        <p:nvSpPr>
          <p:cNvPr id="17" name="TextBox 16"/>
          <p:cNvSpPr txBox="1"/>
          <p:nvPr/>
        </p:nvSpPr>
        <p:spPr>
          <a:xfrm>
            <a:off x="2595538" y="4643446"/>
            <a:ext cx="2357454" cy="400110"/>
          </a:xfrm>
          <a:prstGeom prst="rect">
            <a:avLst/>
          </a:prstGeom>
          <a:solidFill>
            <a:srgbClr val="FFC000">
              <a:alpha val="55000"/>
            </a:srgbClr>
          </a:solidFill>
        </p:spPr>
        <p:txBody>
          <a:bodyPr wrap="square" rtlCol="0">
            <a:spAutoFit/>
          </a:bodyPr>
          <a:lstStyle/>
          <a:p>
            <a:pPr algn="ctr"/>
            <a:r>
              <a:rPr lang="en-AU" sz="2000" dirty="0"/>
              <a:t>Revelation </a:t>
            </a:r>
            <a:r>
              <a:rPr lang="en-AU" sz="1600" dirty="0"/>
              <a:t>(prophecy)</a:t>
            </a:r>
            <a:endParaRPr lang="en-AU" sz="2000" dirty="0"/>
          </a:p>
        </p:txBody>
      </p:sp>
      <p:sp>
        <p:nvSpPr>
          <p:cNvPr id="19" name="Oval Callout 18"/>
          <p:cNvSpPr/>
          <p:nvPr/>
        </p:nvSpPr>
        <p:spPr>
          <a:xfrm>
            <a:off x="7548499" y="457413"/>
            <a:ext cx="2143172" cy="1285884"/>
          </a:xfrm>
          <a:prstGeom prst="wedgeEllipseCallout">
            <a:avLst>
              <a:gd name="adj1" fmla="val -5079"/>
              <a:gd name="adj2" fmla="val 121577"/>
            </a:avLst>
          </a:prstGeom>
          <a:solidFill>
            <a:srgbClr val="EF413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Kristen ITC" pitchFamily="66" charset="0"/>
              </a:rPr>
              <a:t>Who wrote the Bible?</a:t>
            </a:r>
          </a:p>
        </p:txBody>
      </p:sp>
      <p:pic>
        <p:nvPicPr>
          <p:cNvPr id="21" name="Picture 2" descr="Image result for bible">
            <a:hlinkClick r:id="rId2"/>
            <a:extLst>
              <a:ext uri="{FF2B5EF4-FFF2-40B4-BE49-F238E27FC236}">
                <a16:creationId xmlns:a16="http://schemas.microsoft.com/office/drawing/2014/main" id="{0C683663-9514-439E-94A4-B4E22968A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804" b="-243"/>
          <a:stretch/>
        </p:blipFill>
        <p:spPr bwMode="auto">
          <a:xfrm>
            <a:off x="9691671" y="1104903"/>
            <a:ext cx="2500329" cy="19335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00F65C-4877-4682-8C86-1E68C48CAEF2}"/>
              </a:ext>
            </a:extLst>
          </p:cNvPr>
          <p:cNvSpPr txBox="1"/>
          <p:nvPr/>
        </p:nvSpPr>
        <p:spPr>
          <a:xfrm>
            <a:off x="8130922" y="2939662"/>
            <a:ext cx="3011006" cy="3693319"/>
          </a:xfrm>
          <a:prstGeom prst="rect">
            <a:avLst/>
          </a:prstGeom>
          <a:noFill/>
        </p:spPr>
        <p:txBody>
          <a:bodyPr wrap="square" rtlCol="0">
            <a:spAutoFit/>
          </a:bodyPr>
          <a:lstStyle/>
          <a:p>
            <a:r>
              <a:rPr lang="en-AU" b="1" dirty="0"/>
              <a:t>…by more than 40 authors</a:t>
            </a:r>
          </a:p>
          <a:p>
            <a:r>
              <a:rPr lang="en-AU" b="1" dirty="0"/>
              <a:t>Samuel</a:t>
            </a:r>
            <a:r>
              <a:rPr lang="en-AU" dirty="0"/>
              <a:t>, a priest</a:t>
            </a:r>
          </a:p>
          <a:p>
            <a:r>
              <a:rPr lang="en-AU" b="1" dirty="0"/>
              <a:t>David</a:t>
            </a:r>
            <a:r>
              <a:rPr lang="en-AU" dirty="0"/>
              <a:t>, a king</a:t>
            </a:r>
          </a:p>
          <a:p>
            <a:r>
              <a:rPr lang="en-AU" b="1" dirty="0"/>
              <a:t>Joshua</a:t>
            </a:r>
            <a:r>
              <a:rPr lang="en-AU" dirty="0"/>
              <a:t>, a general</a:t>
            </a:r>
          </a:p>
          <a:p>
            <a:r>
              <a:rPr lang="en-AU" b="1" dirty="0"/>
              <a:t>Nehemiah</a:t>
            </a:r>
            <a:r>
              <a:rPr lang="en-AU" dirty="0"/>
              <a:t>, a cupbearer</a:t>
            </a:r>
          </a:p>
          <a:p>
            <a:r>
              <a:rPr lang="en-AU" b="1" dirty="0"/>
              <a:t>Daniel</a:t>
            </a:r>
            <a:r>
              <a:rPr lang="en-AU" dirty="0"/>
              <a:t>, a prime minister</a:t>
            </a:r>
          </a:p>
          <a:p>
            <a:r>
              <a:rPr lang="en-AU" b="1" dirty="0"/>
              <a:t>Luke</a:t>
            </a:r>
            <a:r>
              <a:rPr lang="en-AU" dirty="0"/>
              <a:t>, a physician</a:t>
            </a:r>
          </a:p>
          <a:p>
            <a:r>
              <a:rPr lang="en-AU" b="1" dirty="0"/>
              <a:t>Peter</a:t>
            </a:r>
            <a:r>
              <a:rPr lang="en-AU" dirty="0"/>
              <a:t>, a fisherman</a:t>
            </a:r>
          </a:p>
          <a:p>
            <a:r>
              <a:rPr lang="en-AU" b="1" dirty="0"/>
              <a:t>Matthew</a:t>
            </a:r>
            <a:r>
              <a:rPr lang="en-AU" dirty="0"/>
              <a:t>, a tax collector</a:t>
            </a:r>
          </a:p>
          <a:p>
            <a:r>
              <a:rPr lang="en-AU" b="1" dirty="0"/>
              <a:t>Paul</a:t>
            </a:r>
            <a:r>
              <a:rPr lang="en-AU" dirty="0"/>
              <a:t>, a rabbi, Pharisee, and tentmaker</a:t>
            </a:r>
          </a:p>
          <a:p>
            <a:endParaRPr lang="en-AU" dirty="0"/>
          </a:p>
          <a:p>
            <a:endParaRPr lang="en-AU" dirty="0"/>
          </a:p>
        </p:txBody>
      </p:sp>
      <p:sp>
        <p:nvSpPr>
          <p:cNvPr id="3" name="TextBox 2">
            <a:extLst>
              <a:ext uri="{FF2B5EF4-FFF2-40B4-BE49-F238E27FC236}">
                <a16:creationId xmlns:a16="http://schemas.microsoft.com/office/drawing/2014/main" id="{7CF823D7-9883-4B39-AEE3-67CB8AD45886}"/>
              </a:ext>
            </a:extLst>
          </p:cNvPr>
          <p:cNvSpPr txBox="1"/>
          <p:nvPr/>
        </p:nvSpPr>
        <p:spPr>
          <a:xfrm>
            <a:off x="451767" y="188591"/>
            <a:ext cx="1464299" cy="5909310"/>
          </a:xfrm>
          <a:prstGeom prst="rect">
            <a:avLst/>
          </a:prstGeom>
          <a:noFill/>
        </p:spPr>
        <p:txBody>
          <a:bodyPr wrap="square" rtlCol="0">
            <a:spAutoFit/>
          </a:bodyPr>
          <a:lstStyle/>
          <a:p>
            <a:r>
              <a:rPr lang="en-AU" dirty="0"/>
              <a:t>THENEWTESTAMENTWASORIGINALLYWRITTENLIKETHISWITHNOSPACESBETWEENWORDSITHADNOPUNCTUATIONANDNOPARAGRAPHBREAKSITWASWRITTENWITHNOVERSENUMBERSCHAPTERNUMBERSORSECTIONHEADINGSTHESEWEREADDEDLATERTOHELPREADERSLIKEYOU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683233" y="1483655"/>
            <a:ext cx="2857517" cy="461665"/>
          </a:xfrm>
          <a:prstGeom prst="rect">
            <a:avLst/>
          </a:prstGeom>
          <a:solidFill>
            <a:srgbClr val="92D050"/>
          </a:solidFill>
          <a:ln w="38100">
            <a:solidFill>
              <a:srgbClr val="00B050"/>
            </a:solidFill>
          </a:ln>
        </p:spPr>
        <p:txBody>
          <a:bodyPr wrap="square" rtlCol="0">
            <a:spAutoFit/>
          </a:bodyPr>
          <a:lstStyle/>
          <a:p>
            <a:pPr algn="ctr"/>
            <a:r>
              <a:rPr lang="en-AU" sz="2400" dirty="0"/>
              <a:t>OLD TESTAMENT</a:t>
            </a:r>
          </a:p>
        </p:txBody>
      </p:sp>
      <p:sp>
        <p:nvSpPr>
          <p:cNvPr id="3" name="TextBox 2"/>
          <p:cNvSpPr txBox="1"/>
          <p:nvPr/>
        </p:nvSpPr>
        <p:spPr>
          <a:xfrm rot="16200000">
            <a:off x="683232" y="4769805"/>
            <a:ext cx="2857520" cy="461665"/>
          </a:xfrm>
          <a:prstGeom prst="rect">
            <a:avLst/>
          </a:prstGeom>
          <a:solidFill>
            <a:schemeClr val="tx2">
              <a:lumMod val="60000"/>
              <a:lumOff val="40000"/>
            </a:schemeClr>
          </a:solidFill>
          <a:ln w="38100">
            <a:solidFill>
              <a:srgbClr val="0070C0"/>
            </a:solidFill>
          </a:ln>
        </p:spPr>
        <p:txBody>
          <a:bodyPr wrap="square" rtlCol="0">
            <a:spAutoFit/>
          </a:bodyPr>
          <a:lstStyle/>
          <a:p>
            <a:pPr algn="ctr"/>
            <a:r>
              <a:rPr lang="en-AU" sz="2400" dirty="0"/>
              <a:t>NEW TESTAMENT</a:t>
            </a:r>
          </a:p>
        </p:txBody>
      </p:sp>
      <p:pic>
        <p:nvPicPr>
          <p:cNvPr id="20482" name="Picture 2" descr="http://1.bp.blogspot.com/-CGMeLiltFZE/TgHmoT5c4NI/AAAAAAAAAyU/3rZEPUWFlwA/s1600/hebrew.jpg"/>
          <p:cNvPicPr>
            <a:picLocks noChangeAspect="1" noChangeArrowheads="1"/>
          </p:cNvPicPr>
          <p:nvPr/>
        </p:nvPicPr>
        <p:blipFill>
          <a:blip r:embed="rId2" cstate="print"/>
          <a:srcRect/>
          <a:stretch>
            <a:fillRect/>
          </a:stretch>
        </p:blipFill>
        <p:spPr bwMode="auto">
          <a:xfrm>
            <a:off x="2524100" y="285728"/>
            <a:ext cx="5700788" cy="2857520"/>
          </a:xfrm>
          <a:prstGeom prst="rect">
            <a:avLst/>
          </a:prstGeom>
          <a:noFill/>
        </p:spPr>
      </p:pic>
      <p:pic>
        <p:nvPicPr>
          <p:cNvPr id="20484" name="Picture 4" descr="http://www.markoverstreet.com/wp-content/uploads/2011/04/GNT.jpg"/>
          <p:cNvPicPr>
            <a:picLocks noChangeAspect="1" noChangeArrowheads="1"/>
          </p:cNvPicPr>
          <p:nvPr/>
        </p:nvPicPr>
        <p:blipFill>
          <a:blip r:embed="rId3" cstate="print"/>
          <a:srcRect t="32695"/>
          <a:stretch>
            <a:fillRect/>
          </a:stretch>
        </p:blipFill>
        <p:spPr bwMode="auto">
          <a:xfrm>
            <a:off x="2527197" y="3429000"/>
            <a:ext cx="5715040" cy="2882938"/>
          </a:xfrm>
          <a:prstGeom prst="rect">
            <a:avLst/>
          </a:prstGeom>
          <a:noFill/>
        </p:spPr>
      </p:pic>
      <p:sp>
        <p:nvSpPr>
          <p:cNvPr id="7" name="TextBox 6"/>
          <p:cNvSpPr txBox="1"/>
          <p:nvPr/>
        </p:nvSpPr>
        <p:spPr>
          <a:xfrm>
            <a:off x="8382017" y="2522190"/>
            <a:ext cx="1204304" cy="461665"/>
          </a:xfrm>
          <a:prstGeom prst="rect">
            <a:avLst/>
          </a:prstGeom>
          <a:solidFill>
            <a:srgbClr val="92D050"/>
          </a:solidFill>
          <a:ln w="60325">
            <a:solidFill>
              <a:schemeClr val="bg1"/>
            </a:solidFill>
          </a:ln>
        </p:spPr>
        <p:txBody>
          <a:bodyPr wrap="none" rtlCol="0">
            <a:spAutoFit/>
          </a:bodyPr>
          <a:lstStyle/>
          <a:p>
            <a:r>
              <a:rPr lang="en-AU" sz="2400" dirty="0"/>
              <a:t>Aramaic</a:t>
            </a:r>
          </a:p>
        </p:txBody>
      </p:sp>
      <p:sp>
        <p:nvSpPr>
          <p:cNvPr id="8" name="TextBox 7"/>
          <p:cNvSpPr txBox="1"/>
          <p:nvPr/>
        </p:nvSpPr>
        <p:spPr>
          <a:xfrm>
            <a:off x="8382017" y="6000769"/>
            <a:ext cx="929229" cy="461665"/>
          </a:xfrm>
          <a:prstGeom prst="rect">
            <a:avLst/>
          </a:prstGeom>
          <a:solidFill>
            <a:schemeClr val="tx2">
              <a:lumMod val="60000"/>
              <a:lumOff val="40000"/>
            </a:schemeClr>
          </a:solidFill>
        </p:spPr>
        <p:txBody>
          <a:bodyPr wrap="none" rtlCol="0">
            <a:spAutoFit/>
          </a:bodyPr>
          <a:lstStyle/>
          <a:p>
            <a:r>
              <a:rPr lang="en-AU" sz="2400" dirty="0"/>
              <a:t>Greek</a:t>
            </a:r>
          </a:p>
        </p:txBody>
      </p:sp>
      <p:pic>
        <p:nvPicPr>
          <p:cNvPr id="20488" name="Picture 8" descr="http://humblesmith.files.wordpress.com/2010/12/rylandsfragment3.jpg"/>
          <p:cNvPicPr>
            <a:picLocks noChangeAspect="1" noChangeArrowheads="1"/>
          </p:cNvPicPr>
          <p:nvPr/>
        </p:nvPicPr>
        <p:blipFill>
          <a:blip r:embed="rId4" cstate="print"/>
          <a:srcRect r="2349" b="3237"/>
          <a:stretch>
            <a:fillRect/>
          </a:stretch>
        </p:blipFill>
        <p:spPr bwMode="auto">
          <a:xfrm>
            <a:off x="8024826" y="4143380"/>
            <a:ext cx="2357454" cy="1665602"/>
          </a:xfrm>
          <a:prstGeom prst="rect">
            <a:avLst/>
          </a:prstGeom>
          <a:noFill/>
        </p:spPr>
      </p:pic>
      <p:sp>
        <p:nvSpPr>
          <p:cNvPr id="10" name="TextBox 9"/>
          <p:cNvSpPr txBox="1"/>
          <p:nvPr/>
        </p:nvSpPr>
        <p:spPr>
          <a:xfrm>
            <a:off x="8310578" y="3571877"/>
            <a:ext cx="2073196" cy="584775"/>
          </a:xfrm>
          <a:prstGeom prst="rect">
            <a:avLst/>
          </a:prstGeom>
          <a:noFill/>
        </p:spPr>
        <p:txBody>
          <a:bodyPr wrap="none" rtlCol="0">
            <a:spAutoFit/>
          </a:bodyPr>
          <a:lstStyle/>
          <a:p>
            <a:pPr algn="r"/>
            <a:r>
              <a:rPr lang="en-AU" sz="1600" dirty="0"/>
              <a:t>John Rylands fragment</a:t>
            </a:r>
          </a:p>
          <a:p>
            <a:pPr algn="r"/>
            <a:r>
              <a:rPr lang="en-AU" sz="1600" dirty="0"/>
              <a:t>130 AD</a:t>
            </a:r>
          </a:p>
        </p:txBody>
      </p:sp>
      <p:sp>
        <p:nvSpPr>
          <p:cNvPr id="11" name="Oval Callout 4">
            <a:extLst>
              <a:ext uri="{FF2B5EF4-FFF2-40B4-BE49-F238E27FC236}">
                <a16:creationId xmlns:a16="http://schemas.microsoft.com/office/drawing/2014/main" id="{8337E013-5420-49FD-A985-03F27A2A8399}"/>
              </a:ext>
            </a:extLst>
          </p:cNvPr>
          <p:cNvSpPr/>
          <p:nvPr/>
        </p:nvSpPr>
        <p:spPr>
          <a:xfrm>
            <a:off x="8831392" y="721459"/>
            <a:ext cx="3101776" cy="1816569"/>
          </a:xfrm>
          <a:prstGeom prst="wedgeEllipseCallout">
            <a:avLst/>
          </a:prstGeom>
          <a:solidFill>
            <a:srgbClr val="EF413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latin typeface="Kristen ITC" pitchFamily="66" charset="0"/>
              </a:rPr>
              <a:t>In which languages was the Bible written?</a:t>
            </a:r>
          </a:p>
        </p:txBody>
      </p:sp>
      <p:pic>
        <p:nvPicPr>
          <p:cNvPr id="4" name="Picture 3">
            <a:extLst>
              <a:ext uri="{FF2B5EF4-FFF2-40B4-BE49-F238E27FC236}">
                <a16:creationId xmlns:a16="http://schemas.microsoft.com/office/drawing/2014/main" id="{F7023360-D1A7-4C49-B23D-DC1DA0706A3C}"/>
              </a:ext>
            </a:extLst>
          </p:cNvPr>
          <p:cNvPicPr>
            <a:picLocks noChangeAspect="1"/>
          </p:cNvPicPr>
          <p:nvPr/>
        </p:nvPicPr>
        <p:blipFill>
          <a:blip r:embed="rId5"/>
          <a:stretch>
            <a:fillRect/>
          </a:stretch>
        </p:blipFill>
        <p:spPr>
          <a:xfrm>
            <a:off x="8236315" y="305181"/>
            <a:ext cx="1341236" cy="646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2000"/>
                                        <p:tgtEl>
                                          <p:spTgt spid="2048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484"/>
                                        </p:tgtEl>
                                        <p:attrNameLst>
                                          <p:attrName>style.visibility</p:attrName>
                                        </p:attrNameLst>
                                      </p:cBhvr>
                                      <p:to>
                                        <p:strVal val="visible"/>
                                      </p:to>
                                    </p:set>
                                    <p:animEffect transition="in" filter="fade">
                                      <p:cBhvr>
                                        <p:cTn id="24" dur="2000"/>
                                        <p:tgtEl>
                                          <p:spTgt spid="2048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0488"/>
                                        </p:tgtEl>
                                        <p:attrNameLst>
                                          <p:attrName>style.visibility</p:attrName>
                                        </p:attrNameLst>
                                      </p:cBhvr>
                                      <p:to>
                                        <p:strVal val="visible"/>
                                      </p:to>
                                    </p:set>
                                    <p:animEffect transition="in" filter="fade">
                                      <p:cBhvr>
                                        <p:cTn id="32" dur="2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a:extLst>
              <a:ext uri="{FF2B5EF4-FFF2-40B4-BE49-F238E27FC236}">
                <a16:creationId xmlns:a16="http://schemas.microsoft.com/office/drawing/2014/main" id="{537277F7-48E6-425D-A004-7F17D8B94292}"/>
              </a:ext>
            </a:extLst>
          </p:cNvPr>
          <p:cNvSpPr/>
          <p:nvPr/>
        </p:nvSpPr>
        <p:spPr>
          <a:xfrm>
            <a:off x="3452813" y="1428751"/>
            <a:ext cx="5357812" cy="3071813"/>
          </a:xfrm>
          <a:prstGeom prst="wedgeEllipseCallout">
            <a:avLst>
              <a:gd name="adj1" fmla="val 33013"/>
              <a:gd name="adj2" fmla="val 59591"/>
            </a:avLst>
          </a:prstGeom>
          <a:solidFill>
            <a:srgbClr val="EF4135"/>
          </a:solidFill>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AU" sz="2800" dirty="0">
                <a:solidFill>
                  <a:schemeClr val="tx1"/>
                </a:solidFill>
                <a:latin typeface="Segoe Print" pitchFamily="2" charset="0"/>
              </a:rPr>
              <a:t>Can we trust the Bible?</a:t>
            </a:r>
          </a:p>
        </p:txBody>
      </p:sp>
      <p:sp>
        <p:nvSpPr>
          <p:cNvPr id="4" name="TextBox 3">
            <a:extLst>
              <a:ext uri="{FF2B5EF4-FFF2-40B4-BE49-F238E27FC236}">
                <a16:creationId xmlns:a16="http://schemas.microsoft.com/office/drawing/2014/main" id="{B7855081-A909-4144-93B2-2AD900C3FB57}"/>
              </a:ext>
            </a:extLst>
          </p:cNvPr>
          <p:cNvSpPr txBox="1">
            <a:spLocks noChangeArrowheads="1"/>
          </p:cNvSpPr>
          <p:nvPr/>
        </p:nvSpPr>
        <p:spPr bwMode="auto">
          <a:xfrm rot="20470647">
            <a:off x="1544639" y="1036638"/>
            <a:ext cx="674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JESUS: Is the evidence convincing?</a:t>
            </a:r>
          </a:p>
        </p:txBody>
      </p:sp>
      <p:sp>
        <p:nvSpPr>
          <p:cNvPr id="5" name="Rectangle 4">
            <a:extLst>
              <a:ext uri="{FF2B5EF4-FFF2-40B4-BE49-F238E27FC236}">
                <a16:creationId xmlns:a16="http://schemas.microsoft.com/office/drawing/2014/main" id="{1D40F1E8-6C86-41CF-9050-BF764A7B5951}"/>
              </a:ext>
            </a:extLst>
          </p:cNvPr>
          <p:cNvSpPr>
            <a:spLocks noChangeArrowheads="1"/>
          </p:cNvSpPr>
          <p:nvPr/>
        </p:nvSpPr>
        <p:spPr bwMode="auto">
          <a:xfrm rot="472316">
            <a:off x="2327275" y="5110163"/>
            <a:ext cx="4768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HISTORICAL SOURCES</a:t>
            </a:r>
          </a:p>
        </p:txBody>
      </p:sp>
      <p:sp>
        <p:nvSpPr>
          <p:cNvPr id="6" name="Rectangle 5">
            <a:extLst>
              <a:ext uri="{FF2B5EF4-FFF2-40B4-BE49-F238E27FC236}">
                <a16:creationId xmlns:a16="http://schemas.microsoft.com/office/drawing/2014/main" id="{338D25C3-AA3B-40A9-8EE4-3F275A54107C}"/>
              </a:ext>
            </a:extLst>
          </p:cNvPr>
          <p:cNvSpPr>
            <a:spLocks noChangeArrowheads="1"/>
          </p:cNvSpPr>
          <p:nvPr/>
        </p:nvSpPr>
        <p:spPr bwMode="auto">
          <a:xfrm rot="18566365">
            <a:off x="7482682" y="3534569"/>
            <a:ext cx="3355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ARCHAEOLOGY</a:t>
            </a:r>
          </a:p>
        </p:txBody>
      </p:sp>
      <p:sp>
        <p:nvSpPr>
          <p:cNvPr id="7" name="Rectangle 6">
            <a:extLst>
              <a:ext uri="{FF2B5EF4-FFF2-40B4-BE49-F238E27FC236}">
                <a16:creationId xmlns:a16="http://schemas.microsoft.com/office/drawing/2014/main" id="{EFF7C1FC-8570-4AD9-BC11-29BC8E8455AD}"/>
              </a:ext>
            </a:extLst>
          </p:cNvPr>
          <p:cNvSpPr>
            <a:spLocks noChangeArrowheads="1"/>
          </p:cNvSpPr>
          <p:nvPr/>
        </p:nvSpPr>
        <p:spPr bwMode="auto">
          <a:xfrm>
            <a:off x="4238626" y="5857875"/>
            <a:ext cx="5954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CIRCUMSTANTIAL EVIDENCE</a:t>
            </a:r>
          </a:p>
        </p:txBody>
      </p:sp>
      <p:sp>
        <p:nvSpPr>
          <p:cNvPr id="8" name="Rectangle 7">
            <a:extLst>
              <a:ext uri="{FF2B5EF4-FFF2-40B4-BE49-F238E27FC236}">
                <a16:creationId xmlns:a16="http://schemas.microsoft.com/office/drawing/2014/main" id="{99F73BA0-5D38-4B28-9770-E1FB3B35E954}"/>
              </a:ext>
            </a:extLst>
          </p:cNvPr>
          <p:cNvSpPr>
            <a:spLocks noChangeArrowheads="1"/>
          </p:cNvSpPr>
          <p:nvPr/>
        </p:nvSpPr>
        <p:spPr bwMode="auto">
          <a:xfrm rot="613268">
            <a:off x="7412038" y="1246189"/>
            <a:ext cx="2832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EXPERIENCE</a:t>
            </a:r>
          </a:p>
        </p:txBody>
      </p:sp>
      <p:sp>
        <p:nvSpPr>
          <p:cNvPr id="9" name="Rectangle 8">
            <a:extLst>
              <a:ext uri="{FF2B5EF4-FFF2-40B4-BE49-F238E27FC236}">
                <a16:creationId xmlns:a16="http://schemas.microsoft.com/office/drawing/2014/main" id="{91F089D7-79C1-42F9-8AAF-6D717E0E0100}"/>
              </a:ext>
            </a:extLst>
          </p:cNvPr>
          <p:cNvSpPr>
            <a:spLocks noChangeArrowheads="1"/>
          </p:cNvSpPr>
          <p:nvPr/>
        </p:nvSpPr>
        <p:spPr bwMode="auto">
          <a:xfrm>
            <a:off x="1881189" y="4230688"/>
            <a:ext cx="2987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JESUS and OT</a:t>
            </a:r>
          </a:p>
        </p:txBody>
      </p:sp>
      <p:sp>
        <p:nvSpPr>
          <p:cNvPr id="10" name="Rectangle 9">
            <a:extLst>
              <a:ext uri="{FF2B5EF4-FFF2-40B4-BE49-F238E27FC236}">
                <a16:creationId xmlns:a16="http://schemas.microsoft.com/office/drawing/2014/main" id="{28113212-D6FE-4799-B0AD-D65EA543F72D}"/>
              </a:ext>
            </a:extLst>
          </p:cNvPr>
          <p:cNvSpPr>
            <a:spLocks noChangeArrowheads="1"/>
          </p:cNvSpPr>
          <p:nvPr/>
        </p:nvSpPr>
        <p:spPr bwMode="auto">
          <a:xfrm>
            <a:off x="2268538" y="460375"/>
            <a:ext cx="3103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a:latin typeface="Arial" panose="020B0604020202020204" pitchFamily="34" charset="0"/>
              </a:rPr>
              <a:t>ENGAGEMENT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25F6-B3E1-410D-92C9-F4A1EBA33C1D}"/>
              </a:ext>
            </a:extLst>
          </p:cNvPr>
          <p:cNvSpPr>
            <a:spLocks noGrp="1"/>
          </p:cNvSpPr>
          <p:nvPr>
            <p:ph type="title"/>
          </p:nvPr>
        </p:nvSpPr>
        <p:spPr>
          <a:xfrm>
            <a:off x="838200" y="614018"/>
            <a:ext cx="10205720" cy="722683"/>
          </a:xfrm>
        </p:spPr>
        <p:txBody>
          <a:bodyPr>
            <a:normAutofit/>
          </a:bodyPr>
          <a:lstStyle/>
          <a:p>
            <a:r>
              <a:rPr lang="en-AU" dirty="0"/>
              <a:t>10 Reasons you can trust the Bible about Jesus</a:t>
            </a:r>
          </a:p>
        </p:txBody>
      </p:sp>
      <p:sp>
        <p:nvSpPr>
          <p:cNvPr id="13" name="Content Placeholder 2">
            <a:extLst>
              <a:ext uri="{FF2B5EF4-FFF2-40B4-BE49-F238E27FC236}">
                <a16:creationId xmlns:a16="http://schemas.microsoft.com/office/drawing/2014/main" id="{0A5C6B88-A5D3-4CBD-83B1-75BF3E78BC9B}"/>
              </a:ext>
            </a:extLst>
          </p:cNvPr>
          <p:cNvSpPr>
            <a:spLocks noGrp="1"/>
          </p:cNvSpPr>
          <p:nvPr>
            <p:ph idx="1"/>
          </p:nvPr>
        </p:nvSpPr>
        <p:spPr>
          <a:xfrm>
            <a:off x="1016001" y="1685237"/>
            <a:ext cx="9514840" cy="5172763"/>
          </a:xfrm>
        </p:spPr>
        <p:txBody>
          <a:bodyPr anchor="ctr">
            <a:normAutofit fontScale="55000" lnSpcReduction="20000"/>
          </a:bodyPr>
          <a:lstStyle/>
          <a:p>
            <a:pPr marL="514350" indent="-514350">
              <a:buAutoNum type="arabicPeriod"/>
            </a:pPr>
            <a:r>
              <a:rPr lang="en-AU" sz="3300" dirty="0"/>
              <a:t>Christianity is historical: the heart of the Christian faith is a series of events recorded in a collection of histories and letters</a:t>
            </a:r>
          </a:p>
          <a:p>
            <a:pPr marL="514350" indent="-514350">
              <a:buAutoNum type="arabicPeriod"/>
            </a:pPr>
            <a:r>
              <a:rPr lang="en-AU" sz="3300" dirty="0"/>
              <a:t>The Gospels are widely recognised by secular experts as historical biographies of real individuals</a:t>
            </a:r>
          </a:p>
          <a:p>
            <a:pPr marL="514350" indent="-514350">
              <a:buAutoNum type="arabicPeriod"/>
            </a:pPr>
            <a:r>
              <a:rPr lang="en-AU" sz="3300" dirty="0"/>
              <a:t>The New Testament contains a collection of independent evidence about Jesus: many of the books in the New Testament were written independently of each other.</a:t>
            </a:r>
          </a:p>
          <a:p>
            <a:pPr marL="514350" indent="-514350">
              <a:buAutoNum type="arabicPeriod"/>
            </a:pPr>
            <a:r>
              <a:rPr lang="en-AU" sz="3300" dirty="0"/>
              <a:t>The New Testament sources are relatively early</a:t>
            </a:r>
          </a:p>
          <a:p>
            <a:pPr marL="514350" indent="-514350">
              <a:buAutoNum type="arabicPeriod"/>
            </a:pPr>
            <a:r>
              <a:rPr lang="en-AU" sz="3300" dirty="0"/>
              <a:t>Before the New Testament was written, the words and deeds of Jesus were preserved by oral tradition</a:t>
            </a:r>
          </a:p>
          <a:p>
            <a:pPr marL="514350" indent="-514350">
              <a:buAutoNum type="arabicPeriod"/>
            </a:pPr>
            <a:r>
              <a:rPr lang="en-AU" sz="3300" dirty="0"/>
              <a:t>Non-Christian writings confirm the broad outline of Jesus life</a:t>
            </a:r>
          </a:p>
          <a:p>
            <a:pPr marL="514350" indent="-514350">
              <a:buAutoNum type="arabicPeriod"/>
            </a:pPr>
            <a:r>
              <a:rPr lang="en-AU" sz="3300" dirty="0"/>
              <a:t>Absence of evidence is not evidence of absence</a:t>
            </a:r>
          </a:p>
          <a:p>
            <a:pPr marL="514350" indent="-514350">
              <a:buAutoNum type="arabicPeriod"/>
            </a:pPr>
            <a:r>
              <a:rPr lang="en-AU" sz="3300" dirty="0"/>
              <a:t>The New Testament is probably the best preserved text of all ancient history</a:t>
            </a:r>
          </a:p>
          <a:p>
            <a:pPr marL="514350" indent="-514350">
              <a:buAutoNum type="arabicPeriod"/>
            </a:pPr>
            <a:r>
              <a:rPr lang="en-AU" sz="3300" dirty="0"/>
              <a:t>Archaeology confirms important facts about the world of Jesus</a:t>
            </a:r>
          </a:p>
          <a:p>
            <a:pPr marL="514350" indent="-514350">
              <a:buAutoNum type="arabicPeriod"/>
            </a:pPr>
            <a:r>
              <a:rPr lang="en-AU" sz="3300" dirty="0"/>
              <a:t>Jesus is more trustworthy than we are trusting: it isn’t about us having no intellectual doubts. It’s about us developing a sense (however strong that sense might be) of the dependability of Jesus himself. </a:t>
            </a:r>
          </a:p>
          <a:p>
            <a:pPr marL="0" indent="0" algn="r">
              <a:buNone/>
            </a:pPr>
            <a:endParaRPr lang="en-AU" sz="1500" dirty="0"/>
          </a:p>
          <a:p>
            <a:pPr marL="0" indent="0" algn="r">
              <a:buNone/>
            </a:pPr>
            <a:r>
              <a:rPr lang="en-AU" sz="1500" dirty="0"/>
              <a:t>John Dickson</a:t>
            </a:r>
          </a:p>
          <a:p>
            <a:pPr marL="0" indent="0" algn="r">
              <a:buNone/>
            </a:pPr>
            <a:r>
              <a:rPr lang="en-AU" sz="1500" dirty="0"/>
              <a:t>Founding Director of the Centre for Public Christianity and Honorary Fellow of the Department of Ancient History at Macquarie University</a:t>
            </a:r>
          </a:p>
          <a:p>
            <a:pPr marL="0" indent="0" algn="r">
              <a:buNone/>
            </a:pPr>
            <a:r>
              <a:rPr lang="en-AU" sz="1200" dirty="0">
                <a:hlinkClick r:id="rId3">
                  <a:extLst>
                    <a:ext uri="{A12FA001-AC4F-418D-AE19-62706E023703}">
                      <ahyp:hlinkClr xmlns:ahyp="http://schemas.microsoft.com/office/drawing/2018/hyperlinkcolor" val="tx"/>
                    </a:ext>
                  </a:extLst>
                </a:hlinkClick>
              </a:rPr>
              <a:t>www.eternitynews.com.au/good-news/10-reasons-you-can-trust-the-bible/</a:t>
            </a:r>
            <a:endParaRPr lang="en-AU" sz="1200" dirty="0"/>
          </a:p>
        </p:txBody>
      </p:sp>
    </p:spTree>
    <p:extLst>
      <p:ext uri="{BB962C8B-B14F-4D97-AF65-F5344CB8AC3E}">
        <p14:creationId xmlns:p14="http://schemas.microsoft.com/office/powerpoint/2010/main" val="532755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166910" y="785794"/>
            <a:ext cx="7858180" cy="4714908"/>
          </a:xfrm>
          <a:prstGeom prst="wedgeEllipseCallout">
            <a:avLst/>
          </a:prstGeom>
          <a:solidFill>
            <a:srgbClr val="EF413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400" dirty="0">
                <a:solidFill>
                  <a:schemeClr val="tx1"/>
                </a:solidFill>
                <a:latin typeface="Kristen ITC" pitchFamily="66" charset="0"/>
              </a:rPr>
              <a:t>Are there mistakes in the Bible?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166910" y="785794"/>
            <a:ext cx="7858180" cy="4714908"/>
          </a:xfrm>
          <a:prstGeom prst="wedgeEllipseCallout">
            <a:avLst>
              <a:gd name="adj1" fmla="val 32336"/>
              <a:gd name="adj2" fmla="val 61307"/>
            </a:avLst>
          </a:prstGeom>
          <a:solidFill>
            <a:srgbClr val="1C3F9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400" dirty="0">
                <a:solidFill>
                  <a:schemeClr val="tx1"/>
                </a:solidFill>
                <a:latin typeface="Kristen ITC" pitchFamily="66" charset="0"/>
              </a:rPr>
              <a:t>How do we </a:t>
            </a:r>
          </a:p>
          <a:p>
            <a:pPr algn="ctr"/>
            <a:r>
              <a:rPr lang="en-AU" sz="5400" dirty="0">
                <a:solidFill>
                  <a:schemeClr val="tx1"/>
                </a:solidFill>
                <a:latin typeface="Kristen ITC" pitchFamily="66" charset="0"/>
              </a:rPr>
              <a:t>find out?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200" kern="1200">
                <a:solidFill>
                  <a:srgbClr val="FFFFFF"/>
                </a:solidFill>
                <a:latin typeface="+mj-lt"/>
                <a:ea typeface="+mj-ea"/>
                <a:cs typeface="+mj-cs"/>
              </a:rPr>
              <a:t>It’s all about comparing </a:t>
            </a:r>
            <a:r>
              <a:rPr lang="en-US" sz="2200" b="1" kern="1200">
                <a:solidFill>
                  <a:srgbClr val="FFFFFF"/>
                </a:solidFill>
                <a:latin typeface="+mj-lt"/>
                <a:ea typeface="+mj-ea"/>
                <a:cs typeface="+mj-cs"/>
              </a:rPr>
              <a:t>copies</a:t>
            </a:r>
            <a:r>
              <a:rPr lang="en-US" sz="2200" kern="1200">
                <a:solidFill>
                  <a:srgbClr val="FFFFFF"/>
                </a:solidFill>
                <a:latin typeface="+mj-lt"/>
                <a:ea typeface="+mj-ea"/>
                <a:cs typeface="+mj-cs"/>
              </a:rPr>
              <a:t> from different times and places…</a:t>
            </a:r>
          </a:p>
        </p:txBody>
      </p:sp>
      <p:pic>
        <p:nvPicPr>
          <p:cNvPr id="23554" name="Picture 2" descr="https://school.carm.org/amember/files/demo2/graphics/textua4.gif"/>
          <p:cNvPicPr>
            <a:picLocks noChangeAspect="1" noChangeArrowheads="1"/>
          </p:cNvPicPr>
          <p:nvPr/>
        </p:nvPicPr>
        <p:blipFill>
          <a:blip r:embed="rId3" cstate="print"/>
          <a:stretch>
            <a:fillRect/>
          </a:stretch>
        </p:blipFill>
        <p:spPr bwMode="auto">
          <a:xfrm>
            <a:off x="4368808" y="961812"/>
            <a:ext cx="6527783" cy="49309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66910" y="214291"/>
          <a:ext cx="8001060" cy="6040059"/>
        </p:xfrm>
        <a:graphic>
          <a:graphicData uri="http://schemas.openxmlformats.org/drawingml/2006/table">
            <a:tbl>
              <a:tblPr firstRow="1" bandRow="1">
                <a:tableStyleId>{69CF1AB2-1976-4502-BF36-3FF5EA218861}</a:tableStyleId>
              </a:tblPr>
              <a:tblGrid>
                <a:gridCol w="1600212">
                  <a:extLst>
                    <a:ext uri="{9D8B030D-6E8A-4147-A177-3AD203B41FA5}">
                      <a16:colId xmlns:a16="http://schemas.microsoft.com/office/drawing/2014/main" val="20000"/>
                    </a:ext>
                  </a:extLst>
                </a:gridCol>
                <a:gridCol w="1600212">
                  <a:extLst>
                    <a:ext uri="{9D8B030D-6E8A-4147-A177-3AD203B41FA5}">
                      <a16:colId xmlns:a16="http://schemas.microsoft.com/office/drawing/2014/main" val="20001"/>
                    </a:ext>
                  </a:extLst>
                </a:gridCol>
                <a:gridCol w="1600212">
                  <a:extLst>
                    <a:ext uri="{9D8B030D-6E8A-4147-A177-3AD203B41FA5}">
                      <a16:colId xmlns:a16="http://schemas.microsoft.com/office/drawing/2014/main" val="20002"/>
                    </a:ext>
                  </a:extLst>
                </a:gridCol>
                <a:gridCol w="1600212">
                  <a:extLst>
                    <a:ext uri="{9D8B030D-6E8A-4147-A177-3AD203B41FA5}">
                      <a16:colId xmlns:a16="http://schemas.microsoft.com/office/drawing/2014/main" val="20003"/>
                    </a:ext>
                  </a:extLst>
                </a:gridCol>
                <a:gridCol w="1600212">
                  <a:extLst>
                    <a:ext uri="{9D8B030D-6E8A-4147-A177-3AD203B41FA5}">
                      <a16:colId xmlns:a16="http://schemas.microsoft.com/office/drawing/2014/main" val="20004"/>
                    </a:ext>
                  </a:extLst>
                </a:gridCol>
              </a:tblGrid>
              <a:tr h="732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AUTHOR</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WHEN WRITTEN</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EARLIEST COPY</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TIME SPAN</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No.</a:t>
                      </a:r>
                      <a:r>
                        <a:rPr lang="en-AU" sz="1600" b="1" baseline="0" dirty="0"/>
                        <a:t> OF COPIES</a:t>
                      </a:r>
                      <a:endParaRPr lang="en-AU" sz="1600" dirty="0"/>
                    </a:p>
                  </a:txBody>
                  <a:tcPr anchor="ctr"/>
                </a:tc>
                <a:extLst>
                  <a:ext uri="{0D108BD9-81ED-4DB2-BD59-A6C34878D82A}">
                    <a16:rowId xmlns:a16="http://schemas.microsoft.com/office/drawing/2014/main" val="10000"/>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Homer </a:t>
                      </a:r>
                      <a:endParaRPr lang="en-AU" sz="1800" b="0" i="1" dirty="0"/>
                    </a:p>
                    <a:p>
                      <a:pPr marL="0" marR="0" indent="0" algn="l" defTabSz="914400" rtl="0" eaLnBrk="1" fontAlgn="auto" latinLnBrk="0" hangingPunct="1">
                        <a:lnSpc>
                          <a:spcPct val="100000"/>
                        </a:lnSpc>
                        <a:spcBef>
                          <a:spcPts val="0"/>
                        </a:spcBef>
                        <a:spcAft>
                          <a:spcPts val="0"/>
                        </a:spcAft>
                        <a:buClrTx/>
                        <a:buSzTx/>
                        <a:buFontTx/>
                        <a:buNone/>
                        <a:tabLst/>
                        <a:defRPr/>
                      </a:pPr>
                      <a:r>
                        <a:rPr lang="en-AU" sz="1800" b="0" i="1" dirty="0"/>
                        <a:t>Iliad</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1"/>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Caesar  </a:t>
                      </a:r>
                    </a:p>
                    <a:p>
                      <a:pPr marL="0" marR="0" indent="0" algn="l" defTabSz="914400" rtl="0" eaLnBrk="1" fontAlgn="auto" latinLnBrk="0" hangingPunct="1">
                        <a:lnSpc>
                          <a:spcPct val="100000"/>
                        </a:lnSpc>
                        <a:spcBef>
                          <a:spcPts val="0"/>
                        </a:spcBef>
                        <a:spcAft>
                          <a:spcPts val="0"/>
                        </a:spcAft>
                        <a:buClrTx/>
                        <a:buSzTx/>
                        <a:buFontTx/>
                        <a:buNone/>
                        <a:tabLst/>
                        <a:defRPr/>
                      </a:pPr>
                      <a:r>
                        <a:rPr lang="en-AU" sz="1800" b="0" i="1" dirty="0"/>
                        <a:t>The Gallic Wars</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2"/>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Plato </a:t>
                      </a:r>
                      <a:r>
                        <a:rPr lang="en-AU" sz="1800" b="0" i="1" dirty="0"/>
                        <a:t>Tetralogies</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3"/>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Aristotle</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4"/>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Herodotus </a:t>
                      </a:r>
                      <a:r>
                        <a:rPr lang="en-AU" sz="1800" b="0" i="1" dirty="0"/>
                        <a:t>History</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5"/>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Euripides</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6"/>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New Testament</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7"/>
                  </a:ext>
                </a:extLst>
              </a:tr>
            </a:tbl>
          </a:graphicData>
        </a:graphic>
      </p:graphicFrame>
      <p:sp>
        <p:nvSpPr>
          <p:cNvPr id="3" name="Rectangle 2"/>
          <p:cNvSpPr/>
          <p:nvPr/>
        </p:nvSpPr>
        <p:spPr>
          <a:xfrm>
            <a:off x="1952564" y="6357959"/>
            <a:ext cx="8429716" cy="276999"/>
          </a:xfrm>
          <a:prstGeom prst="rect">
            <a:avLst/>
          </a:prstGeom>
        </p:spPr>
        <p:txBody>
          <a:bodyPr wrap="square">
            <a:spAutoFit/>
          </a:bodyPr>
          <a:lstStyle/>
          <a:p>
            <a:r>
              <a:rPr lang="en-AU" sz="1200" u="sng" dirty="0"/>
              <a:t>school.carm.org</a:t>
            </a:r>
            <a:r>
              <a:rPr lang="en-AU" sz="1200" dirty="0"/>
              <a:t>: This chart was adapted from charts in </a:t>
            </a:r>
            <a:r>
              <a:rPr lang="en-AU" sz="1200" u="sng" dirty="0"/>
              <a:t>Evidence that Demands a Verdict</a:t>
            </a:r>
            <a:r>
              <a:rPr lang="en-AU" sz="1200" dirty="0"/>
              <a:t>, by Josh McDowell, 1979, pages 42 and 43</a:t>
            </a:r>
          </a:p>
        </p:txBody>
      </p:sp>
      <p:sp>
        <p:nvSpPr>
          <p:cNvPr id="4" name="TextBox 3"/>
          <p:cNvSpPr txBox="1"/>
          <p:nvPr/>
        </p:nvSpPr>
        <p:spPr>
          <a:xfrm>
            <a:off x="4167175" y="1142984"/>
            <a:ext cx="764953" cy="338554"/>
          </a:xfrm>
          <a:prstGeom prst="rect">
            <a:avLst/>
          </a:prstGeom>
          <a:noFill/>
        </p:spPr>
        <p:txBody>
          <a:bodyPr wrap="none" rtlCol="0">
            <a:spAutoFit/>
          </a:bodyPr>
          <a:lstStyle/>
          <a:p>
            <a:pPr algn="ctr"/>
            <a:r>
              <a:rPr lang="en-AU" sz="1600" dirty="0"/>
              <a:t>900 BC</a:t>
            </a:r>
          </a:p>
        </p:txBody>
      </p:sp>
      <p:sp>
        <p:nvSpPr>
          <p:cNvPr id="5" name="TextBox 4"/>
          <p:cNvSpPr txBox="1"/>
          <p:nvPr/>
        </p:nvSpPr>
        <p:spPr>
          <a:xfrm>
            <a:off x="5738810" y="1142984"/>
            <a:ext cx="764954" cy="338554"/>
          </a:xfrm>
          <a:prstGeom prst="rect">
            <a:avLst/>
          </a:prstGeom>
          <a:noFill/>
        </p:spPr>
        <p:txBody>
          <a:bodyPr wrap="none" rtlCol="0">
            <a:spAutoFit/>
          </a:bodyPr>
          <a:lstStyle/>
          <a:p>
            <a:pPr algn="ctr"/>
            <a:r>
              <a:rPr lang="en-AU" sz="1600" dirty="0"/>
              <a:t>400 BC</a:t>
            </a:r>
          </a:p>
        </p:txBody>
      </p:sp>
      <p:sp>
        <p:nvSpPr>
          <p:cNvPr id="6" name="TextBox 5"/>
          <p:cNvSpPr txBox="1"/>
          <p:nvPr/>
        </p:nvSpPr>
        <p:spPr>
          <a:xfrm>
            <a:off x="7310446" y="1142984"/>
            <a:ext cx="983346" cy="338554"/>
          </a:xfrm>
          <a:prstGeom prst="rect">
            <a:avLst/>
          </a:prstGeom>
          <a:noFill/>
        </p:spPr>
        <p:txBody>
          <a:bodyPr wrap="none" rtlCol="0">
            <a:spAutoFit/>
          </a:bodyPr>
          <a:lstStyle/>
          <a:p>
            <a:pPr algn="ctr"/>
            <a:r>
              <a:rPr lang="en-AU" sz="1600" dirty="0"/>
              <a:t>500 years</a:t>
            </a:r>
          </a:p>
        </p:txBody>
      </p:sp>
      <p:sp>
        <p:nvSpPr>
          <p:cNvPr id="7" name="TextBox 6"/>
          <p:cNvSpPr txBox="1"/>
          <p:nvPr/>
        </p:nvSpPr>
        <p:spPr>
          <a:xfrm>
            <a:off x="9096396" y="1142984"/>
            <a:ext cx="497252" cy="338554"/>
          </a:xfrm>
          <a:prstGeom prst="rect">
            <a:avLst/>
          </a:prstGeom>
          <a:noFill/>
        </p:spPr>
        <p:txBody>
          <a:bodyPr wrap="none" rtlCol="0">
            <a:spAutoFit/>
          </a:bodyPr>
          <a:lstStyle/>
          <a:p>
            <a:pPr algn="ctr"/>
            <a:r>
              <a:rPr lang="en-AU" sz="1600" dirty="0"/>
              <a:t>643</a:t>
            </a:r>
          </a:p>
        </p:txBody>
      </p:sp>
      <p:sp>
        <p:nvSpPr>
          <p:cNvPr id="8" name="TextBox 7"/>
          <p:cNvSpPr txBox="1"/>
          <p:nvPr/>
        </p:nvSpPr>
        <p:spPr>
          <a:xfrm>
            <a:off x="4024299" y="1928802"/>
            <a:ext cx="1128835" cy="338554"/>
          </a:xfrm>
          <a:prstGeom prst="rect">
            <a:avLst/>
          </a:prstGeom>
          <a:noFill/>
        </p:spPr>
        <p:txBody>
          <a:bodyPr wrap="none" rtlCol="0">
            <a:spAutoFit/>
          </a:bodyPr>
          <a:lstStyle/>
          <a:p>
            <a:pPr algn="ctr"/>
            <a:r>
              <a:rPr lang="en-AU" sz="1600" dirty="0"/>
              <a:t>100 - 44 BC</a:t>
            </a:r>
          </a:p>
        </p:txBody>
      </p:sp>
      <p:sp>
        <p:nvSpPr>
          <p:cNvPr id="9" name="TextBox 8"/>
          <p:cNvSpPr txBox="1"/>
          <p:nvPr/>
        </p:nvSpPr>
        <p:spPr>
          <a:xfrm>
            <a:off x="5738811" y="1928802"/>
            <a:ext cx="788999" cy="338554"/>
          </a:xfrm>
          <a:prstGeom prst="rect">
            <a:avLst/>
          </a:prstGeom>
          <a:noFill/>
        </p:spPr>
        <p:txBody>
          <a:bodyPr wrap="none" rtlCol="0">
            <a:spAutoFit/>
          </a:bodyPr>
          <a:lstStyle/>
          <a:p>
            <a:pPr algn="ctr"/>
            <a:r>
              <a:rPr lang="en-AU" sz="1600" dirty="0"/>
              <a:t>900 AD</a:t>
            </a:r>
          </a:p>
        </p:txBody>
      </p:sp>
      <p:sp>
        <p:nvSpPr>
          <p:cNvPr id="10" name="TextBox 9"/>
          <p:cNvSpPr txBox="1"/>
          <p:nvPr/>
        </p:nvSpPr>
        <p:spPr>
          <a:xfrm>
            <a:off x="7239008" y="1928802"/>
            <a:ext cx="1138838" cy="338554"/>
          </a:xfrm>
          <a:prstGeom prst="rect">
            <a:avLst/>
          </a:prstGeom>
          <a:noFill/>
        </p:spPr>
        <p:txBody>
          <a:bodyPr wrap="none" rtlCol="0">
            <a:spAutoFit/>
          </a:bodyPr>
          <a:lstStyle/>
          <a:p>
            <a:pPr algn="ctr"/>
            <a:r>
              <a:rPr lang="en-AU" sz="1600" dirty="0"/>
              <a:t>1,000 years</a:t>
            </a:r>
          </a:p>
        </p:txBody>
      </p:sp>
      <p:sp>
        <p:nvSpPr>
          <p:cNvPr id="11" name="TextBox 10"/>
          <p:cNvSpPr txBox="1"/>
          <p:nvPr/>
        </p:nvSpPr>
        <p:spPr>
          <a:xfrm>
            <a:off x="9096397" y="1928802"/>
            <a:ext cx="393057" cy="338554"/>
          </a:xfrm>
          <a:prstGeom prst="rect">
            <a:avLst/>
          </a:prstGeom>
          <a:noFill/>
        </p:spPr>
        <p:txBody>
          <a:bodyPr wrap="none" rtlCol="0">
            <a:spAutoFit/>
          </a:bodyPr>
          <a:lstStyle/>
          <a:p>
            <a:pPr algn="ctr"/>
            <a:r>
              <a:rPr lang="en-AU" sz="1600" dirty="0"/>
              <a:t>10</a:t>
            </a:r>
          </a:p>
        </p:txBody>
      </p:sp>
      <p:sp>
        <p:nvSpPr>
          <p:cNvPr id="12" name="TextBox 11"/>
          <p:cNvSpPr txBox="1"/>
          <p:nvPr/>
        </p:nvSpPr>
        <p:spPr>
          <a:xfrm>
            <a:off x="3952861" y="2786058"/>
            <a:ext cx="1233031" cy="338554"/>
          </a:xfrm>
          <a:prstGeom prst="rect">
            <a:avLst/>
          </a:prstGeom>
          <a:noFill/>
        </p:spPr>
        <p:txBody>
          <a:bodyPr wrap="none" rtlCol="0">
            <a:spAutoFit/>
          </a:bodyPr>
          <a:lstStyle/>
          <a:p>
            <a:pPr algn="ctr"/>
            <a:r>
              <a:rPr lang="en-AU" sz="1600" dirty="0"/>
              <a:t>427 - 347 BC</a:t>
            </a:r>
          </a:p>
        </p:txBody>
      </p:sp>
      <p:sp>
        <p:nvSpPr>
          <p:cNvPr id="13" name="TextBox 12"/>
          <p:cNvSpPr txBox="1"/>
          <p:nvPr/>
        </p:nvSpPr>
        <p:spPr>
          <a:xfrm>
            <a:off x="5738811" y="2786058"/>
            <a:ext cx="788999" cy="338554"/>
          </a:xfrm>
          <a:prstGeom prst="rect">
            <a:avLst/>
          </a:prstGeom>
          <a:noFill/>
        </p:spPr>
        <p:txBody>
          <a:bodyPr wrap="none" rtlCol="0">
            <a:spAutoFit/>
          </a:bodyPr>
          <a:lstStyle/>
          <a:p>
            <a:pPr algn="ctr"/>
            <a:r>
              <a:rPr lang="en-AU" sz="1600" dirty="0"/>
              <a:t>900 AD</a:t>
            </a:r>
          </a:p>
        </p:txBody>
      </p:sp>
      <p:sp>
        <p:nvSpPr>
          <p:cNvPr id="14" name="TextBox 13"/>
          <p:cNvSpPr txBox="1"/>
          <p:nvPr/>
        </p:nvSpPr>
        <p:spPr>
          <a:xfrm>
            <a:off x="5738811" y="4286256"/>
            <a:ext cx="788999" cy="338554"/>
          </a:xfrm>
          <a:prstGeom prst="rect">
            <a:avLst/>
          </a:prstGeom>
          <a:noFill/>
        </p:spPr>
        <p:txBody>
          <a:bodyPr wrap="none" rtlCol="0">
            <a:spAutoFit/>
          </a:bodyPr>
          <a:lstStyle/>
          <a:p>
            <a:pPr algn="ctr"/>
            <a:r>
              <a:rPr lang="en-AU" sz="1600" dirty="0"/>
              <a:t>900 AD</a:t>
            </a:r>
          </a:p>
        </p:txBody>
      </p:sp>
      <p:sp>
        <p:nvSpPr>
          <p:cNvPr id="15" name="TextBox 14"/>
          <p:cNvSpPr txBox="1"/>
          <p:nvPr/>
        </p:nvSpPr>
        <p:spPr>
          <a:xfrm>
            <a:off x="7239008" y="3571876"/>
            <a:ext cx="1138838" cy="338554"/>
          </a:xfrm>
          <a:prstGeom prst="rect">
            <a:avLst/>
          </a:prstGeom>
          <a:noFill/>
        </p:spPr>
        <p:txBody>
          <a:bodyPr wrap="none" rtlCol="0">
            <a:spAutoFit/>
          </a:bodyPr>
          <a:lstStyle/>
          <a:p>
            <a:pPr algn="ctr"/>
            <a:r>
              <a:rPr lang="en-AU" sz="1600" dirty="0"/>
              <a:t>1,400 years</a:t>
            </a:r>
          </a:p>
        </p:txBody>
      </p:sp>
      <p:sp>
        <p:nvSpPr>
          <p:cNvPr id="16" name="TextBox 15"/>
          <p:cNvSpPr txBox="1"/>
          <p:nvPr/>
        </p:nvSpPr>
        <p:spPr>
          <a:xfrm>
            <a:off x="9239272" y="2786058"/>
            <a:ext cx="288862" cy="338554"/>
          </a:xfrm>
          <a:prstGeom prst="rect">
            <a:avLst/>
          </a:prstGeom>
          <a:noFill/>
        </p:spPr>
        <p:txBody>
          <a:bodyPr wrap="none" rtlCol="0">
            <a:spAutoFit/>
          </a:bodyPr>
          <a:lstStyle/>
          <a:p>
            <a:pPr algn="ctr"/>
            <a:r>
              <a:rPr lang="en-AU" sz="1600" dirty="0"/>
              <a:t>7</a:t>
            </a:r>
          </a:p>
        </p:txBody>
      </p:sp>
      <p:sp>
        <p:nvSpPr>
          <p:cNvPr id="17" name="TextBox 16"/>
          <p:cNvSpPr txBox="1"/>
          <p:nvPr/>
        </p:nvSpPr>
        <p:spPr>
          <a:xfrm>
            <a:off x="3952861" y="3571876"/>
            <a:ext cx="1233031" cy="338554"/>
          </a:xfrm>
          <a:prstGeom prst="rect">
            <a:avLst/>
          </a:prstGeom>
          <a:noFill/>
        </p:spPr>
        <p:txBody>
          <a:bodyPr wrap="none" rtlCol="0">
            <a:spAutoFit/>
          </a:bodyPr>
          <a:lstStyle/>
          <a:p>
            <a:pPr algn="ctr"/>
            <a:r>
              <a:rPr lang="en-AU" sz="1600" dirty="0"/>
              <a:t>384 - 322 BC</a:t>
            </a:r>
          </a:p>
        </p:txBody>
      </p:sp>
      <p:sp>
        <p:nvSpPr>
          <p:cNvPr id="18" name="TextBox 17"/>
          <p:cNvSpPr txBox="1"/>
          <p:nvPr/>
        </p:nvSpPr>
        <p:spPr>
          <a:xfrm>
            <a:off x="5667373" y="3571876"/>
            <a:ext cx="944489" cy="338554"/>
          </a:xfrm>
          <a:prstGeom prst="rect">
            <a:avLst/>
          </a:prstGeom>
          <a:noFill/>
        </p:spPr>
        <p:txBody>
          <a:bodyPr wrap="none" rtlCol="0">
            <a:spAutoFit/>
          </a:bodyPr>
          <a:lstStyle/>
          <a:p>
            <a:pPr algn="ctr"/>
            <a:r>
              <a:rPr lang="en-AU" sz="1600" dirty="0"/>
              <a:t>1,100 AD</a:t>
            </a:r>
          </a:p>
        </p:txBody>
      </p:sp>
      <p:sp>
        <p:nvSpPr>
          <p:cNvPr id="19" name="TextBox 18"/>
          <p:cNvSpPr txBox="1"/>
          <p:nvPr/>
        </p:nvSpPr>
        <p:spPr>
          <a:xfrm>
            <a:off x="7239008" y="2786058"/>
            <a:ext cx="1138838" cy="338554"/>
          </a:xfrm>
          <a:prstGeom prst="rect">
            <a:avLst/>
          </a:prstGeom>
          <a:noFill/>
        </p:spPr>
        <p:txBody>
          <a:bodyPr wrap="none" rtlCol="0">
            <a:spAutoFit/>
          </a:bodyPr>
          <a:lstStyle/>
          <a:p>
            <a:pPr algn="ctr"/>
            <a:r>
              <a:rPr lang="en-AU" sz="1600" dirty="0"/>
              <a:t>1,200 years</a:t>
            </a:r>
          </a:p>
        </p:txBody>
      </p:sp>
      <p:sp>
        <p:nvSpPr>
          <p:cNvPr id="20" name="TextBox 19"/>
          <p:cNvSpPr txBox="1"/>
          <p:nvPr/>
        </p:nvSpPr>
        <p:spPr>
          <a:xfrm>
            <a:off x="9167835" y="3571876"/>
            <a:ext cx="393057" cy="338554"/>
          </a:xfrm>
          <a:prstGeom prst="rect">
            <a:avLst/>
          </a:prstGeom>
          <a:noFill/>
        </p:spPr>
        <p:txBody>
          <a:bodyPr wrap="none" rtlCol="0">
            <a:spAutoFit/>
          </a:bodyPr>
          <a:lstStyle/>
          <a:p>
            <a:pPr algn="ctr"/>
            <a:r>
              <a:rPr lang="en-AU" sz="1600" dirty="0"/>
              <a:t>49</a:t>
            </a:r>
          </a:p>
        </p:txBody>
      </p:sp>
      <p:sp>
        <p:nvSpPr>
          <p:cNvPr id="21" name="TextBox 20"/>
          <p:cNvSpPr txBox="1"/>
          <p:nvPr/>
        </p:nvSpPr>
        <p:spPr>
          <a:xfrm>
            <a:off x="3952861" y="4286256"/>
            <a:ext cx="1233031" cy="338554"/>
          </a:xfrm>
          <a:prstGeom prst="rect">
            <a:avLst/>
          </a:prstGeom>
          <a:noFill/>
        </p:spPr>
        <p:txBody>
          <a:bodyPr wrap="none" rtlCol="0">
            <a:spAutoFit/>
          </a:bodyPr>
          <a:lstStyle/>
          <a:p>
            <a:pPr algn="ctr"/>
            <a:r>
              <a:rPr lang="en-AU" sz="1600" dirty="0"/>
              <a:t>480 - 425 BC</a:t>
            </a:r>
          </a:p>
        </p:txBody>
      </p:sp>
      <p:sp>
        <p:nvSpPr>
          <p:cNvPr id="22" name="TextBox 21"/>
          <p:cNvSpPr txBox="1"/>
          <p:nvPr/>
        </p:nvSpPr>
        <p:spPr>
          <a:xfrm>
            <a:off x="7239008" y="4286256"/>
            <a:ext cx="1138838" cy="338554"/>
          </a:xfrm>
          <a:prstGeom prst="rect">
            <a:avLst/>
          </a:prstGeom>
          <a:noFill/>
        </p:spPr>
        <p:txBody>
          <a:bodyPr wrap="none" rtlCol="0">
            <a:spAutoFit/>
          </a:bodyPr>
          <a:lstStyle/>
          <a:p>
            <a:pPr algn="ctr"/>
            <a:r>
              <a:rPr lang="en-AU" sz="1600" dirty="0"/>
              <a:t>1,300 years</a:t>
            </a:r>
          </a:p>
        </p:txBody>
      </p:sp>
      <p:sp>
        <p:nvSpPr>
          <p:cNvPr id="23" name="TextBox 22"/>
          <p:cNvSpPr txBox="1"/>
          <p:nvPr/>
        </p:nvSpPr>
        <p:spPr>
          <a:xfrm>
            <a:off x="9239272" y="4286256"/>
            <a:ext cx="288862" cy="338554"/>
          </a:xfrm>
          <a:prstGeom prst="rect">
            <a:avLst/>
          </a:prstGeom>
          <a:noFill/>
        </p:spPr>
        <p:txBody>
          <a:bodyPr wrap="none" rtlCol="0">
            <a:spAutoFit/>
          </a:bodyPr>
          <a:lstStyle/>
          <a:p>
            <a:pPr algn="ctr"/>
            <a:r>
              <a:rPr lang="en-AU" sz="1600" dirty="0"/>
              <a:t>8</a:t>
            </a:r>
          </a:p>
        </p:txBody>
      </p:sp>
      <p:sp>
        <p:nvSpPr>
          <p:cNvPr id="24" name="TextBox 23"/>
          <p:cNvSpPr txBox="1"/>
          <p:nvPr/>
        </p:nvSpPr>
        <p:spPr>
          <a:xfrm>
            <a:off x="3952861" y="5000636"/>
            <a:ext cx="1233031" cy="338554"/>
          </a:xfrm>
          <a:prstGeom prst="rect">
            <a:avLst/>
          </a:prstGeom>
          <a:noFill/>
        </p:spPr>
        <p:txBody>
          <a:bodyPr wrap="none" rtlCol="0">
            <a:spAutoFit/>
          </a:bodyPr>
          <a:lstStyle/>
          <a:p>
            <a:pPr algn="ctr"/>
            <a:r>
              <a:rPr lang="en-AU" sz="1600" dirty="0"/>
              <a:t>480 - 406 BC</a:t>
            </a:r>
          </a:p>
        </p:txBody>
      </p:sp>
      <p:sp>
        <p:nvSpPr>
          <p:cNvPr id="25" name="TextBox 24"/>
          <p:cNvSpPr txBox="1"/>
          <p:nvPr/>
        </p:nvSpPr>
        <p:spPr>
          <a:xfrm>
            <a:off x="5667373" y="5000636"/>
            <a:ext cx="944489" cy="338554"/>
          </a:xfrm>
          <a:prstGeom prst="rect">
            <a:avLst/>
          </a:prstGeom>
          <a:noFill/>
        </p:spPr>
        <p:txBody>
          <a:bodyPr wrap="none" rtlCol="0">
            <a:spAutoFit/>
          </a:bodyPr>
          <a:lstStyle/>
          <a:p>
            <a:pPr algn="ctr"/>
            <a:r>
              <a:rPr lang="en-AU" sz="1600" dirty="0"/>
              <a:t>1,100 AD</a:t>
            </a:r>
          </a:p>
        </p:txBody>
      </p:sp>
      <p:sp>
        <p:nvSpPr>
          <p:cNvPr id="26" name="TextBox 25"/>
          <p:cNvSpPr txBox="1"/>
          <p:nvPr/>
        </p:nvSpPr>
        <p:spPr>
          <a:xfrm>
            <a:off x="7239008" y="5000636"/>
            <a:ext cx="1138838" cy="338554"/>
          </a:xfrm>
          <a:prstGeom prst="rect">
            <a:avLst/>
          </a:prstGeom>
          <a:noFill/>
        </p:spPr>
        <p:txBody>
          <a:bodyPr wrap="none" rtlCol="0">
            <a:spAutoFit/>
          </a:bodyPr>
          <a:lstStyle/>
          <a:p>
            <a:pPr algn="ctr"/>
            <a:r>
              <a:rPr lang="en-AU" sz="1600" dirty="0"/>
              <a:t>1,500 years</a:t>
            </a:r>
          </a:p>
        </p:txBody>
      </p:sp>
      <p:sp>
        <p:nvSpPr>
          <p:cNvPr id="27" name="TextBox 26"/>
          <p:cNvSpPr txBox="1"/>
          <p:nvPr/>
        </p:nvSpPr>
        <p:spPr>
          <a:xfrm>
            <a:off x="9239272" y="5000636"/>
            <a:ext cx="288862" cy="338554"/>
          </a:xfrm>
          <a:prstGeom prst="rect">
            <a:avLst/>
          </a:prstGeom>
          <a:noFill/>
        </p:spPr>
        <p:txBody>
          <a:bodyPr wrap="none" rtlCol="0">
            <a:spAutoFit/>
          </a:bodyPr>
          <a:lstStyle/>
          <a:p>
            <a:pPr algn="ctr"/>
            <a:r>
              <a:rPr lang="en-AU" sz="1600" dirty="0"/>
              <a:t>9</a:t>
            </a:r>
          </a:p>
        </p:txBody>
      </p:sp>
      <p:sp>
        <p:nvSpPr>
          <p:cNvPr id="28" name="TextBox 27"/>
          <p:cNvSpPr txBox="1"/>
          <p:nvPr/>
        </p:nvSpPr>
        <p:spPr>
          <a:xfrm>
            <a:off x="4024299" y="5715016"/>
            <a:ext cx="1048685" cy="338554"/>
          </a:xfrm>
          <a:prstGeom prst="rect">
            <a:avLst/>
          </a:prstGeom>
          <a:noFill/>
        </p:spPr>
        <p:txBody>
          <a:bodyPr wrap="none" rtlCol="0">
            <a:spAutoFit/>
          </a:bodyPr>
          <a:lstStyle/>
          <a:p>
            <a:pPr algn="ctr"/>
            <a:r>
              <a:rPr lang="en-AU" sz="1600" dirty="0"/>
              <a:t>50 - 90 AD</a:t>
            </a:r>
          </a:p>
        </p:txBody>
      </p:sp>
      <p:sp>
        <p:nvSpPr>
          <p:cNvPr id="29" name="TextBox 28"/>
          <p:cNvSpPr txBox="1"/>
          <p:nvPr/>
        </p:nvSpPr>
        <p:spPr>
          <a:xfrm>
            <a:off x="5738811" y="5643579"/>
            <a:ext cx="788999" cy="584775"/>
          </a:xfrm>
          <a:prstGeom prst="rect">
            <a:avLst/>
          </a:prstGeom>
          <a:noFill/>
        </p:spPr>
        <p:txBody>
          <a:bodyPr wrap="none" rtlCol="0">
            <a:spAutoFit/>
          </a:bodyPr>
          <a:lstStyle/>
          <a:p>
            <a:pPr algn="ctr"/>
            <a:r>
              <a:rPr lang="en-AU" sz="1600" dirty="0"/>
              <a:t>130 AD</a:t>
            </a:r>
          </a:p>
          <a:p>
            <a:pPr algn="ctr"/>
            <a:r>
              <a:rPr lang="en-AU" sz="1600" dirty="0"/>
              <a:t>200 AD</a:t>
            </a:r>
          </a:p>
        </p:txBody>
      </p:sp>
      <p:sp>
        <p:nvSpPr>
          <p:cNvPr id="30" name="TextBox 29"/>
          <p:cNvSpPr txBox="1"/>
          <p:nvPr/>
        </p:nvSpPr>
        <p:spPr>
          <a:xfrm>
            <a:off x="7310446" y="5643579"/>
            <a:ext cx="983346" cy="584775"/>
          </a:xfrm>
          <a:prstGeom prst="rect">
            <a:avLst/>
          </a:prstGeom>
          <a:noFill/>
        </p:spPr>
        <p:txBody>
          <a:bodyPr wrap="none" rtlCol="0">
            <a:spAutoFit/>
          </a:bodyPr>
          <a:lstStyle/>
          <a:p>
            <a:pPr algn="ctr"/>
            <a:r>
              <a:rPr lang="en-AU" sz="1600" dirty="0"/>
              <a:t>40 years</a:t>
            </a:r>
          </a:p>
          <a:p>
            <a:pPr algn="ctr"/>
            <a:r>
              <a:rPr lang="en-AU" sz="1600" dirty="0"/>
              <a:t>110 years</a:t>
            </a:r>
          </a:p>
        </p:txBody>
      </p:sp>
      <p:sp>
        <p:nvSpPr>
          <p:cNvPr id="31" name="TextBox 30"/>
          <p:cNvSpPr txBox="1"/>
          <p:nvPr/>
        </p:nvSpPr>
        <p:spPr>
          <a:xfrm>
            <a:off x="9024958" y="5715016"/>
            <a:ext cx="756938" cy="338554"/>
          </a:xfrm>
          <a:prstGeom prst="rect">
            <a:avLst/>
          </a:prstGeom>
          <a:noFill/>
        </p:spPr>
        <p:txBody>
          <a:bodyPr wrap="none" rtlCol="0">
            <a:spAutoFit/>
          </a:bodyPr>
          <a:lstStyle/>
          <a:p>
            <a:pPr algn="ctr"/>
            <a:r>
              <a:rPr lang="en-AU" sz="1600" dirty="0"/>
              <a:t>24,000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farm1.static.flickr.com/226/509700490_100ab54cd4.jpg"/>
          <p:cNvPicPr>
            <a:picLocks noChangeAspect="1" noChangeArrowheads="1"/>
          </p:cNvPicPr>
          <p:nvPr/>
        </p:nvPicPr>
        <p:blipFill>
          <a:blip r:embed="rId2" cstate="print"/>
          <a:srcRect l="11046"/>
          <a:stretch>
            <a:fillRect/>
          </a:stretch>
        </p:blipFill>
        <p:spPr bwMode="auto">
          <a:xfrm>
            <a:off x="3952860" y="0"/>
            <a:ext cx="3643306" cy="3071810"/>
          </a:xfrm>
          <a:prstGeom prst="rect">
            <a:avLst/>
          </a:prstGeom>
          <a:noFill/>
        </p:spPr>
      </p:pic>
      <p:pic>
        <p:nvPicPr>
          <p:cNvPr id="28678" name="Picture 6" descr="http://cpart.byu.edu/images/DSS1_Web.jpg"/>
          <p:cNvPicPr>
            <a:picLocks noChangeAspect="1" noChangeArrowheads="1"/>
          </p:cNvPicPr>
          <p:nvPr/>
        </p:nvPicPr>
        <p:blipFill>
          <a:blip r:embed="rId3" cstate="print"/>
          <a:srcRect l="10421" t="9683" b="13895"/>
          <a:stretch>
            <a:fillRect/>
          </a:stretch>
        </p:blipFill>
        <p:spPr bwMode="auto">
          <a:xfrm>
            <a:off x="3952861" y="3071810"/>
            <a:ext cx="3684379" cy="2357454"/>
          </a:xfrm>
          <a:prstGeom prst="rect">
            <a:avLst/>
          </a:prstGeom>
          <a:noFill/>
        </p:spPr>
      </p:pic>
      <p:pic>
        <p:nvPicPr>
          <p:cNvPr id="28676" name="Picture 4" descr="http://www.bibliotecapleyades.net/imagenes_mistic/qumran02.gif"/>
          <p:cNvPicPr>
            <a:picLocks noChangeAspect="1" noChangeArrowheads="1"/>
          </p:cNvPicPr>
          <p:nvPr/>
        </p:nvPicPr>
        <p:blipFill>
          <a:blip r:embed="rId4" cstate="print"/>
          <a:srcRect/>
          <a:stretch>
            <a:fillRect/>
          </a:stretch>
        </p:blipFill>
        <p:spPr bwMode="auto">
          <a:xfrm>
            <a:off x="7596198" y="1"/>
            <a:ext cx="3071802" cy="3087162"/>
          </a:xfrm>
          <a:prstGeom prst="rect">
            <a:avLst/>
          </a:prstGeom>
          <a:noFill/>
        </p:spPr>
      </p:pic>
      <p:cxnSp>
        <p:nvCxnSpPr>
          <p:cNvPr id="5" name="Straight Arrow Connector 4"/>
          <p:cNvCxnSpPr/>
          <p:nvPr/>
        </p:nvCxnSpPr>
        <p:spPr>
          <a:xfrm rot="10800000" flipV="1">
            <a:off x="5667372" y="1357298"/>
            <a:ext cx="3643338" cy="50006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38282" y="357167"/>
            <a:ext cx="2214578" cy="5078313"/>
          </a:xfrm>
          <a:prstGeom prst="rect">
            <a:avLst/>
          </a:prstGeom>
        </p:spPr>
        <p:txBody>
          <a:bodyPr wrap="square">
            <a:spAutoFit/>
          </a:bodyPr>
          <a:lstStyle/>
          <a:p>
            <a:pPr algn="r"/>
            <a:r>
              <a:rPr lang="en-AU" sz="2000" dirty="0"/>
              <a:t>The </a:t>
            </a:r>
            <a:r>
              <a:rPr lang="en-AU" sz="2000" b="1" dirty="0"/>
              <a:t>Dead Sea Scrolls </a:t>
            </a:r>
            <a:r>
              <a:rPr lang="en-AU" sz="2000" dirty="0"/>
              <a:t> have provided Old Testament manuscripts approximately 1,000 years older than our previous oldest manuscript. </a:t>
            </a:r>
          </a:p>
          <a:p>
            <a:pPr algn="r"/>
            <a:r>
              <a:rPr lang="en-AU" sz="2000" dirty="0"/>
              <a:t>They have demonstrated that the Old Testament was accurately transmitted during this interval... </a:t>
            </a:r>
          </a:p>
          <a:p>
            <a:pPr algn="r"/>
            <a:endParaRPr lang="en-AU" sz="1200" i="1" dirty="0"/>
          </a:p>
          <a:p>
            <a:pPr algn="r"/>
            <a:r>
              <a:rPr lang="en-AU" sz="1200" i="1" dirty="0"/>
              <a:t>Dr. Bryant Wood, archaeologist</a:t>
            </a:r>
            <a:endParaRPr lang="en-AU" sz="1200" dirty="0"/>
          </a:p>
        </p:txBody>
      </p:sp>
      <p:sp>
        <p:nvSpPr>
          <p:cNvPr id="13" name="Rectangle 12"/>
          <p:cNvSpPr/>
          <p:nvPr/>
        </p:nvSpPr>
        <p:spPr>
          <a:xfrm>
            <a:off x="7667636" y="3071811"/>
            <a:ext cx="2786082" cy="3693319"/>
          </a:xfrm>
          <a:prstGeom prst="rect">
            <a:avLst/>
          </a:prstGeom>
        </p:spPr>
        <p:txBody>
          <a:bodyPr wrap="square">
            <a:spAutoFit/>
          </a:bodyPr>
          <a:lstStyle/>
          <a:p>
            <a:r>
              <a:rPr lang="en-AU" dirty="0"/>
              <a:t>Over six hundred scrolls and thousands of fragments have been discovered in the 11 caves of the Qumran area. Fragments of every Biblical book except Esther have been found… including a well-preserved copy of the entire prophecy of Isaiah -the oldest copy of an Old Testament book ever to be discovered</a:t>
            </a:r>
          </a:p>
        </p:txBody>
      </p:sp>
      <p:sp>
        <p:nvSpPr>
          <p:cNvPr id="15" name="Rectangle 14"/>
          <p:cNvSpPr/>
          <p:nvPr/>
        </p:nvSpPr>
        <p:spPr>
          <a:xfrm>
            <a:off x="1738283" y="6286520"/>
            <a:ext cx="2434897" cy="338554"/>
          </a:xfrm>
          <a:prstGeom prst="rect">
            <a:avLst/>
          </a:prstGeom>
        </p:spPr>
        <p:txBody>
          <a:bodyPr wrap="none">
            <a:spAutoFit/>
          </a:bodyPr>
          <a:lstStyle/>
          <a:p>
            <a:r>
              <a:rPr lang="en-AU" sz="1600" dirty="0">
                <a:hlinkClick r:id="rId5"/>
              </a:rPr>
              <a:t>www.christiananswers.net</a:t>
            </a:r>
            <a:r>
              <a:rPr lang="en-AU" sz="1600" dirty="0"/>
              <a:t> </a:t>
            </a:r>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multiply.com/mu/hayabooklover/image/7/photos/21/500x500/1/29843-Clipart-Illustration-Of-A-Blank-Lined-Page-Of-A-Notebook-Spiral-Bound-On-The-Side.jpg?et=8J8Zyk4uvd%2CWndQ4YMyBBQ&amp;nmid=293880273">
            <a:extLst>
              <a:ext uri="{FF2B5EF4-FFF2-40B4-BE49-F238E27FC236}">
                <a16:creationId xmlns:a16="http://schemas.microsoft.com/office/drawing/2014/main" id="{8D178C8B-F320-487F-9847-2DCB578E5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1" y="357189"/>
            <a:ext cx="5857875"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B6E10B4-5BA1-4E7D-9EED-C875A1EA5AE4}"/>
              </a:ext>
            </a:extLst>
          </p:cNvPr>
          <p:cNvSpPr>
            <a:spLocks noChangeArrowheads="1"/>
          </p:cNvSpPr>
          <p:nvPr/>
        </p:nvSpPr>
        <p:spPr bwMode="auto">
          <a:xfrm>
            <a:off x="3810001" y="571501"/>
            <a:ext cx="5000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Jesus was born circa. 4 BCE, near the time of the death of Herod the Great </a:t>
            </a:r>
          </a:p>
        </p:txBody>
      </p:sp>
      <p:sp>
        <p:nvSpPr>
          <p:cNvPr id="4" name="Rectangle 3">
            <a:extLst>
              <a:ext uri="{FF2B5EF4-FFF2-40B4-BE49-F238E27FC236}">
                <a16:creationId xmlns:a16="http://schemas.microsoft.com/office/drawing/2014/main" id="{1B471C76-2234-4D35-B534-809E1BA8AB3C}"/>
              </a:ext>
            </a:extLst>
          </p:cNvPr>
          <p:cNvSpPr>
            <a:spLocks noChangeArrowheads="1"/>
          </p:cNvSpPr>
          <p:nvPr/>
        </p:nvSpPr>
        <p:spPr bwMode="auto">
          <a:xfrm>
            <a:off x="3810000" y="128587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spent his childhood and early adult years in Nazareth, a Galilean village</a:t>
            </a:r>
            <a:endParaRPr lang="en-AU" altLang="en-US" sz="1800">
              <a:solidFill>
                <a:prstClr val="black"/>
              </a:solidFill>
              <a:latin typeface="Arial" panose="020B0604020202020204" pitchFamily="34" charset="0"/>
            </a:endParaRPr>
          </a:p>
        </p:txBody>
      </p:sp>
      <p:sp>
        <p:nvSpPr>
          <p:cNvPr id="5" name="Rectangle 4">
            <a:extLst>
              <a:ext uri="{FF2B5EF4-FFF2-40B4-BE49-F238E27FC236}">
                <a16:creationId xmlns:a16="http://schemas.microsoft.com/office/drawing/2014/main" id="{E77E614A-68CE-499E-A2A1-420A1B9B79B3}"/>
              </a:ext>
            </a:extLst>
          </p:cNvPr>
          <p:cNvSpPr>
            <a:spLocks noChangeArrowheads="1"/>
          </p:cNvSpPr>
          <p:nvPr/>
        </p:nvSpPr>
        <p:spPr bwMode="auto">
          <a:xfrm>
            <a:off x="3881438" y="2071689"/>
            <a:ext cx="330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was baptised by John the Baptist </a:t>
            </a:r>
          </a:p>
        </p:txBody>
      </p:sp>
      <p:sp>
        <p:nvSpPr>
          <p:cNvPr id="6" name="Rectangle 5">
            <a:extLst>
              <a:ext uri="{FF2B5EF4-FFF2-40B4-BE49-F238E27FC236}">
                <a16:creationId xmlns:a16="http://schemas.microsoft.com/office/drawing/2014/main" id="{D616EB56-36B3-4084-9D1E-2BF75CA40A66}"/>
              </a:ext>
            </a:extLst>
          </p:cNvPr>
          <p:cNvSpPr>
            <a:spLocks noChangeArrowheads="1"/>
          </p:cNvSpPr>
          <p:nvPr/>
        </p:nvSpPr>
        <p:spPr bwMode="auto">
          <a:xfrm>
            <a:off x="3952875" y="2428875"/>
            <a:ext cx="1754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called disciples</a:t>
            </a:r>
          </a:p>
        </p:txBody>
      </p:sp>
      <p:sp>
        <p:nvSpPr>
          <p:cNvPr id="7" name="Rectangle 6">
            <a:extLst>
              <a:ext uri="{FF2B5EF4-FFF2-40B4-BE49-F238E27FC236}">
                <a16:creationId xmlns:a16="http://schemas.microsoft.com/office/drawing/2014/main" id="{C6CC850E-8337-4271-821E-237A47D6FF9B}"/>
              </a:ext>
            </a:extLst>
          </p:cNvPr>
          <p:cNvSpPr>
            <a:spLocks noChangeArrowheads="1"/>
          </p:cNvSpPr>
          <p:nvPr/>
        </p:nvSpPr>
        <p:spPr bwMode="auto">
          <a:xfrm>
            <a:off x="3881439" y="2857501"/>
            <a:ext cx="4929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taught in the towns, villages and countryside of Galilee (apparently not the cities) </a:t>
            </a:r>
          </a:p>
        </p:txBody>
      </p:sp>
      <p:sp>
        <p:nvSpPr>
          <p:cNvPr id="8" name="Rectangle 7">
            <a:extLst>
              <a:ext uri="{FF2B5EF4-FFF2-40B4-BE49-F238E27FC236}">
                <a16:creationId xmlns:a16="http://schemas.microsoft.com/office/drawing/2014/main" id="{1247D666-EABB-42DD-8AC2-96D8FAE4F8D9}"/>
              </a:ext>
            </a:extLst>
          </p:cNvPr>
          <p:cNvSpPr>
            <a:spLocks noChangeArrowheads="1"/>
          </p:cNvSpPr>
          <p:nvPr/>
        </p:nvSpPr>
        <p:spPr bwMode="auto">
          <a:xfrm>
            <a:off x="3952875" y="3500439"/>
            <a:ext cx="3106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preached “the kingdom of God”</a:t>
            </a:r>
            <a:endParaRPr lang="en-AU" altLang="en-US" sz="1800">
              <a:solidFill>
                <a:prstClr val="black"/>
              </a:solidFill>
              <a:latin typeface="Arial" panose="020B0604020202020204" pitchFamily="34" charset="0"/>
            </a:endParaRPr>
          </a:p>
        </p:txBody>
      </p:sp>
      <p:sp>
        <p:nvSpPr>
          <p:cNvPr id="9" name="Rectangle 8">
            <a:extLst>
              <a:ext uri="{FF2B5EF4-FFF2-40B4-BE49-F238E27FC236}">
                <a16:creationId xmlns:a16="http://schemas.microsoft.com/office/drawing/2014/main" id="{A399FD5A-FBD9-4B44-973A-B87382EB0E46}"/>
              </a:ext>
            </a:extLst>
          </p:cNvPr>
          <p:cNvSpPr>
            <a:spLocks noChangeArrowheads="1"/>
          </p:cNvSpPr>
          <p:nvPr/>
        </p:nvSpPr>
        <p:spPr bwMode="auto">
          <a:xfrm>
            <a:off x="3952875" y="3929063"/>
            <a:ext cx="4929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About the year 30 [AD], he went to Jerusalem </a:t>
            </a:r>
          </a:p>
          <a:p>
            <a:pPr fontAlgn="base">
              <a:spcBef>
                <a:spcPct val="0"/>
              </a:spcBef>
              <a:spcAft>
                <a:spcPct val="0"/>
              </a:spcAft>
              <a:buNone/>
            </a:pPr>
            <a:r>
              <a:rPr lang="en-AU" altLang="en-US" sz="1800">
                <a:solidFill>
                  <a:prstClr val="black"/>
                </a:solidFill>
                <a:latin typeface="Arial Narrow" panose="020B0606020202030204" pitchFamily="34" charset="0"/>
              </a:rPr>
              <a:t>for Passover</a:t>
            </a:r>
          </a:p>
        </p:txBody>
      </p:sp>
      <p:sp>
        <p:nvSpPr>
          <p:cNvPr id="10" name="Rectangle 9">
            <a:extLst>
              <a:ext uri="{FF2B5EF4-FFF2-40B4-BE49-F238E27FC236}">
                <a16:creationId xmlns:a16="http://schemas.microsoft.com/office/drawing/2014/main" id="{2E7FD1D2-6103-4493-8ACC-0B403FCCD93C}"/>
              </a:ext>
            </a:extLst>
          </p:cNvPr>
          <p:cNvSpPr>
            <a:spLocks noChangeArrowheads="1"/>
          </p:cNvSpPr>
          <p:nvPr/>
        </p:nvSpPr>
        <p:spPr bwMode="auto">
          <a:xfrm>
            <a:off x="3952875" y="4714875"/>
            <a:ext cx="396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created a disturbance in the Temple area </a:t>
            </a:r>
            <a:endParaRPr lang="en-AU" altLang="en-US" sz="1800">
              <a:solidFill>
                <a:prstClr val="black"/>
              </a:solidFill>
              <a:latin typeface="Arial" panose="020B0604020202020204" pitchFamily="34" charset="0"/>
            </a:endParaRPr>
          </a:p>
        </p:txBody>
      </p:sp>
      <p:sp>
        <p:nvSpPr>
          <p:cNvPr id="11" name="Rectangle 10">
            <a:extLst>
              <a:ext uri="{FF2B5EF4-FFF2-40B4-BE49-F238E27FC236}">
                <a16:creationId xmlns:a16="http://schemas.microsoft.com/office/drawing/2014/main" id="{7CB5EB46-1848-47E3-B631-625D15EFD0A8}"/>
              </a:ext>
            </a:extLst>
          </p:cNvPr>
          <p:cNvSpPr>
            <a:spLocks noChangeArrowheads="1"/>
          </p:cNvSpPr>
          <p:nvPr/>
        </p:nvSpPr>
        <p:spPr bwMode="auto">
          <a:xfrm>
            <a:off x="3952876" y="5072064"/>
            <a:ext cx="3305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had a final meal with the disciples</a:t>
            </a:r>
          </a:p>
        </p:txBody>
      </p:sp>
      <p:sp>
        <p:nvSpPr>
          <p:cNvPr id="12" name="Rectangle 11">
            <a:extLst>
              <a:ext uri="{FF2B5EF4-FFF2-40B4-BE49-F238E27FC236}">
                <a16:creationId xmlns:a16="http://schemas.microsoft.com/office/drawing/2014/main" id="{8ABF63B6-5A11-4438-8179-A59104FBCD6D}"/>
              </a:ext>
            </a:extLst>
          </p:cNvPr>
          <p:cNvSpPr>
            <a:spLocks noChangeArrowheads="1"/>
          </p:cNvSpPr>
          <p:nvPr/>
        </p:nvSpPr>
        <p:spPr bwMode="auto">
          <a:xfrm>
            <a:off x="3881438" y="5572126"/>
            <a:ext cx="5072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Narrow" panose="020B0606020202030204" pitchFamily="34" charset="0"/>
              </a:rPr>
              <a:t>He was arrested and interrogated by Jewish authorities, specifically the high priest</a:t>
            </a:r>
            <a:endParaRPr lang="en-AU" altLang="en-US" sz="1800">
              <a:solidFill>
                <a:prstClr val="black"/>
              </a:solidFill>
              <a:latin typeface="Arial" panose="020B0604020202020204" pitchFamily="34" charset="0"/>
            </a:endParaRPr>
          </a:p>
        </p:txBody>
      </p:sp>
      <p:sp>
        <p:nvSpPr>
          <p:cNvPr id="13" name="Rectangle 12">
            <a:extLst>
              <a:ext uri="{FF2B5EF4-FFF2-40B4-BE49-F238E27FC236}">
                <a16:creationId xmlns:a16="http://schemas.microsoft.com/office/drawing/2014/main" id="{6392A848-7BA4-43F5-897A-6FFA851BC4E8}"/>
              </a:ext>
            </a:extLst>
          </p:cNvPr>
          <p:cNvSpPr/>
          <p:nvPr/>
        </p:nvSpPr>
        <p:spPr>
          <a:xfrm rot="21098294">
            <a:off x="8024813" y="4071938"/>
            <a:ext cx="1928812" cy="1200150"/>
          </a:xfrm>
          <a:prstGeom prst="rect">
            <a:avLst/>
          </a:prstGeom>
          <a:solidFill>
            <a:schemeClr val="accent4">
              <a:lumMod val="40000"/>
              <a:lumOff val="60000"/>
            </a:schemeClr>
          </a:solidFill>
          <a:effectLst>
            <a:outerShdw blurRad="50800" dist="38100" algn="l" rotWithShape="0">
              <a:prstClr val="black">
                <a:alpha val="40000"/>
              </a:prstClr>
            </a:outerShdw>
          </a:effectLst>
        </p:spPr>
        <p:txBody>
          <a:bodyPr>
            <a:spAutoFit/>
          </a:bodyPr>
          <a:lstStyle/>
          <a:p>
            <a:pPr fontAlgn="base">
              <a:spcBef>
                <a:spcPct val="0"/>
              </a:spcBef>
              <a:spcAft>
                <a:spcPct val="0"/>
              </a:spcAft>
              <a:defRPr/>
            </a:pPr>
            <a:r>
              <a:rPr lang="en-AU" dirty="0">
                <a:solidFill>
                  <a:prstClr val="black"/>
                </a:solidFill>
                <a:latin typeface="Arial Narrow" pitchFamily="34" charset="0"/>
              </a:rPr>
              <a:t>He was executed </a:t>
            </a:r>
          </a:p>
          <a:p>
            <a:pPr fontAlgn="base">
              <a:spcBef>
                <a:spcPct val="0"/>
              </a:spcBef>
              <a:spcAft>
                <a:spcPct val="0"/>
              </a:spcAft>
              <a:defRPr/>
            </a:pPr>
            <a:r>
              <a:rPr lang="en-AU" dirty="0">
                <a:solidFill>
                  <a:prstClr val="black"/>
                </a:solidFill>
                <a:latin typeface="Arial Narrow" pitchFamily="34" charset="0"/>
              </a:rPr>
              <a:t>on the orders of the </a:t>
            </a:r>
          </a:p>
          <a:p>
            <a:pPr fontAlgn="base">
              <a:spcBef>
                <a:spcPct val="0"/>
              </a:spcBef>
              <a:spcAft>
                <a:spcPct val="0"/>
              </a:spcAft>
              <a:defRPr/>
            </a:pPr>
            <a:r>
              <a:rPr lang="en-AU" dirty="0">
                <a:solidFill>
                  <a:prstClr val="black"/>
                </a:solidFill>
                <a:latin typeface="Arial Narrow" pitchFamily="34" charset="0"/>
              </a:rPr>
              <a:t>Roman prefect, </a:t>
            </a:r>
          </a:p>
          <a:p>
            <a:pPr fontAlgn="base">
              <a:spcBef>
                <a:spcPct val="0"/>
              </a:spcBef>
              <a:spcAft>
                <a:spcPct val="0"/>
              </a:spcAft>
              <a:defRPr/>
            </a:pPr>
            <a:r>
              <a:rPr lang="en-AU" dirty="0">
                <a:solidFill>
                  <a:prstClr val="black"/>
                </a:solidFill>
                <a:latin typeface="Arial Narrow" pitchFamily="34" charset="0"/>
              </a:rPr>
              <a:t>Pontius Pilate </a:t>
            </a:r>
          </a:p>
        </p:txBody>
      </p:sp>
      <p:sp>
        <p:nvSpPr>
          <p:cNvPr id="23566" name="TextBox 13">
            <a:extLst>
              <a:ext uri="{FF2B5EF4-FFF2-40B4-BE49-F238E27FC236}">
                <a16:creationId xmlns:a16="http://schemas.microsoft.com/office/drawing/2014/main" id="{94F057B1-5654-47A1-B77B-0CCD0849567A}"/>
              </a:ext>
            </a:extLst>
          </p:cNvPr>
          <p:cNvSpPr txBox="1">
            <a:spLocks noChangeArrowheads="1"/>
          </p:cNvSpPr>
          <p:nvPr/>
        </p:nvSpPr>
        <p:spPr bwMode="auto">
          <a:xfrm>
            <a:off x="1738314" y="428626"/>
            <a:ext cx="16589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1800">
                <a:solidFill>
                  <a:prstClr val="black"/>
                </a:solidFill>
                <a:latin typeface="Arial" panose="020B0604020202020204" pitchFamily="34" charset="0"/>
              </a:rPr>
              <a:t>EP Sanders:</a:t>
            </a:r>
          </a:p>
          <a:p>
            <a:pPr fontAlgn="base">
              <a:spcBef>
                <a:spcPct val="0"/>
              </a:spcBef>
              <a:spcAft>
                <a:spcPct val="0"/>
              </a:spcAft>
              <a:buNone/>
            </a:pPr>
            <a:r>
              <a:rPr lang="en-AU" altLang="en-US" sz="1800">
                <a:solidFill>
                  <a:prstClr val="black"/>
                </a:solidFill>
                <a:latin typeface="Arial" panose="020B0604020202020204" pitchFamily="34" charset="0"/>
              </a:rPr>
              <a:t>The Historical</a:t>
            </a:r>
          </a:p>
          <a:p>
            <a:pPr fontAlgn="base">
              <a:spcBef>
                <a:spcPct val="0"/>
              </a:spcBef>
              <a:spcAft>
                <a:spcPct val="0"/>
              </a:spcAft>
              <a:buNone/>
            </a:pPr>
            <a:r>
              <a:rPr lang="en-AU" altLang="en-US" sz="1800">
                <a:solidFill>
                  <a:prstClr val="black"/>
                </a:solidFill>
                <a:latin typeface="Arial" panose="020B0604020202020204" pitchFamily="34" charset="0"/>
              </a:rPr>
              <a:t>Figure of</a:t>
            </a:r>
          </a:p>
          <a:p>
            <a:pPr fontAlgn="base">
              <a:spcBef>
                <a:spcPct val="0"/>
              </a:spcBef>
              <a:spcAft>
                <a:spcPct val="0"/>
              </a:spcAft>
              <a:buNone/>
            </a:pPr>
            <a:r>
              <a:rPr lang="en-AU" altLang="en-US" sz="1800">
                <a:solidFill>
                  <a:prstClr val="black"/>
                </a:solidFill>
                <a:latin typeface="Arial" panose="020B0604020202020204" pitchFamily="34" charset="0"/>
              </a:rPr>
              <a:t>Jesus</a:t>
            </a:r>
          </a:p>
          <a:p>
            <a:pPr fontAlgn="base">
              <a:spcBef>
                <a:spcPct val="0"/>
              </a:spcBef>
              <a:spcAft>
                <a:spcPct val="0"/>
              </a:spcAft>
              <a:buNone/>
            </a:pPr>
            <a:r>
              <a:rPr lang="en-AU" altLang="en-US" sz="1800">
                <a:solidFill>
                  <a:prstClr val="black"/>
                </a:solidFill>
                <a:latin typeface="Arial" panose="020B0604020202020204" pitchFamily="34" charset="0"/>
              </a:rPr>
              <a:t>(1993)</a:t>
            </a:r>
          </a:p>
          <a:p>
            <a:pPr fontAlgn="base">
              <a:spcBef>
                <a:spcPct val="0"/>
              </a:spcBef>
              <a:spcAft>
                <a:spcPct val="0"/>
              </a:spcAft>
              <a:buNone/>
            </a:pPr>
            <a:endParaRPr lang="en-AU" altLang="en-US" sz="1800">
              <a:solidFill>
                <a:prstClr val="black"/>
              </a:solidFill>
              <a:latin typeface="Arial" panose="020B0604020202020204" pitchFamily="34" charset="0"/>
            </a:endParaRPr>
          </a:p>
          <a:p>
            <a:pPr fontAlgn="base">
              <a:spcBef>
                <a:spcPct val="0"/>
              </a:spcBef>
              <a:spcAft>
                <a:spcPct val="0"/>
              </a:spcAft>
              <a:buNone/>
            </a:pPr>
            <a:r>
              <a:rPr lang="en-AU" altLang="en-US" sz="1800">
                <a:solidFill>
                  <a:prstClr val="black"/>
                </a:solidFill>
                <a:latin typeface="Arial" panose="020B0604020202020204" pitchFamily="34" charset="0"/>
              </a:rPr>
              <a:t>What the </a:t>
            </a:r>
          </a:p>
          <a:p>
            <a:pPr fontAlgn="base">
              <a:spcBef>
                <a:spcPct val="0"/>
              </a:spcBef>
              <a:spcAft>
                <a:spcPct val="0"/>
              </a:spcAft>
              <a:buNone/>
            </a:pPr>
            <a:r>
              <a:rPr lang="en-AU" altLang="en-US" sz="1800">
                <a:solidFill>
                  <a:prstClr val="black"/>
                </a:solidFill>
                <a:latin typeface="Arial" panose="020B0604020202020204" pitchFamily="34" charset="0"/>
              </a:rPr>
              <a:t>majority of</a:t>
            </a:r>
          </a:p>
          <a:p>
            <a:pPr fontAlgn="base">
              <a:spcBef>
                <a:spcPct val="0"/>
              </a:spcBef>
              <a:spcAft>
                <a:spcPct val="0"/>
              </a:spcAft>
              <a:buNone/>
            </a:pPr>
            <a:r>
              <a:rPr lang="en-AU" altLang="en-US" sz="1800">
                <a:solidFill>
                  <a:prstClr val="black"/>
                </a:solidFill>
                <a:latin typeface="Arial" panose="020B0604020202020204" pitchFamily="34" charset="0"/>
              </a:rPr>
              <a:t>contemporary </a:t>
            </a:r>
          </a:p>
          <a:p>
            <a:pPr fontAlgn="base">
              <a:spcBef>
                <a:spcPct val="0"/>
              </a:spcBef>
              <a:spcAft>
                <a:spcPct val="0"/>
              </a:spcAft>
              <a:buNone/>
            </a:pPr>
            <a:r>
              <a:rPr lang="en-AU" altLang="en-US" sz="1800">
                <a:solidFill>
                  <a:prstClr val="black"/>
                </a:solidFill>
                <a:latin typeface="Arial" panose="020B0604020202020204" pitchFamily="34" charset="0"/>
              </a:rPr>
              <a:t>historians </a:t>
            </a:r>
          </a:p>
          <a:p>
            <a:pPr fontAlgn="base">
              <a:spcBef>
                <a:spcPct val="0"/>
              </a:spcBef>
              <a:spcAft>
                <a:spcPct val="0"/>
              </a:spcAft>
              <a:buNone/>
            </a:pPr>
            <a:r>
              <a:rPr lang="en-AU" altLang="en-US" sz="1800">
                <a:solidFill>
                  <a:prstClr val="black"/>
                </a:solidFill>
                <a:latin typeface="Arial" panose="020B0604020202020204" pitchFamily="34" charset="0"/>
              </a:rPr>
              <a:t>agree on </a:t>
            </a:r>
          </a:p>
          <a:p>
            <a:pPr fontAlgn="base">
              <a:spcBef>
                <a:spcPct val="0"/>
              </a:spcBef>
              <a:spcAft>
                <a:spcPct val="0"/>
              </a:spcAft>
              <a:buNone/>
            </a:pPr>
            <a:r>
              <a:rPr lang="en-AU" altLang="en-US" sz="1800">
                <a:solidFill>
                  <a:prstClr val="black"/>
                </a:solidFill>
                <a:latin typeface="Arial" panose="020B0604020202020204" pitchFamily="34" charset="0"/>
              </a:rPr>
              <a:t>about </a:t>
            </a:r>
          </a:p>
          <a:p>
            <a:pPr fontAlgn="base">
              <a:spcBef>
                <a:spcPct val="0"/>
              </a:spcBef>
              <a:spcAft>
                <a:spcPct val="0"/>
              </a:spcAft>
              <a:buNone/>
            </a:pPr>
            <a:r>
              <a:rPr lang="en-AU" altLang="en-US" sz="1800">
                <a:solidFill>
                  <a:prstClr val="black"/>
                </a:solidFill>
                <a:latin typeface="Arial" panose="020B0604020202020204" pitchFamily="34" charset="0"/>
              </a:rPr>
              <a:t>Jesus’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4D44B-906A-402A-9D58-AED4B07BEB6A}"/>
              </a:ext>
            </a:extLst>
          </p:cNvPr>
          <p:cNvSpPr>
            <a:spLocks noGrp="1"/>
          </p:cNvSpPr>
          <p:nvPr>
            <p:ph type="title"/>
          </p:nvPr>
        </p:nvSpPr>
        <p:spPr>
          <a:xfrm>
            <a:off x="1307983" y="242424"/>
            <a:ext cx="8825917" cy="1326317"/>
          </a:xfrm>
        </p:spPr>
        <p:txBody>
          <a:bodyPr>
            <a:normAutofit fontScale="90000"/>
          </a:bodyPr>
          <a:lstStyle/>
          <a:p>
            <a:pPr algn="r"/>
            <a:r>
              <a:rPr lang="en-AU" dirty="0"/>
              <a:t>John Dickson </a:t>
            </a:r>
            <a:br>
              <a:rPr lang="en-AU" dirty="0"/>
            </a:br>
            <a:r>
              <a:rPr lang="en-AU" dirty="0"/>
              <a:t>A Doubter’s Guide to the Bible (2014)</a:t>
            </a:r>
            <a:br>
              <a:rPr lang="en-AU" dirty="0"/>
            </a:br>
            <a:endParaRPr lang="en-AU" dirty="0">
              <a:solidFill>
                <a:schemeClr val="accent1"/>
              </a:solidFill>
            </a:endParaRPr>
          </a:p>
        </p:txBody>
      </p:sp>
      <p:sp>
        <p:nvSpPr>
          <p:cNvPr id="8" name="Content Placeholder 7">
            <a:extLst>
              <a:ext uri="{FF2B5EF4-FFF2-40B4-BE49-F238E27FC236}">
                <a16:creationId xmlns:a16="http://schemas.microsoft.com/office/drawing/2014/main" id="{69AB91B6-2128-49C4-9AC0-2891004DDFFD}"/>
              </a:ext>
            </a:extLst>
          </p:cNvPr>
          <p:cNvSpPr>
            <a:spLocks noGrp="1"/>
          </p:cNvSpPr>
          <p:nvPr>
            <p:ph idx="1"/>
          </p:nvPr>
        </p:nvSpPr>
        <p:spPr>
          <a:xfrm>
            <a:off x="4363634" y="1726418"/>
            <a:ext cx="6377769" cy="4930246"/>
          </a:xfrm>
        </p:spPr>
        <p:txBody>
          <a:bodyPr anchor="ctr">
            <a:normAutofit/>
          </a:bodyPr>
          <a:lstStyle/>
          <a:p>
            <a:pPr marL="0" indent="0">
              <a:buNone/>
            </a:pPr>
            <a:r>
              <a:rPr lang="en-AU" sz="2200" dirty="0"/>
              <a:t>“The Bible is history’s number one bestseller by a factor of about ten. Six billion copies have been sold. Admittedly, it had a head start on other books; it was the first item of the modern printing press. But it has been number one every year since records have been kept-except for 2007, when Harry Potter and the Deathly Hallows topped the list, with forty-four million sales. Unlike most bestsellers, however, the Bible actually increases sales each year. The latest figures for the Bible are hard to fathom. It sold thirty million copies in 2009 alone. That’s 82,000 copies a day, 3,400 copies an hour. That means someone gets a Bible every second.”</a:t>
            </a:r>
          </a:p>
        </p:txBody>
      </p:sp>
      <p:pic>
        <p:nvPicPr>
          <p:cNvPr id="11" name="Picture 2" descr="A Doubter's Guide to the Bible : Inside History's Bestseller for Believers and Skeptics - John Dickson">
            <a:extLst>
              <a:ext uri="{FF2B5EF4-FFF2-40B4-BE49-F238E27FC236}">
                <a16:creationId xmlns:a16="http://schemas.microsoft.com/office/drawing/2014/main" id="{C344F263-1729-4387-8733-2FD9AAE4D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77453"/>
            <a:ext cx="1047743" cy="1491288"/>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14 Points 2">
            <a:extLst>
              <a:ext uri="{FF2B5EF4-FFF2-40B4-BE49-F238E27FC236}">
                <a16:creationId xmlns:a16="http://schemas.microsoft.com/office/drawing/2014/main" id="{F6CEB37A-ADCB-452B-82C4-750A8C686DB7}"/>
              </a:ext>
            </a:extLst>
          </p:cNvPr>
          <p:cNvSpPr/>
          <p:nvPr/>
        </p:nvSpPr>
        <p:spPr>
          <a:xfrm>
            <a:off x="123244" y="2807972"/>
            <a:ext cx="4240390" cy="2271562"/>
          </a:xfrm>
          <a:prstGeom prst="irregularSeal2">
            <a:avLst/>
          </a:prstGeom>
          <a:solidFill>
            <a:srgbClr val="EF41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All the Bibles sold would reach the moon almost three times and circle the earth more than 28 ½ times</a:t>
            </a:r>
          </a:p>
        </p:txBody>
      </p:sp>
    </p:spTree>
    <p:extLst>
      <p:ext uri="{BB962C8B-B14F-4D97-AF65-F5344CB8AC3E}">
        <p14:creationId xmlns:p14="http://schemas.microsoft.com/office/powerpoint/2010/main" val="362091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brotherskcoffee.com/Bros_Book_Page_Blank.jpg">
            <a:extLst>
              <a:ext uri="{FF2B5EF4-FFF2-40B4-BE49-F238E27FC236}">
                <a16:creationId xmlns:a16="http://schemas.microsoft.com/office/drawing/2014/main" id="{19FE2F70-F796-4269-8F34-4F529CDAA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3D610A8F-FEAA-41C2-B474-C555FBB70244}"/>
              </a:ext>
            </a:extLst>
          </p:cNvPr>
          <p:cNvSpPr>
            <a:spLocks noChangeArrowheads="1"/>
          </p:cNvSpPr>
          <p:nvPr/>
        </p:nvSpPr>
        <p:spPr bwMode="auto">
          <a:xfrm>
            <a:off x="1809751" y="500064"/>
            <a:ext cx="414337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AU" altLang="en-US" sz="1800">
                <a:solidFill>
                  <a:prstClr val="black"/>
                </a:solidFill>
                <a:latin typeface="Arial Narrow" panose="020B0606020202030204" pitchFamily="34" charset="0"/>
              </a:rPr>
              <a:t>...the most often overlooked is the last point – </a:t>
            </a:r>
            <a:r>
              <a:rPr lang="en-AU" altLang="en-US" sz="1800" b="1">
                <a:solidFill>
                  <a:prstClr val="black"/>
                </a:solidFill>
                <a:latin typeface="Arial Narrow" panose="020B0606020202030204" pitchFamily="34" charset="0"/>
              </a:rPr>
              <a:t>circumstantial evidence</a:t>
            </a:r>
            <a:r>
              <a:rPr lang="en-AU" altLang="en-US" sz="1800">
                <a:solidFill>
                  <a:prstClr val="black"/>
                </a:solidFill>
                <a:latin typeface="Arial Narrow" panose="020B0606020202030204" pitchFamily="34" charset="0"/>
              </a:rPr>
              <a:t>. I’d like to ponder this briefly. Christianity has existed on this planet for a very long time. Christianity has more followers today than any other religion on Earth. However, we know that there was a time when there were no Christians on this planet. So, why are there Christians today? Rational cause and effect tells us that at some point in the past, something must have happened (some </a:t>
            </a:r>
            <a:r>
              <a:rPr lang="en-AU" altLang="en-US" sz="1800" b="1">
                <a:solidFill>
                  <a:prstClr val="black"/>
                </a:solidFill>
                <a:latin typeface="Arial Narrow" panose="020B0606020202030204" pitchFamily="34" charset="0"/>
              </a:rPr>
              <a:t>cause</a:t>
            </a:r>
            <a:r>
              <a:rPr lang="en-AU" altLang="en-US" sz="1800">
                <a:solidFill>
                  <a:prstClr val="black"/>
                </a:solidFill>
                <a:latin typeface="Arial Narrow" panose="020B0606020202030204" pitchFamily="34" charset="0"/>
              </a:rPr>
              <a:t>) that had the </a:t>
            </a:r>
            <a:r>
              <a:rPr lang="en-AU" altLang="en-US" sz="1800" b="1">
                <a:solidFill>
                  <a:prstClr val="black"/>
                </a:solidFill>
                <a:latin typeface="Arial Narrow" panose="020B0606020202030204" pitchFamily="34" charset="0"/>
              </a:rPr>
              <a:t>effect </a:t>
            </a:r>
            <a:r>
              <a:rPr lang="en-AU" altLang="en-US" sz="1800">
                <a:solidFill>
                  <a:prstClr val="black"/>
                </a:solidFill>
                <a:latin typeface="Arial Narrow" panose="020B0606020202030204" pitchFamily="34" charset="0"/>
              </a:rPr>
              <a:t>of compelling some people who weren’t Christians to become Christians. </a:t>
            </a:r>
          </a:p>
          <a:p>
            <a:pPr algn="just" fontAlgn="base">
              <a:spcBef>
                <a:spcPct val="0"/>
              </a:spcBef>
              <a:spcAft>
                <a:spcPct val="0"/>
              </a:spcAft>
              <a:buNone/>
            </a:pPr>
            <a:endParaRPr lang="en-AU" altLang="en-US" sz="1800">
              <a:solidFill>
                <a:prstClr val="black"/>
              </a:solidFill>
              <a:latin typeface="Arial Narrow" panose="020B0606020202030204" pitchFamily="34" charset="0"/>
            </a:endParaRPr>
          </a:p>
          <a:p>
            <a:pPr algn="just" fontAlgn="base">
              <a:spcBef>
                <a:spcPct val="0"/>
              </a:spcBef>
              <a:spcAft>
                <a:spcPct val="0"/>
              </a:spcAft>
              <a:buNone/>
            </a:pPr>
            <a:r>
              <a:rPr lang="en-AU" altLang="en-US" sz="1800">
                <a:solidFill>
                  <a:prstClr val="black"/>
                </a:solidFill>
                <a:latin typeface="Arial Narrow" panose="020B0606020202030204" pitchFamily="34" charset="0"/>
              </a:rPr>
              <a:t>Now this might sound like stating the obvious, but for all of us – atheists, agnostics, Christians, those of other faiths - this provides a direct challenge. Cause and effect tells us that the start of Christianity is a historical event. As a result, when and why Christianity started can be studied like any other historical event.</a:t>
            </a:r>
          </a:p>
        </p:txBody>
      </p:sp>
      <p:sp>
        <p:nvSpPr>
          <p:cNvPr id="26628" name="Rectangle 4">
            <a:extLst>
              <a:ext uri="{FF2B5EF4-FFF2-40B4-BE49-F238E27FC236}">
                <a16:creationId xmlns:a16="http://schemas.microsoft.com/office/drawing/2014/main" id="{56E63969-3D5E-46B9-AE0B-8D2D55CF7A20}"/>
              </a:ext>
            </a:extLst>
          </p:cNvPr>
          <p:cNvSpPr>
            <a:spLocks noChangeArrowheads="1"/>
          </p:cNvSpPr>
          <p:nvPr/>
        </p:nvSpPr>
        <p:spPr bwMode="auto">
          <a:xfrm>
            <a:off x="6310313" y="500063"/>
            <a:ext cx="40005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AU" altLang="en-US" sz="1800">
                <a:solidFill>
                  <a:prstClr val="black"/>
                </a:solidFill>
                <a:latin typeface="Arial Narrow" panose="020B0606020202030204" pitchFamily="34" charset="0"/>
              </a:rPr>
              <a:t>Historians of all faiths and no faith have been doing this very thing for centuries. </a:t>
            </a:r>
            <a:endParaRPr lang="en-AU" altLang="en-US" sz="1800">
              <a:solidFill>
                <a:prstClr val="black"/>
              </a:solidFill>
              <a:latin typeface="Arial" panose="020B0604020202020204" pitchFamily="34" charset="0"/>
            </a:endParaRPr>
          </a:p>
          <a:p>
            <a:pPr algn="just" fontAlgn="base">
              <a:spcBef>
                <a:spcPct val="0"/>
              </a:spcBef>
              <a:spcAft>
                <a:spcPct val="0"/>
              </a:spcAft>
              <a:buNone/>
            </a:pPr>
            <a:r>
              <a:rPr lang="en-AU" altLang="en-US" sz="1800">
                <a:solidFill>
                  <a:prstClr val="black"/>
                </a:solidFill>
                <a:latin typeface="Arial Narrow" panose="020B0606020202030204" pitchFamily="34" charset="0"/>
              </a:rPr>
              <a:t>The key point we must not lose sight of is that “something happened” to cause all the Christianity we see all around us today. Something happened to start it all in the first place – and given all the historical research that’s been directed towards finding out “what happened”, all of us (you, me) can come to our own, </a:t>
            </a:r>
            <a:r>
              <a:rPr lang="en-AU" altLang="en-US" sz="1800" b="1">
                <a:solidFill>
                  <a:prstClr val="black"/>
                </a:solidFill>
                <a:latin typeface="Arial Narrow" panose="020B0606020202030204" pitchFamily="34" charset="0"/>
              </a:rPr>
              <a:t>informed </a:t>
            </a:r>
            <a:r>
              <a:rPr lang="en-AU" altLang="en-US" sz="1800">
                <a:solidFill>
                  <a:prstClr val="black"/>
                </a:solidFill>
                <a:latin typeface="Arial Narrow" panose="020B0606020202030204" pitchFamily="34" charset="0"/>
              </a:rPr>
              <a:t>view of what we think happened.</a:t>
            </a:r>
          </a:p>
          <a:p>
            <a:pPr algn="r" fontAlgn="base">
              <a:spcBef>
                <a:spcPct val="0"/>
              </a:spcBef>
              <a:spcAft>
                <a:spcPct val="0"/>
              </a:spcAft>
              <a:buNone/>
            </a:pPr>
            <a:r>
              <a:rPr lang="en-AU" altLang="en-US" sz="1600">
                <a:solidFill>
                  <a:prstClr val="black"/>
                </a:solidFill>
                <a:latin typeface="Arial Narrow" panose="020B0606020202030204" pitchFamily="34" charset="0"/>
              </a:rPr>
              <a:t>Derek McIntyre – Jesus: The Evidence </a:t>
            </a:r>
          </a:p>
          <a:p>
            <a:pPr fontAlgn="base">
              <a:spcBef>
                <a:spcPct val="0"/>
              </a:spcBef>
              <a:spcAft>
                <a:spcPct val="0"/>
              </a:spcAft>
              <a:buNone/>
            </a:pPr>
            <a:endParaRPr lang="en-AU" altLang="en-US" sz="1800">
              <a:solidFill>
                <a:prstClr val="black"/>
              </a:solidFill>
              <a:latin typeface="Arial" panose="020B0604020202020204" pitchFamily="34" charset="0"/>
            </a:endParaRPr>
          </a:p>
        </p:txBody>
      </p:sp>
      <p:sp>
        <p:nvSpPr>
          <p:cNvPr id="7" name="Rectangle 6">
            <a:extLst>
              <a:ext uri="{FF2B5EF4-FFF2-40B4-BE49-F238E27FC236}">
                <a16:creationId xmlns:a16="http://schemas.microsoft.com/office/drawing/2014/main" id="{18423153-CCDE-4E51-B108-5630DADFCD23}"/>
              </a:ext>
            </a:extLst>
          </p:cNvPr>
          <p:cNvSpPr>
            <a:spLocks noChangeArrowheads="1"/>
          </p:cNvSpPr>
          <p:nvPr/>
        </p:nvSpPr>
        <p:spPr bwMode="auto">
          <a:xfrm>
            <a:off x="6381750" y="5786438"/>
            <a:ext cx="404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AU" altLang="en-US" sz="2000">
                <a:solidFill>
                  <a:prstClr val="black"/>
                </a:solidFill>
                <a:latin typeface="Arial" panose="020B0604020202020204" pitchFamily="34" charset="0"/>
                <a:hlinkClick r:id="rId3"/>
              </a:rPr>
              <a:t>http://www.jesustheevidence.com/</a:t>
            </a:r>
            <a:endParaRPr lang="en-AU" altLang="en-US" sz="2000">
              <a:solidFill>
                <a:prstClr val="black"/>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god4me.com/images/pictures/2/9789901980772.jpg">
            <a:extLst>
              <a:ext uri="{FF2B5EF4-FFF2-40B4-BE49-F238E27FC236}">
                <a16:creationId xmlns:a16="http://schemas.microsoft.com/office/drawing/2014/main" id="{5C23D808-2931-499E-B9B2-FC49FE36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57" t="10548" r="1627" b="835"/>
          <a:stretch>
            <a:fillRect/>
          </a:stretch>
        </p:blipFill>
        <p:spPr bwMode="auto">
          <a:xfrm>
            <a:off x="3952876" y="2071689"/>
            <a:ext cx="421481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FCA1CEE8-3E14-481B-99C5-288B2ABB97D9}"/>
              </a:ext>
            </a:extLst>
          </p:cNvPr>
          <p:cNvSpPr/>
          <p:nvPr/>
        </p:nvSpPr>
        <p:spPr>
          <a:xfrm>
            <a:off x="6453188" y="2214563"/>
            <a:ext cx="914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4" name="TextBox 3">
            <a:extLst>
              <a:ext uri="{FF2B5EF4-FFF2-40B4-BE49-F238E27FC236}">
                <a16:creationId xmlns:a16="http://schemas.microsoft.com/office/drawing/2014/main" id="{412636CE-A1EA-4F69-843E-2955E6D6D957}"/>
              </a:ext>
            </a:extLst>
          </p:cNvPr>
          <p:cNvSpPr txBox="1"/>
          <p:nvPr/>
        </p:nvSpPr>
        <p:spPr>
          <a:xfrm>
            <a:off x="2524126" y="357189"/>
            <a:ext cx="7065963" cy="523875"/>
          </a:xfrm>
          <a:prstGeom prst="rect">
            <a:avLst/>
          </a:prstGeom>
          <a:noFill/>
        </p:spPr>
        <p:txBody>
          <a:bodyPr wrap="none">
            <a:spAutoFit/>
          </a:bodyPr>
          <a:lstStyle/>
          <a:p>
            <a:pPr eaLnBrk="1" hangingPunct="1">
              <a:defRPr/>
            </a:pPr>
            <a:r>
              <a:rPr lang="en-AU" sz="2800" dirty="0"/>
              <a:t>The most important question: </a:t>
            </a:r>
            <a:r>
              <a:rPr lang="en-AU" sz="2800" b="1" dirty="0">
                <a:latin typeface="Segoe Print" pitchFamily="2" charset="0"/>
              </a:rPr>
              <a:t>Who is Jesus?</a:t>
            </a:r>
          </a:p>
        </p:txBody>
      </p:sp>
      <p:cxnSp>
        <p:nvCxnSpPr>
          <p:cNvPr id="6" name="Straight Arrow Connector 5">
            <a:extLst>
              <a:ext uri="{FF2B5EF4-FFF2-40B4-BE49-F238E27FC236}">
                <a16:creationId xmlns:a16="http://schemas.microsoft.com/office/drawing/2014/main" id="{EF7D9643-FA84-4F11-9B54-F6F941DB0C49}"/>
              </a:ext>
            </a:extLst>
          </p:cNvPr>
          <p:cNvCxnSpPr>
            <a:endCxn id="25" idx="4"/>
          </p:cNvCxnSpPr>
          <p:nvPr/>
        </p:nvCxnSpPr>
        <p:spPr>
          <a:xfrm rot="5400000" flipH="1" flipV="1">
            <a:off x="6971507" y="981870"/>
            <a:ext cx="1357313" cy="11080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DD2AA7-07FC-4D0F-A2EE-3F243E78702B}"/>
              </a:ext>
            </a:extLst>
          </p:cNvPr>
          <p:cNvSpPr txBox="1">
            <a:spLocks noChangeArrowheads="1"/>
          </p:cNvSpPr>
          <p:nvPr/>
        </p:nvSpPr>
        <p:spPr bwMode="auto">
          <a:xfrm>
            <a:off x="8310563" y="857250"/>
            <a:ext cx="977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gospels</a:t>
            </a:r>
          </a:p>
        </p:txBody>
      </p:sp>
      <p:sp>
        <p:nvSpPr>
          <p:cNvPr id="11" name="TextBox 10">
            <a:extLst>
              <a:ext uri="{FF2B5EF4-FFF2-40B4-BE49-F238E27FC236}">
                <a16:creationId xmlns:a16="http://schemas.microsoft.com/office/drawing/2014/main" id="{553BAFDF-ABC7-40EC-B476-E8ACBE65406A}"/>
              </a:ext>
            </a:extLst>
          </p:cNvPr>
          <p:cNvSpPr txBox="1"/>
          <p:nvPr/>
        </p:nvSpPr>
        <p:spPr>
          <a:xfrm>
            <a:off x="8310564" y="1143000"/>
            <a:ext cx="357187" cy="584200"/>
          </a:xfrm>
          <a:prstGeom prst="rect">
            <a:avLst/>
          </a:prstGeom>
          <a:noFill/>
        </p:spPr>
        <p:txBody>
          <a:bodyPr>
            <a:spAutoFit/>
          </a:bodyPr>
          <a:lstStyle/>
          <a:p>
            <a:pPr eaLnBrk="1" hangingPunct="1">
              <a:defRPr/>
            </a:pPr>
            <a:r>
              <a:rPr lang="en-AU" sz="3200" b="1" dirty="0"/>
              <a:t>+</a:t>
            </a:r>
          </a:p>
        </p:txBody>
      </p:sp>
      <p:sp>
        <p:nvSpPr>
          <p:cNvPr id="12" name="TextBox 11">
            <a:extLst>
              <a:ext uri="{FF2B5EF4-FFF2-40B4-BE49-F238E27FC236}">
                <a16:creationId xmlns:a16="http://schemas.microsoft.com/office/drawing/2014/main" id="{6E379936-32A9-42C3-AF03-45A551033DF5}"/>
              </a:ext>
            </a:extLst>
          </p:cNvPr>
          <p:cNvSpPr txBox="1">
            <a:spLocks noChangeArrowheads="1"/>
          </p:cNvSpPr>
          <p:nvPr/>
        </p:nvSpPr>
        <p:spPr bwMode="auto">
          <a:xfrm>
            <a:off x="7739064" y="1571625"/>
            <a:ext cx="230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other  historical texts</a:t>
            </a:r>
          </a:p>
        </p:txBody>
      </p:sp>
      <p:sp>
        <p:nvSpPr>
          <p:cNvPr id="13" name="TextBox 12">
            <a:extLst>
              <a:ext uri="{FF2B5EF4-FFF2-40B4-BE49-F238E27FC236}">
                <a16:creationId xmlns:a16="http://schemas.microsoft.com/office/drawing/2014/main" id="{21B95D79-FDED-4A0E-8F16-818B49C1FA81}"/>
              </a:ext>
            </a:extLst>
          </p:cNvPr>
          <p:cNvSpPr txBox="1"/>
          <p:nvPr/>
        </p:nvSpPr>
        <p:spPr>
          <a:xfrm>
            <a:off x="8310564" y="1785938"/>
            <a:ext cx="357187" cy="584200"/>
          </a:xfrm>
          <a:prstGeom prst="rect">
            <a:avLst/>
          </a:prstGeom>
          <a:noFill/>
        </p:spPr>
        <p:txBody>
          <a:bodyPr>
            <a:spAutoFit/>
          </a:bodyPr>
          <a:lstStyle/>
          <a:p>
            <a:pPr eaLnBrk="1" hangingPunct="1">
              <a:defRPr/>
            </a:pPr>
            <a:r>
              <a:rPr lang="en-AU" sz="3200" b="1" dirty="0"/>
              <a:t>+</a:t>
            </a:r>
          </a:p>
        </p:txBody>
      </p:sp>
      <p:sp>
        <p:nvSpPr>
          <p:cNvPr id="14" name="TextBox 13">
            <a:extLst>
              <a:ext uri="{FF2B5EF4-FFF2-40B4-BE49-F238E27FC236}">
                <a16:creationId xmlns:a16="http://schemas.microsoft.com/office/drawing/2014/main" id="{AB5104B9-AA23-48EF-97FB-DB11510F9673}"/>
              </a:ext>
            </a:extLst>
          </p:cNvPr>
          <p:cNvSpPr txBox="1">
            <a:spLocks noChangeArrowheads="1"/>
          </p:cNvSpPr>
          <p:nvPr/>
        </p:nvSpPr>
        <p:spPr bwMode="auto">
          <a:xfrm>
            <a:off x="8310563" y="2143125"/>
            <a:ext cx="142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archaeology</a:t>
            </a:r>
          </a:p>
        </p:txBody>
      </p:sp>
      <p:sp>
        <p:nvSpPr>
          <p:cNvPr id="16" name="TextBox 15">
            <a:extLst>
              <a:ext uri="{FF2B5EF4-FFF2-40B4-BE49-F238E27FC236}">
                <a16:creationId xmlns:a16="http://schemas.microsoft.com/office/drawing/2014/main" id="{85337E19-06ED-467E-BEE5-FB7A6F092EB1}"/>
              </a:ext>
            </a:extLst>
          </p:cNvPr>
          <p:cNvSpPr txBox="1"/>
          <p:nvPr/>
        </p:nvSpPr>
        <p:spPr>
          <a:xfrm>
            <a:off x="8310564" y="2357438"/>
            <a:ext cx="357187" cy="584200"/>
          </a:xfrm>
          <a:prstGeom prst="rect">
            <a:avLst/>
          </a:prstGeom>
          <a:noFill/>
        </p:spPr>
        <p:txBody>
          <a:bodyPr>
            <a:spAutoFit/>
          </a:bodyPr>
          <a:lstStyle/>
          <a:p>
            <a:pPr eaLnBrk="1" hangingPunct="1">
              <a:defRPr/>
            </a:pPr>
            <a:r>
              <a:rPr lang="en-AU" sz="3200" b="1" dirty="0"/>
              <a:t>+</a:t>
            </a:r>
          </a:p>
        </p:txBody>
      </p:sp>
      <p:sp>
        <p:nvSpPr>
          <p:cNvPr id="17" name="TextBox 16">
            <a:extLst>
              <a:ext uri="{FF2B5EF4-FFF2-40B4-BE49-F238E27FC236}">
                <a16:creationId xmlns:a16="http://schemas.microsoft.com/office/drawing/2014/main" id="{C856E0CC-2A6E-4C9B-98D9-2ED07436CD94}"/>
              </a:ext>
            </a:extLst>
          </p:cNvPr>
          <p:cNvSpPr txBox="1">
            <a:spLocks noChangeArrowheads="1"/>
          </p:cNvSpPr>
          <p:nvPr/>
        </p:nvSpPr>
        <p:spPr bwMode="auto">
          <a:xfrm>
            <a:off x="8310564" y="2786063"/>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other evidence</a:t>
            </a:r>
          </a:p>
        </p:txBody>
      </p:sp>
      <p:cxnSp>
        <p:nvCxnSpPr>
          <p:cNvPr id="18" name="Straight Arrow Connector 17">
            <a:extLst>
              <a:ext uri="{FF2B5EF4-FFF2-40B4-BE49-F238E27FC236}">
                <a16:creationId xmlns:a16="http://schemas.microsoft.com/office/drawing/2014/main" id="{931AAA54-70BC-4079-8DF2-D46C507D3932}"/>
              </a:ext>
            </a:extLst>
          </p:cNvPr>
          <p:cNvCxnSpPr/>
          <p:nvPr/>
        </p:nvCxnSpPr>
        <p:spPr>
          <a:xfrm rot="5400000">
            <a:off x="7739857" y="3928269"/>
            <a:ext cx="1571625"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ECAAFAF-D0FE-4FD0-A26B-7DC86EDA68CE}"/>
              </a:ext>
            </a:extLst>
          </p:cNvPr>
          <p:cNvSpPr/>
          <p:nvPr/>
        </p:nvSpPr>
        <p:spPr>
          <a:xfrm>
            <a:off x="6881814" y="285750"/>
            <a:ext cx="2643187" cy="571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29" name="TextBox 28">
            <a:extLst>
              <a:ext uri="{FF2B5EF4-FFF2-40B4-BE49-F238E27FC236}">
                <a16:creationId xmlns:a16="http://schemas.microsoft.com/office/drawing/2014/main" id="{550F00C9-F298-4BD7-9CCD-3CC1EB052ED3}"/>
              </a:ext>
            </a:extLst>
          </p:cNvPr>
          <p:cNvSpPr txBox="1">
            <a:spLocks noChangeArrowheads="1"/>
          </p:cNvSpPr>
          <p:nvPr/>
        </p:nvSpPr>
        <p:spPr bwMode="auto">
          <a:xfrm>
            <a:off x="7953376" y="4857751"/>
            <a:ext cx="1262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2000" b="1">
                <a:latin typeface="Segoe Print" panose="02000600000000000000" pitchFamily="2" charset="0"/>
              </a:rPr>
              <a:t>reliable </a:t>
            </a:r>
          </a:p>
          <a:p>
            <a:pPr algn="ctr" eaLnBrk="1" hangingPunct="1">
              <a:spcBef>
                <a:spcPct val="0"/>
              </a:spcBef>
              <a:buFontTx/>
              <a:buNone/>
            </a:pPr>
            <a:r>
              <a:rPr lang="en-AU" altLang="en-US" sz="2000" b="1">
                <a:latin typeface="Segoe Print" panose="02000600000000000000" pitchFamily="2" charset="0"/>
              </a:rPr>
              <a:t>records?</a:t>
            </a:r>
          </a:p>
        </p:txBody>
      </p:sp>
      <p:cxnSp>
        <p:nvCxnSpPr>
          <p:cNvPr id="32" name="Straight Arrow Connector 31">
            <a:extLst>
              <a:ext uri="{FF2B5EF4-FFF2-40B4-BE49-F238E27FC236}">
                <a16:creationId xmlns:a16="http://schemas.microsoft.com/office/drawing/2014/main" id="{D56C17AB-9B48-4849-A349-DFEBF20711D6}"/>
              </a:ext>
            </a:extLst>
          </p:cNvPr>
          <p:cNvCxnSpPr/>
          <p:nvPr/>
        </p:nvCxnSpPr>
        <p:spPr>
          <a:xfrm rot="16200000" flipH="1">
            <a:off x="9024938" y="5572125"/>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808B9BC-BF02-4EA4-87E1-D7358D0096EE}"/>
              </a:ext>
            </a:extLst>
          </p:cNvPr>
          <p:cNvCxnSpPr/>
          <p:nvPr/>
        </p:nvCxnSpPr>
        <p:spPr>
          <a:xfrm rot="10800000" flipV="1">
            <a:off x="7024689" y="5357813"/>
            <a:ext cx="928687" cy="5715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F6220CA0-681C-4F75-B0DA-057B5D6DB02B}"/>
              </a:ext>
            </a:extLst>
          </p:cNvPr>
          <p:cNvSpPr/>
          <p:nvPr/>
        </p:nvSpPr>
        <p:spPr>
          <a:xfrm>
            <a:off x="2952750" y="5214939"/>
            <a:ext cx="2643188" cy="12144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43" name="TextBox 42">
            <a:extLst>
              <a:ext uri="{FF2B5EF4-FFF2-40B4-BE49-F238E27FC236}">
                <a16:creationId xmlns:a16="http://schemas.microsoft.com/office/drawing/2014/main" id="{AEB1B23E-D694-41E5-A325-705E694E9332}"/>
              </a:ext>
            </a:extLst>
          </p:cNvPr>
          <p:cNvSpPr txBox="1"/>
          <p:nvPr/>
        </p:nvSpPr>
        <p:spPr>
          <a:xfrm>
            <a:off x="9310689" y="5786439"/>
            <a:ext cx="663575" cy="523875"/>
          </a:xfrm>
          <a:prstGeom prst="rect">
            <a:avLst/>
          </a:prstGeom>
          <a:noFill/>
          <a:ln w="28575">
            <a:solidFill>
              <a:schemeClr val="tx1"/>
            </a:solidFill>
          </a:ln>
        </p:spPr>
        <p:txBody>
          <a:bodyPr wrap="none">
            <a:spAutoFit/>
          </a:bodyPr>
          <a:lstStyle/>
          <a:p>
            <a:pPr eaLnBrk="1" hangingPunct="1">
              <a:defRPr/>
            </a:pPr>
            <a:r>
              <a:rPr lang="en-AU" sz="2800" b="1" dirty="0"/>
              <a:t>NO</a:t>
            </a:r>
          </a:p>
        </p:txBody>
      </p:sp>
      <p:sp>
        <p:nvSpPr>
          <p:cNvPr id="47" name="TextBox 46">
            <a:extLst>
              <a:ext uri="{FF2B5EF4-FFF2-40B4-BE49-F238E27FC236}">
                <a16:creationId xmlns:a16="http://schemas.microsoft.com/office/drawing/2014/main" id="{ED6A4132-B37D-447B-B449-C4D31C811CD7}"/>
              </a:ext>
            </a:extLst>
          </p:cNvPr>
          <p:cNvSpPr txBox="1"/>
          <p:nvPr/>
        </p:nvSpPr>
        <p:spPr>
          <a:xfrm>
            <a:off x="6310313" y="5786439"/>
            <a:ext cx="711200" cy="523875"/>
          </a:xfrm>
          <a:prstGeom prst="rect">
            <a:avLst/>
          </a:prstGeom>
          <a:noFill/>
          <a:ln w="28575">
            <a:solidFill>
              <a:schemeClr val="tx1"/>
            </a:solidFill>
          </a:ln>
        </p:spPr>
        <p:txBody>
          <a:bodyPr wrap="none">
            <a:spAutoFit/>
          </a:bodyPr>
          <a:lstStyle/>
          <a:p>
            <a:pPr eaLnBrk="1" hangingPunct="1">
              <a:defRPr/>
            </a:pPr>
            <a:r>
              <a:rPr lang="en-AU" sz="2800" b="1" dirty="0"/>
              <a:t>YES</a:t>
            </a:r>
          </a:p>
        </p:txBody>
      </p:sp>
      <p:cxnSp>
        <p:nvCxnSpPr>
          <p:cNvPr id="49" name="Straight Arrow Connector 48">
            <a:extLst>
              <a:ext uri="{FF2B5EF4-FFF2-40B4-BE49-F238E27FC236}">
                <a16:creationId xmlns:a16="http://schemas.microsoft.com/office/drawing/2014/main" id="{C4DA0968-8804-4C0F-B272-F887A102DE59}"/>
              </a:ext>
            </a:extLst>
          </p:cNvPr>
          <p:cNvCxnSpPr>
            <a:cxnSpLocks/>
            <a:stCxn id="43" idx="3"/>
          </p:cNvCxnSpPr>
          <p:nvPr/>
        </p:nvCxnSpPr>
        <p:spPr>
          <a:xfrm flipV="1">
            <a:off x="9974264" y="4561840"/>
            <a:ext cx="856296" cy="14865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278EFC3-2E4A-467E-B9E0-5C2E347A107B}"/>
              </a:ext>
            </a:extLst>
          </p:cNvPr>
          <p:cNvCxnSpPr>
            <a:stCxn id="47" idx="1"/>
          </p:cNvCxnSpPr>
          <p:nvPr/>
        </p:nvCxnSpPr>
        <p:spPr>
          <a:xfrm rot="10800000">
            <a:off x="5524501" y="5857875"/>
            <a:ext cx="785813" cy="1905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36D49FD-B51E-44B3-B206-87E6DB3DEE3A}"/>
              </a:ext>
            </a:extLst>
          </p:cNvPr>
          <p:cNvSpPr txBox="1"/>
          <p:nvPr/>
        </p:nvSpPr>
        <p:spPr>
          <a:xfrm>
            <a:off x="3133726" y="5357813"/>
            <a:ext cx="2365375" cy="1016000"/>
          </a:xfrm>
          <a:prstGeom prst="rect">
            <a:avLst/>
          </a:prstGeom>
          <a:noFill/>
        </p:spPr>
        <p:txBody>
          <a:bodyPr wrap="none">
            <a:spAutoFit/>
          </a:bodyPr>
          <a:lstStyle/>
          <a:p>
            <a:pPr algn="ctr" eaLnBrk="1" hangingPunct="1">
              <a:defRPr/>
            </a:pPr>
            <a:r>
              <a:rPr lang="en-AU" sz="2000" dirty="0"/>
              <a:t>What does Jesus say </a:t>
            </a:r>
          </a:p>
          <a:p>
            <a:pPr algn="ctr" eaLnBrk="1" hangingPunct="1">
              <a:defRPr/>
            </a:pPr>
            <a:r>
              <a:rPr lang="en-AU" sz="2000" dirty="0"/>
              <a:t>about the rest of </a:t>
            </a:r>
          </a:p>
          <a:p>
            <a:pPr algn="ctr" eaLnBrk="1" hangingPunct="1">
              <a:defRPr/>
            </a:pPr>
            <a:r>
              <a:rPr lang="en-AU" sz="2000" dirty="0"/>
              <a:t>the Bible?</a:t>
            </a:r>
          </a:p>
        </p:txBody>
      </p:sp>
      <p:sp>
        <p:nvSpPr>
          <p:cNvPr id="64" name="Oval 63">
            <a:extLst>
              <a:ext uri="{FF2B5EF4-FFF2-40B4-BE49-F238E27FC236}">
                <a16:creationId xmlns:a16="http://schemas.microsoft.com/office/drawing/2014/main" id="{5A2E87F9-ACA2-4853-8BAD-EB4C039A0955}"/>
              </a:ext>
            </a:extLst>
          </p:cNvPr>
          <p:cNvSpPr/>
          <p:nvPr/>
        </p:nvSpPr>
        <p:spPr>
          <a:xfrm>
            <a:off x="7881938" y="4643438"/>
            <a:ext cx="1357312" cy="10715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cxnSp>
        <p:nvCxnSpPr>
          <p:cNvPr id="65" name="Straight Arrow Connector 64">
            <a:extLst>
              <a:ext uri="{FF2B5EF4-FFF2-40B4-BE49-F238E27FC236}">
                <a16:creationId xmlns:a16="http://schemas.microsoft.com/office/drawing/2014/main" id="{1F288071-496A-460F-B0DB-C21A8DF07BBC}"/>
              </a:ext>
            </a:extLst>
          </p:cNvPr>
          <p:cNvCxnSpPr/>
          <p:nvPr/>
        </p:nvCxnSpPr>
        <p:spPr>
          <a:xfrm rot="5400000" flipH="1" flipV="1">
            <a:off x="2524126" y="4572001"/>
            <a:ext cx="642937" cy="2143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FA82912-A8A9-440E-9398-38F47DB87918}"/>
              </a:ext>
            </a:extLst>
          </p:cNvPr>
          <p:cNvCxnSpPr/>
          <p:nvPr/>
        </p:nvCxnSpPr>
        <p:spPr>
          <a:xfrm rot="16200000" flipV="1">
            <a:off x="2631282" y="5179219"/>
            <a:ext cx="500062"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2D47614-9333-48C6-AAD1-B2998173D09A}"/>
              </a:ext>
            </a:extLst>
          </p:cNvPr>
          <p:cNvCxnSpPr/>
          <p:nvPr/>
        </p:nvCxnSpPr>
        <p:spPr>
          <a:xfrm flipV="1">
            <a:off x="2952751" y="3929064"/>
            <a:ext cx="785813"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EF3FE63-2E31-4418-8545-D9068790388C}"/>
              </a:ext>
            </a:extLst>
          </p:cNvPr>
          <p:cNvCxnSpPr/>
          <p:nvPr/>
        </p:nvCxnSpPr>
        <p:spPr>
          <a:xfrm rot="16200000" flipH="1">
            <a:off x="1988345" y="2964658"/>
            <a:ext cx="3286125" cy="1214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6A8165F-8F0E-4D57-888B-8A4EE6E2FA9E}"/>
              </a:ext>
            </a:extLst>
          </p:cNvPr>
          <p:cNvSpPr txBox="1">
            <a:spLocks noChangeArrowheads="1"/>
          </p:cNvSpPr>
          <p:nvPr/>
        </p:nvSpPr>
        <p:spPr bwMode="auto">
          <a:xfrm>
            <a:off x="2452689" y="1143000"/>
            <a:ext cx="3571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400" b="1">
                <a:latin typeface="Arial" panose="020B0604020202020204" pitchFamily="34" charset="0"/>
                <a:cs typeface="Arial" panose="020B0604020202020204" pitchFamily="34" charset="0"/>
              </a:rPr>
              <a:t>+</a:t>
            </a:r>
          </a:p>
        </p:txBody>
      </p:sp>
      <p:sp>
        <p:nvSpPr>
          <p:cNvPr id="82" name="TextBox 81">
            <a:extLst>
              <a:ext uri="{FF2B5EF4-FFF2-40B4-BE49-F238E27FC236}">
                <a16:creationId xmlns:a16="http://schemas.microsoft.com/office/drawing/2014/main" id="{CE2504DD-1CF0-439B-9D13-27D800488AFF}"/>
              </a:ext>
            </a:extLst>
          </p:cNvPr>
          <p:cNvSpPr txBox="1">
            <a:spLocks noChangeArrowheads="1"/>
          </p:cNvSpPr>
          <p:nvPr/>
        </p:nvSpPr>
        <p:spPr bwMode="auto">
          <a:xfrm rot="20978127">
            <a:off x="2398714" y="847725"/>
            <a:ext cx="230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other  historical texts</a:t>
            </a:r>
          </a:p>
        </p:txBody>
      </p:sp>
      <p:sp>
        <p:nvSpPr>
          <p:cNvPr id="83" name="TextBox 82">
            <a:extLst>
              <a:ext uri="{FF2B5EF4-FFF2-40B4-BE49-F238E27FC236}">
                <a16:creationId xmlns:a16="http://schemas.microsoft.com/office/drawing/2014/main" id="{F849665C-F436-425B-8A51-956F653E7E53}"/>
              </a:ext>
            </a:extLst>
          </p:cNvPr>
          <p:cNvSpPr txBox="1">
            <a:spLocks noChangeArrowheads="1"/>
          </p:cNvSpPr>
          <p:nvPr/>
        </p:nvSpPr>
        <p:spPr bwMode="auto">
          <a:xfrm>
            <a:off x="2809875" y="1143000"/>
            <a:ext cx="142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archaeology</a:t>
            </a:r>
          </a:p>
        </p:txBody>
      </p:sp>
      <p:sp>
        <p:nvSpPr>
          <p:cNvPr id="84" name="TextBox 83">
            <a:extLst>
              <a:ext uri="{FF2B5EF4-FFF2-40B4-BE49-F238E27FC236}">
                <a16:creationId xmlns:a16="http://schemas.microsoft.com/office/drawing/2014/main" id="{A6A12E83-2781-41BC-825A-E12E5CB122D6}"/>
              </a:ext>
            </a:extLst>
          </p:cNvPr>
          <p:cNvSpPr txBox="1">
            <a:spLocks noChangeArrowheads="1"/>
          </p:cNvSpPr>
          <p:nvPr/>
        </p:nvSpPr>
        <p:spPr bwMode="auto">
          <a:xfrm rot="291114">
            <a:off x="2752726" y="1498600"/>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000" b="1">
                <a:latin typeface="Arial Narrow" panose="020B0606020202030204" pitchFamily="34" charset="0"/>
              </a:rPr>
              <a:t>other evidence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12" grpId="0"/>
      <p:bldP spid="13" grpId="0"/>
      <p:bldP spid="14" grpId="0"/>
      <p:bldP spid="16" grpId="0"/>
      <p:bldP spid="17" grpId="0"/>
      <p:bldP spid="25" grpId="0" animBg="1"/>
      <p:bldP spid="29" grpId="0"/>
      <p:bldP spid="38" grpId="0" animBg="1"/>
      <p:bldP spid="43" grpId="0" animBg="1"/>
      <p:bldP spid="47" grpId="0" animBg="1"/>
      <p:bldP spid="63" grpId="0"/>
      <p:bldP spid="64" grpId="0" animBg="1"/>
      <p:bldP spid="81" grpId="0"/>
      <p:bldP spid="82" grpId="0"/>
      <p:bldP spid="83" grpId="0"/>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166910" y="785794"/>
            <a:ext cx="7858180" cy="4714908"/>
          </a:xfrm>
          <a:prstGeom prst="wedgeEllipseCallout">
            <a:avLst/>
          </a:prstGeom>
          <a:solidFill>
            <a:srgbClr val="EF413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600" dirty="0">
                <a:solidFill>
                  <a:schemeClr val="tx1"/>
                </a:solidFill>
                <a:latin typeface="Kristen ITC" pitchFamily="66" charset="0"/>
              </a:rPr>
              <a:t>What is the Bible?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paulinesafrica.org/images/african-bible-images/africqn_bible_open.jpg">
            <a:extLst>
              <a:ext uri="{FF2B5EF4-FFF2-40B4-BE49-F238E27FC236}">
                <a16:creationId xmlns:a16="http://schemas.microsoft.com/office/drawing/2014/main" id="{1B231738-544C-40C9-BAB7-E67651026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064" y="2428876"/>
            <a:ext cx="59340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a:extLst>
              <a:ext uri="{FF2B5EF4-FFF2-40B4-BE49-F238E27FC236}">
                <a16:creationId xmlns:a16="http://schemas.microsoft.com/office/drawing/2014/main" id="{7F819902-39C2-41F2-9FF0-1277C4C89EA7}"/>
              </a:ext>
            </a:extLst>
          </p:cNvPr>
          <p:cNvSpPr txBox="1">
            <a:spLocks noChangeArrowheads="1"/>
          </p:cNvSpPr>
          <p:nvPr/>
        </p:nvSpPr>
        <p:spPr bwMode="auto">
          <a:xfrm>
            <a:off x="1993900" y="476250"/>
            <a:ext cx="8250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400" dirty="0">
                <a:latin typeface="Arial" panose="020B0604020202020204" pitchFamily="34" charset="0"/>
                <a:cs typeface="Arial" panose="020B0604020202020204" pitchFamily="34" charset="0"/>
              </a:rPr>
              <a:t>Christians believe that</a:t>
            </a:r>
            <a:r>
              <a:rPr lang="en-AU" altLang="en-US" sz="2400" dirty="0">
                <a:solidFill>
                  <a:srgbClr val="0070C0"/>
                </a:solidFill>
                <a:latin typeface="Arial" panose="020B0604020202020204" pitchFamily="34" charset="0"/>
                <a:cs typeface="Arial" panose="020B0604020202020204" pitchFamily="34" charset="0"/>
              </a:rPr>
              <a:t> </a:t>
            </a:r>
            <a:r>
              <a:rPr lang="en-AU" altLang="en-US" sz="2400" dirty="0">
                <a:solidFill>
                  <a:srgbClr val="FF0000"/>
                </a:solidFill>
                <a:latin typeface="Arial" panose="020B0604020202020204" pitchFamily="34" charset="0"/>
                <a:cs typeface="Arial" panose="020B0604020202020204" pitchFamily="34" charset="0"/>
              </a:rPr>
              <a:t>the Bible is God’s special revelation, written down</a:t>
            </a:r>
            <a:r>
              <a:rPr lang="en-AU" altLang="en-US" sz="2400" dirty="0">
                <a:solidFill>
                  <a:srgbClr val="0070C0"/>
                </a:solidFill>
                <a:latin typeface="Arial" panose="020B0604020202020204" pitchFamily="34" charset="0"/>
                <a:cs typeface="Arial" panose="020B0604020202020204" pitchFamily="34" charset="0"/>
              </a:rPr>
              <a:t> </a:t>
            </a:r>
            <a:r>
              <a:rPr lang="en-AU" altLang="en-US" sz="2400" dirty="0">
                <a:latin typeface="Arial" panose="020B0604020202020204" pitchFamily="34" charset="0"/>
                <a:cs typeface="Arial" panose="020B0604020202020204" pitchFamily="34" charset="0"/>
              </a:rPr>
              <a:t>so that we would have a trustworthy way </a:t>
            </a:r>
          </a:p>
          <a:p>
            <a:pPr eaLnBrk="1" hangingPunct="1">
              <a:spcBef>
                <a:spcPct val="0"/>
              </a:spcBef>
              <a:buFontTx/>
              <a:buNone/>
            </a:pPr>
            <a:r>
              <a:rPr lang="en-AU" altLang="en-US" sz="2400" dirty="0">
                <a:latin typeface="Arial" panose="020B0604020202020204" pitchFamily="34" charset="0"/>
                <a:cs typeface="Arial" panose="020B0604020202020204" pitchFamily="34" charset="0"/>
              </a:rPr>
              <a:t>to know about him: </a:t>
            </a:r>
          </a:p>
        </p:txBody>
      </p:sp>
      <p:sp>
        <p:nvSpPr>
          <p:cNvPr id="4" name="TextBox 3">
            <a:extLst>
              <a:ext uri="{FF2B5EF4-FFF2-40B4-BE49-F238E27FC236}">
                <a16:creationId xmlns:a16="http://schemas.microsoft.com/office/drawing/2014/main" id="{3D83DA66-C27C-460C-892B-BF205772B411}"/>
              </a:ext>
            </a:extLst>
          </p:cNvPr>
          <p:cNvSpPr txBox="1"/>
          <p:nvPr/>
        </p:nvSpPr>
        <p:spPr>
          <a:xfrm>
            <a:off x="7310438" y="1857376"/>
            <a:ext cx="3357562" cy="523875"/>
          </a:xfrm>
          <a:prstGeom prst="rect">
            <a:avLst/>
          </a:prstGeom>
          <a:noFill/>
        </p:spPr>
        <p:txBody>
          <a:bodyPr>
            <a:spAutoFit/>
          </a:bodyPr>
          <a:lstStyle/>
          <a:p>
            <a:pPr eaLnBrk="1" hangingPunct="1">
              <a:defRPr/>
            </a:pPr>
            <a:r>
              <a:rPr lang="en-AU" sz="2800" b="1" dirty="0">
                <a:solidFill>
                  <a:srgbClr val="FF0000"/>
                </a:solidFill>
                <a:effectLst>
                  <a:outerShdw blurRad="38100" dist="38100" dir="2700000" algn="tl">
                    <a:srgbClr val="000000">
                      <a:alpha val="43137"/>
                    </a:srgbClr>
                  </a:outerShdw>
                </a:effectLst>
                <a:cs typeface="Arial" panose="020B0604020202020204" pitchFamily="34" charset="0"/>
              </a:rPr>
              <a:t>GOD’S WORD*</a:t>
            </a:r>
          </a:p>
        </p:txBody>
      </p:sp>
      <p:sp>
        <p:nvSpPr>
          <p:cNvPr id="5" name="TextBox 4">
            <a:extLst>
              <a:ext uri="{FF2B5EF4-FFF2-40B4-BE49-F238E27FC236}">
                <a16:creationId xmlns:a16="http://schemas.microsoft.com/office/drawing/2014/main" id="{99479AC9-54ED-4C2C-AC12-146F4A40ADAD}"/>
              </a:ext>
            </a:extLst>
          </p:cNvPr>
          <p:cNvSpPr txBox="1"/>
          <p:nvPr/>
        </p:nvSpPr>
        <p:spPr>
          <a:xfrm>
            <a:off x="2452689" y="5786438"/>
            <a:ext cx="6923087" cy="584200"/>
          </a:xfrm>
          <a:prstGeom prst="rect">
            <a:avLst/>
          </a:prstGeom>
          <a:noFill/>
        </p:spPr>
        <p:txBody>
          <a:bodyPr wrap="none">
            <a:spAutoFit/>
          </a:bodyPr>
          <a:lstStyle/>
          <a:p>
            <a:pPr eaLnBrk="1" hangingPunct="1">
              <a:defRPr/>
            </a:pPr>
            <a:r>
              <a:rPr lang="en-AU" sz="3200" dirty="0"/>
              <a:t>*God actually </a:t>
            </a:r>
            <a:r>
              <a:rPr lang="en-AU" sz="3200" dirty="0">
                <a:solidFill>
                  <a:srgbClr val="FF0000"/>
                </a:solidFill>
              </a:rPr>
              <a:t>speaking</a:t>
            </a:r>
            <a:r>
              <a:rPr lang="en-AU" sz="3200" dirty="0"/>
              <a:t> to human beings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www.paulinesafrica.org/images/african-bible-images/africqn_bible_open.jpg">
            <a:extLst>
              <a:ext uri="{FF2B5EF4-FFF2-40B4-BE49-F238E27FC236}">
                <a16:creationId xmlns:a16="http://schemas.microsoft.com/office/drawing/2014/main" id="{FEB7E3CE-AD64-43FE-977D-FE1BB661F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064" y="2357439"/>
            <a:ext cx="59340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64E40D8-70D4-4661-ADFF-AFFC91416D5B}"/>
              </a:ext>
            </a:extLst>
          </p:cNvPr>
          <p:cNvSpPr txBox="1">
            <a:spLocks noChangeArrowheads="1"/>
          </p:cNvSpPr>
          <p:nvPr/>
        </p:nvSpPr>
        <p:spPr bwMode="auto">
          <a:xfrm rot="983862">
            <a:off x="5357813" y="1781176"/>
            <a:ext cx="2603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000">
                <a:latin typeface="Segoe Print" panose="02000600000000000000" pitchFamily="2" charset="0"/>
                <a:ea typeface="MV Boli" panose="02000500030200090000" pitchFamily="2" charset="0"/>
                <a:cs typeface="MV Boli" panose="02000500030200090000" pitchFamily="2" charset="0"/>
              </a:rPr>
              <a:t>authority</a:t>
            </a:r>
          </a:p>
        </p:txBody>
      </p:sp>
      <p:sp>
        <p:nvSpPr>
          <p:cNvPr id="4" name="TextBox 3">
            <a:extLst>
              <a:ext uri="{FF2B5EF4-FFF2-40B4-BE49-F238E27FC236}">
                <a16:creationId xmlns:a16="http://schemas.microsoft.com/office/drawing/2014/main" id="{1849ABBB-2907-463B-B5B3-671398AFCF7B}"/>
              </a:ext>
            </a:extLst>
          </p:cNvPr>
          <p:cNvSpPr txBox="1">
            <a:spLocks noChangeArrowheads="1"/>
          </p:cNvSpPr>
          <p:nvPr/>
        </p:nvSpPr>
        <p:spPr bwMode="auto">
          <a:xfrm rot="2495591">
            <a:off x="6880226" y="1439864"/>
            <a:ext cx="2239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000">
                <a:latin typeface="Segoe Print" panose="02000600000000000000" pitchFamily="2" charset="0"/>
                <a:ea typeface="MV Boli" panose="02000500030200090000" pitchFamily="2" charset="0"/>
                <a:cs typeface="MV Boli" panose="02000500030200090000" pitchFamily="2" charset="0"/>
              </a:rPr>
              <a:t>inspired</a:t>
            </a:r>
          </a:p>
        </p:txBody>
      </p:sp>
      <p:sp>
        <p:nvSpPr>
          <p:cNvPr id="5" name="TextBox 4">
            <a:extLst>
              <a:ext uri="{FF2B5EF4-FFF2-40B4-BE49-F238E27FC236}">
                <a16:creationId xmlns:a16="http://schemas.microsoft.com/office/drawing/2014/main" id="{A7FA24AB-3D13-4E2F-8AA6-DECE40FD1872}"/>
              </a:ext>
            </a:extLst>
          </p:cNvPr>
          <p:cNvSpPr txBox="1">
            <a:spLocks noChangeArrowheads="1"/>
          </p:cNvSpPr>
          <p:nvPr/>
        </p:nvSpPr>
        <p:spPr bwMode="auto">
          <a:xfrm rot="208718">
            <a:off x="4078289" y="2138364"/>
            <a:ext cx="20208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000">
                <a:latin typeface="Segoe Print" panose="02000600000000000000" pitchFamily="2" charset="0"/>
                <a:ea typeface="MV Boli" panose="02000500030200090000" pitchFamily="2" charset="0"/>
                <a:cs typeface="MV Boli" panose="02000500030200090000" pitchFamily="2" charset="0"/>
              </a:rPr>
              <a:t>reliable</a:t>
            </a:r>
          </a:p>
        </p:txBody>
      </p:sp>
      <p:sp>
        <p:nvSpPr>
          <p:cNvPr id="6" name="TextBox 5">
            <a:extLst>
              <a:ext uri="{FF2B5EF4-FFF2-40B4-BE49-F238E27FC236}">
                <a16:creationId xmlns:a16="http://schemas.microsoft.com/office/drawing/2014/main" id="{1420E6A0-6036-4776-B742-F63424DCB753}"/>
              </a:ext>
            </a:extLst>
          </p:cNvPr>
          <p:cNvSpPr txBox="1">
            <a:spLocks noChangeArrowheads="1"/>
          </p:cNvSpPr>
          <p:nvPr/>
        </p:nvSpPr>
        <p:spPr bwMode="auto">
          <a:xfrm>
            <a:off x="2524126" y="5715001"/>
            <a:ext cx="631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800">
                <a:latin typeface="Segoe Print" panose="02000600000000000000" pitchFamily="2" charset="0"/>
                <a:ea typeface="MV Boli" panose="02000500030200090000" pitchFamily="2" charset="0"/>
                <a:cs typeface="MV Boli" panose="02000500030200090000" pitchFamily="2" charset="0"/>
              </a:rPr>
              <a:t>*needs to be carefully interpreted</a:t>
            </a:r>
          </a:p>
        </p:txBody>
      </p:sp>
      <p:sp>
        <p:nvSpPr>
          <p:cNvPr id="7" name="TextBox 6">
            <a:extLst>
              <a:ext uri="{FF2B5EF4-FFF2-40B4-BE49-F238E27FC236}">
                <a16:creationId xmlns:a16="http://schemas.microsoft.com/office/drawing/2014/main" id="{33AE78EE-F2FE-4FC5-8CB0-B4901C430CEE}"/>
              </a:ext>
            </a:extLst>
          </p:cNvPr>
          <p:cNvSpPr txBox="1">
            <a:spLocks noChangeArrowheads="1"/>
          </p:cNvSpPr>
          <p:nvPr/>
        </p:nvSpPr>
        <p:spPr bwMode="auto">
          <a:xfrm>
            <a:off x="7167564" y="6143626"/>
            <a:ext cx="3290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800">
                <a:latin typeface="Segoe Print" panose="02000600000000000000" pitchFamily="2" charset="0"/>
                <a:ea typeface="MV Boli" panose="02000500030200090000" pitchFamily="2" charset="0"/>
                <a:cs typeface="MV Boli" panose="02000500030200090000" pitchFamily="2" charset="0"/>
              </a:rPr>
              <a:t>*context matters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as-for-my-house.com/wp-content/uploads/2011/10/books_of_bible-882026.jpg">
            <a:hlinkClick r:id="rId3"/>
          </p:cNvPr>
          <p:cNvPicPr>
            <a:picLocks noChangeAspect="1" noChangeArrowheads="1"/>
          </p:cNvPicPr>
          <p:nvPr/>
        </p:nvPicPr>
        <p:blipFill>
          <a:blip r:embed="rId4" cstate="print"/>
          <a:srcRect l="13812" t="21912" r="13270"/>
          <a:stretch>
            <a:fillRect/>
          </a:stretch>
        </p:blipFill>
        <p:spPr bwMode="auto">
          <a:xfrm>
            <a:off x="3024166" y="157313"/>
            <a:ext cx="5929354" cy="6528485"/>
          </a:xfrm>
          <a:prstGeom prst="rect">
            <a:avLst/>
          </a:prstGeom>
          <a:noFill/>
        </p:spPr>
      </p:pic>
      <p:sp>
        <p:nvSpPr>
          <p:cNvPr id="6" name="Rectangle 5"/>
          <p:cNvSpPr/>
          <p:nvPr/>
        </p:nvSpPr>
        <p:spPr>
          <a:xfrm>
            <a:off x="3167042" y="1571612"/>
            <a:ext cx="2857520"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LAW</a:t>
            </a:r>
          </a:p>
        </p:txBody>
      </p:sp>
      <p:sp>
        <p:nvSpPr>
          <p:cNvPr id="7" name="Rectangle 6"/>
          <p:cNvSpPr/>
          <p:nvPr/>
        </p:nvSpPr>
        <p:spPr>
          <a:xfrm>
            <a:off x="3167042" y="3214686"/>
            <a:ext cx="2857520"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HISTORY</a:t>
            </a:r>
          </a:p>
        </p:txBody>
      </p:sp>
      <p:sp>
        <p:nvSpPr>
          <p:cNvPr id="8" name="Rectangle 7"/>
          <p:cNvSpPr/>
          <p:nvPr/>
        </p:nvSpPr>
        <p:spPr>
          <a:xfrm>
            <a:off x="3095604" y="4786322"/>
            <a:ext cx="185738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POETRY/WISDOM</a:t>
            </a:r>
          </a:p>
        </p:txBody>
      </p:sp>
      <p:sp>
        <p:nvSpPr>
          <p:cNvPr id="9" name="Rectangle 8"/>
          <p:cNvSpPr/>
          <p:nvPr/>
        </p:nvSpPr>
        <p:spPr>
          <a:xfrm>
            <a:off x="4952992" y="4786322"/>
            <a:ext cx="114300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PROPHECY</a:t>
            </a:r>
          </a:p>
        </p:txBody>
      </p:sp>
      <p:sp>
        <p:nvSpPr>
          <p:cNvPr id="10" name="Rectangle 9"/>
          <p:cNvSpPr/>
          <p:nvPr/>
        </p:nvSpPr>
        <p:spPr>
          <a:xfrm>
            <a:off x="3095604" y="6429396"/>
            <a:ext cx="2928958" cy="285728"/>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PROPHECY</a:t>
            </a:r>
          </a:p>
        </p:txBody>
      </p:sp>
      <p:sp>
        <p:nvSpPr>
          <p:cNvPr id="11" name="Rectangle 10"/>
          <p:cNvSpPr/>
          <p:nvPr/>
        </p:nvSpPr>
        <p:spPr>
          <a:xfrm>
            <a:off x="6167438" y="1571612"/>
            <a:ext cx="257176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HISTORY</a:t>
            </a:r>
          </a:p>
        </p:txBody>
      </p:sp>
      <p:sp>
        <p:nvSpPr>
          <p:cNvPr id="12" name="Rectangle 11"/>
          <p:cNvSpPr/>
          <p:nvPr/>
        </p:nvSpPr>
        <p:spPr>
          <a:xfrm>
            <a:off x="6167438" y="3214686"/>
            <a:ext cx="257176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LETTERS</a:t>
            </a:r>
          </a:p>
        </p:txBody>
      </p:sp>
      <p:sp>
        <p:nvSpPr>
          <p:cNvPr id="13" name="Rectangle 12"/>
          <p:cNvSpPr/>
          <p:nvPr/>
        </p:nvSpPr>
        <p:spPr>
          <a:xfrm>
            <a:off x="6167438" y="4786322"/>
            <a:ext cx="257176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LETTERS</a:t>
            </a:r>
          </a:p>
        </p:txBody>
      </p:sp>
      <p:sp>
        <p:nvSpPr>
          <p:cNvPr id="14" name="Rectangle 13"/>
          <p:cNvSpPr/>
          <p:nvPr/>
        </p:nvSpPr>
        <p:spPr>
          <a:xfrm>
            <a:off x="8024826" y="6429396"/>
            <a:ext cx="857256"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dirty="0">
              <a:solidFill>
                <a:schemeClr val="tx1"/>
              </a:solidFill>
            </a:endParaRPr>
          </a:p>
        </p:txBody>
      </p:sp>
      <p:sp>
        <p:nvSpPr>
          <p:cNvPr id="15" name="Rectangle 14"/>
          <p:cNvSpPr/>
          <p:nvPr/>
        </p:nvSpPr>
        <p:spPr>
          <a:xfrm>
            <a:off x="6167438" y="6429396"/>
            <a:ext cx="1857388" cy="285752"/>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LETTERS</a:t>
            </a:r>
          </a:p>
        </p:txBody>
      </p:sp>
      <p:sp>
        <p:nvSpPr>
          <p:cNvPr id="16" name="TextBox 15"/>
          <p:cNvSpPr txBox="1"/>
          <p:nvPr/>
        </p:nvSpPr>
        <p:spPr>
          <a:xfrm rot="16200000">
            <a:off x="-663080" y="3044279"/>
            <a:ext cx="6429421" cy="769441"/>
          </a:xfrm>
          <a:prstGeom prst="rect">
            <a:avLst/>
          </a:prstGeom>
          <a:solidFill>
            <a:srgbClr val="92D050">
              <a:alpha val="55000"/>
            </a:srgbClr>
          </a:solidFill>
          <a:ln w="38100">
            <a:solidFill>
              <a:srgbClr val="00B050"/>
            </a:solidFill>
          </a:ln>
        </p:spPr>
        <p:txBody>
          <a:bodyPr wrap="square" rtlCol="0">
            <a:spAutoFit/>
          </a:bodyPr>
          <a:lstStyle/>
          <a:p>
            <a:pPr algn="ctr"/>
            <a:r>
              <a:rPr lang="en-AU" sz="4400" dirty="0"/>
              <a:t>OLD TESTAMENT</a:t>
            </a:r>
          </a:p>
        </p:txBody>
      </p:sp>
      <p:sp>
        <p:nvSpPr>
          <p:cNvPr id="17" name="TextBox 16"/>
          <p:cNvSpPr txBox="1"/>
          <p:nvPr/>
        </p:nvSpPr>
        <p:spPr>
          <a:xfrm rot="5400000">
            <a:off x="6194969" y="3044281"/>
            <a:ext cx="6429421" cy="769441"/>
          </a:xfrm>
          <a:prstGeom prst="rect">
            <a:avLst/>
          </a:prstGeom>
          <a:solidFill>
            <a:schemeClr val="accent1">
              <a:lumMod val="75000"/>
              <a:alpha val="55000"/>
            </a:schemeClr>
          </a:solidFill>
          <a:ln w="38100">
            <a:solidFill>
              <a:srgbClr val="0070C0"/>
            </a:solidFill>
          </a:ln>
        </p:spPr>
        <p:txBody>
          <a:bodyPr wrap="square" rtlCol="0">
            <a:spAutoFit/>
          </a:bodyPr>
          <a:lstStyle/>
          <a:p>
            <a:pPr algn="ctr"/>
            <a:r>
              <a:rPr lang="en-AU" sz="4400" dirty="0"/>
              <a:t>NEW TESTAMENT</a:t>
            </a:r>
          </a:p>
        </p:txBody>
      </p:sp>
      <p:sp>
        <p:nvSpPr>
          <p:cNvPr id="18" name="TextBox 17"/>
          <p:cNvSpPr txBox="1"/>
          <p:nvPr/>
        </p:nvSpPr>
        <p:spPr>
          <a:xfrm>
            <a:off x="2238348" y="428604"/>
            <a:ext cx="622542" cy="707886"/>
          </a:xfrm>
          <a:prstGeom prst="rect">
            <a:avLst/>
          </a:prstGeom>
          <a:noFill/>
        </p:spPr>
        <p:txBody>
          <a:bodyPr wrap="none" rtlCol="0">
            <a:spAutoFit/>
          </a:bodyPr>
          <a:lstStyle/>
          <a:p>
            <a:pPr algn="ctr"/>
            <a:r>
              <a:rPr lang="en-AU" sz="2800" b="1" dirty="0"/>
              <a:t>39</a:t>
            </a:r>
          </a:p>
          <a:p>
            <a:pPr algn="ctr"/>
            <a:r>
              <a:rPr lang="en-AU" sz="1200" dirty="0"/>
              <a:t>BOOKS</a:t>
            </a:r>
          </a:p>
        </p:txBody>
      </p:sp>
      <p:sp>
        <p:nvSpPr>
          <p:cNvPr id="19" name="TextBox 18"/>
          <p:cNvSpPr txBox="1"/>
          <p:nvPr/>
        </p:nvSpPr>
        <p:spPr>
          <a:xfrm>
            <a:off x="9096396" y="428604"/>
            <a:ext cx="622542" cy="707886"/>
          </a:xfrm>
          <a:prstGeom prst="rect">
            <a:avLst/>
          </a:prstGeom>
          <a:noFill/>
        </p:spPr>
        <p:txBody>
          <a:bodyPr wrap="none" rtlCol="0">
            <a:spAutoFit/>
          </a:bodyPr>
          <a:lstStyle/>
          <a:p>
            <a:pPr algn="ctr"/>
            <a:r>
              <a:rPr lang="en-AU" sz="2800" b="1" dirty="0"/>
              <a:t>27</a:t>
            </a:r>
          </a:p>
          <a:p>
            <a:pPr algn="ctr"/>
            <a:r>
              <a:rPr lang="en-AU" sz="1200" dirty="0"/>
              <a:t>BOOKS</a:t>
            </a:r>
          </a:p>
        </p:txBody>
      </p:sp>
      <p:sp>
        <p:nvSpPr>
          <p:cNvPr id="20" name="TextBox 19"/>
          <p:cNvSpPr txBox="1"/>
          <p:nvPr/>
        </p:nvSpPr>
        <p:spPr>
          <a:xfrm>
            <a:off x="9882214" y="5715016"/>
            <a:ext cx="622542" cy="892552"/>
          </a:xfrm>
          <a:prstGeom prst="rect">
            <a:avLst/>
          </a:prstGeom>
          <a:solidFill>
            <a:srgbClr val="FFC000"/>
          </a:solidFill>
          <a:ln w="38100">
            <a:solidFill>
              <a:schemeClr val="accent6">
                <a:lumMod val="75000"/>
              </a:schemeClr>
            </a:solidFill>
          </a:ln>
        </p:spPr>
        <p:txBody>
          <a:bodyPr wrap="square" rtlCol="0">
            <a:spAutoFit/>
          </a:bodyPr>
          <a:lstStyle/>
          <a:p>
            <a:pPr algn="ctr"/>
            <a:r>
              <a:rPr lang="en-AU" sz="1200" dirty="0"/>
              <a:t>TOTAL:</a:t>
            </a:r>
            <a:r>
              <a:rPr lang="en-AU" sz="2800" b="1" dirty="0"/>
              <a:t>66</a:t>
            </a:r>
          </a:p>
          <a:p>
            <a:pPr algn="ctr"/>
            <a:r>
              <a:rPr lang="en-AU" sz="1200" dirty="0"/>
              <a:t>BOOKS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John 3:16 bible page">
            <a:extLst>
              <a:ext uri="{FF2B5EF4-FFF2-40B4-BE49-F238E27FC236}">
                <a16:creationId xmlns:a16="http://schemas.microsoft.com/office/drawing/2014/main" id="{FE201727-4ACF-4BED-A59F-3936B559F4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00" r="-1"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BE3C33D-7002-484B-94C9-E9AC7092476A}"/>
              </a:ext>
            </a:extLst>
          </p:cNvPr>
          <p:cNvSpPr>
            <a:spLocks noGrp="1"/>
          </p:cNvSpPr>
          <p:nvPr>
            <p:ph idx="1"/>
          </p:nvPr>
        </p:nvSpPr>
        <p:spPr>
          <a:xfrm>
            <a:off x="7194155" y="1412965"/>
            <a:ext cx="4593021" cy="5177441"/>
          </a:xfrm>
          <a:solidFill>
            <a:schemeClr val="bg1"/>
          </a:solidFill>
        </p:spPr>
        <p:txBody>
          <a:bodyPr anchor="ctr">
            <a:normAutofit/>
          </a:bodyPr>
          <a:lstStyle/>
          <a:p>
            <a:r>
              <a:rPr lang="en-AU" sz="1800" dirty="0"/>
              <a:t>The Bible is divided into two main parts: the Old Testament and the New Testament</a:t>
            </a:r>
          </a:p>
          <a:p>
            <a:r>
              <a:rPr lang="en-AU" sz="1800" dirty="0"/>
              <a:t>The Old Testament tells the story of God and his people from the very beginning until about 400 years before the birth of Jesus. The New Testament begins with Jesus’ birth.</a:t>
            </a:r>
          </a:p>
          <a:p>
            <a:r>
              <a:rPr lang="en-AU" sz="1800" dirty="0"/>
              <a:t>Each of these parts is also divided into smaller sections which are called books. Each books is divided into chapters and each chapter is divided into verses</a:t>
            </a:r>
          </a:p>
          <a:p>
            <a:pPr marL="0" indent="0">
              <a:buNone/>
            </a:pPr>
            <a:r>
              <a:rPr lang="en-AU" sz="1800" dirty="0"/>
              <a:t>It works like this: The heading at the top of the page is John 3 which means that </a:t>
            </a:r>
            <a:r>
              <a:rPr lang="en-AU" sz="1800" b="1" dirty="0"/>
              <a:t>John</a:t>
            </a:r>
            <a:r>
              <a:rPr lang="en-AU" sz="1800" dirty="0"/>
              <a:t> is the name of this book. The Chapter is number </a:t>
            </a:r>
            <a:r>
              <a:rPr lang="en-AU" sz="1800" b="1" dirty="0"/>
              <a:t>3</a:t>
            </a:r>
            <a:r>
              <a:rPr lang="en-AU" sz="1800" dirty="0"/>
              <a:t> and we can see verses </a:t>
            </a:r>
            <a:r>
              <a:rPr lang="en-AU" sz="1800" b="1" dirty="0"/>
              <a:t>15, 16 </a:t>
            </a:r>
            <a:r>
              <a:rPr lang="en-AU" sz="1800" dirty="0"/>
              <a:t>and </a:t>
            </a:r>
            <a:r>
              <a:rPr lang="en-AU" sz="1800" b="1" dirty="0"/>
              <a:t>17 </a:t>
            </a:r>
            <a:r>
              <a:rPr lang="en-AU" sz="1800" dirty="0"/>
              <a:t>in the image. So you have John 3:15-17. </a:t>
            </a:r>
          </a:p>
          <a:p>
            <a:pPr marL="0" indent="0">
              <a:buNone/>
            </a:pPr>
            <a:endParaRPr lang="en-AU" sz="1300" dirty="0"/>
          </a:p>
        </p:txBody>
      </p:sp>
    </p:spTree>
    <p:extLst>
      <p:ext uri="{BB962C8B-B14F-4D97-AF65-F5344CB8AC3E}">
        <p14:creationId xmlns:p14="http://schemas.microsoft.com/office/powerpoint/2010/main" val="402200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3AC5F-5327-4D4F-97CF-C81B4F0B53E2}"/>
              </a:ext>
            </a:extLst>
          </p:cNvPr>
          <p:cNvSpPr>
            <a:spLocks noGrp="1"/>
          </p:cNvSpPr>
          <p:nvPr>
            <p:ph type="title"/>
          </p:nvPr>
        </p:nvSpPr>
        <p:spPr/>
        <p:txBody>
          <a:bodyPr/>
          <a:lstStyle/>
          <a:p>
            <a:r>
              <a:rPr lang="en-AU" dirty="0"/>
              <a:t>Bible Skills Quiz</a:t>
            </a:r>
          </a:p>
        </p:txBody>
      </p:sp>
      <p:sp>
        <p:nvSpPr>
          <p:cNvPr id="2" name="Text Placeholder 1">
            <a:extLst>
              <a:ext uri="{FF2B5EF4-FFF2-40B4-BE49-F238E27FC236}">
                <a16:creationId xmlns:a16="http://schemas.microsoft.com/office/drawing/2014/main" id="{AA12459D-CC13-44DC-8972-75C6B8DD0CB4}"/>
              </a:ext>
            </a:extLst>
          </p:cNvPr>
          <p:cNvSpPr>
            <a:spLocks noGrp="1"/>
          </p:cNvSpPr>
          <p:nvPr>
            <p:ph idx="1"/>
          </p:nvPr>
        </p:nvSpPr>
        <p:spPr>
          <a:xfrm>
            <a:off x="842087" y="1602759"/>
            <a:ext cx="10507825" cy="3919927"/>
          </a:xfrm>
        </p:spPr>
        <p:txBody>
          <a:bodyPr/>
          <a:lstStyle/>
          <a:p>
            <a:pPr marL="0" indent="0">
              <a:buNone/>
            </a:pPr>
            <a:r>
              <a:rPr lang="en-US" sz="2400" dirty="0"/>
              <a:t>1 Chronicles 16:34 Why praise the Lord? </a:t>
            </a:r>
          </a:p>
          <a:p>
            <a:pPr marL="0" indent="0">
              <a:buNone/>
            </a:pPr>
            <a:r>
              <a:rPr lang="en-US" sz="2400" b="1" dirty="0"/>
              <a:t>he is good to us and his love never fails</a:t>
            </a:r>
            <a:endParaRPr lang="en-US" sz="2400" dirty="0"/>
          </a:p>
          <a:p>
            <a:pPr marL="0" indent="0">
              <a:buNone/>
            </a:pPr>
            <a:r>
              <a:rPr lang="en-US" sz="2400" dirty="0"/>
              <a:t>2. Exodus 15:19-20 Name the prophet who is mentioned here </a:t>
            </a:r>
          </a:p>
          <a:p>
            <a:pPr marL="0" indent="0">
              <a:buNone/>
            </a:pPr>
            <a:r>
              <a:rPr lang="en-US" sz="2400" b="1" dirty="0"/>
              <a:t>Miriam</a:t>
            </a:r>
            <a:endParaRPr lang="en-US" sz="2400" dirty="0"/>
          </a:p>
          <a:p>
            <a:pPr marL="0" indent="0">
              <a:buNone/>
            </a:pPr>
            <a:r>
              <a:rPr lang="en-US" sz="2400" dirty="0"/>
              <a:t>3. Psalm 13 Why does the writer feel like celebrating? </a:t>
            </a:r>
          </a:p>
          <a:p>
            <a:pPr marL="0" indent="0">
              <a:buNone/>
            </a:pPr>
            <a:r>
              <a:rPr lang="en-US" sz="2400" b="1" dirty="0"/>
              <a:t>because the Lord rescued him</a:t>
            </a:r>
            <a:endParaRPr lang="en-US" sz="2400" dirty="0"/>
          </a:p>
          <a:p>
            <a:pPr marL="0" indent="0">
              <a:buNone/>
            </a:pPr>
            <a:r>
              <a:rPr lang="en-US" sz="2400" dirty="0"/>
              <a:t>4. Isaiah 40:29-31 Who will find new strength? </a:t>
            </a:r>
          </a:p>
          <a:p>
            <a:pPr marL="0" indent="0">
              <a:buNone/>
            </a:pPr>
            <a:r>
              <a:rPr lang="en-US" sz="2400" b="1" dirty="0"/>
              <a:t>those who trust the Lord</a:t>
            </a:r>
            <a:endParaRPr lang="en-US" sz="2400" dirty="0"/>
          </a:p>
          <a:p>
            <a:pPr marL="0" indent="0">
              <a:buNone/>
            </a:pPr>
            <a:r>
              <a:rPr lang="en-US" sz="2400" dirty="0"/>
              <a:t>5. Joshua 1:9 Why didn’t Joshua need to be afraid? </a:t>
            </a:r>
          </a:p>
          <a:p>
            <a:pPr marL="0" indent="0">
              <a:buNone/>
            </a:pPr>
            <a:r>
              <a:rPr lang="en-US" sz="2400" b="1" dirty="0"/>
              <a:t>because God would be there to help him</a:t>
            </a:r>
            <a:endParaRPr lang="en-US" sz="2400" dirty="0"/>
          </a:p>
          <a:p>
            <a:pPr marL="0" indent="0">
              <a:buNone/>
            </a:pPr>
            <a:br>
              <a:rPr lang="en-US" sz="2000" dirty="0"/>
            </a:br>
            <a:endParaRPr lang="en-AU" sz="2000" dirty="0"/>
          </a:p>
        </p:txBody>
      </p:sp>
    </p:spTree>
    <p:extLst>
      <p:ext uri="{BB962C8B-B14F-4D97-AF65-F5344CB8AC3E}">
        <p14:creationId xmlns:p14="http://schemas.microsoft.com/office/powerpoint/2010/main" val="25044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E3CF47-3B0D-40C5-850E-5EDDE7179340}"/>
              </a:ext>
            </a:extLst>
          </p:cNvPr>
          <p:cNvSpPr>
            <a:spLocks noGrp="1"/>
          </p:cNvSpPr>
          <p:nvPr>
            <p:ph type="title"/>
          </p:nvPr>
        </p:nvSpPr>
        <p:spPr/>
        <p:txBody>
          <a:bodyPr/>
          <a:lstStyle/>
          <a:p>
            <a:r>
              <a:rPr lang="en-AU" dirty="0"/>
              <a:t>Bible Skills Quiz</a:t>
            </a:r>
          </a:p>
        </p:txBody>
      </p:sp>
      <p:sp>
        <p:nvSpPr>
          <p:cNvPr id="2" name="Text Placeholder 1">
            <a:extLst>
              <a:ext uri="{FF2B5EF4-FFF2-40B4-BE49-F238E27FC236}">
                <a16:creationId xmlns:a16="http://schemas.microsoft.com/office/drawing/2014/main" id="{8E62EE48-76EA-414B-AEB0-11590783D9F7}"/>
              </a:ext>
            </a:extLst>
          </p:cNvPr>
          <p:cNvSpPr>
            <a:spLocks noGrp="1"/>
          </p:cNvSpPr>
          <p:nvPr>
            <p:ph idx="1"/>
          </p:nvPr>
        </p:nvSpPr>
        <p:spPr/>
        <p:txBody>
          <a:bodyPr/>
          <a:lstStyle/>
          <a:p>
            <a:pPr marL="0" indent="0">
              <a:buNone/>
            </a:pPr>
            <a:r>
              <a:rPr lang="en-US" sz="2400" dirty="0"/>
              <a:t>6. One of the main teachings in the book of Proverbs is that all wisdom is </a:t>
            </a:r>
          </a:p>
          <a:p>
            <a:pPr marL="0" indent="0">
              <a:buNone/>
            </a:pPr>
            <a:r>
              <a:rPr lang="en-US" sz="2400" b="1" dirty="0"/>
              <a:t>a gift from God</a:t>
            </a:r>
            <a:endParaRPr lang="en-US" sz="2400" dirty="0"/>
          </a:p>
          <a:p>
            <a:pPr marL="0" indent="0">
              <a:buNone/>
            </a:pPr>
            <a:r>
              <a:rPr lang="en-US" sz="2400" dirty="0"/>
              <a:t>7. In his book, Matthew wanted to provide for the people of his time a record of </a:t>
            </a:r>
          </a:p>
          <a:p>
            <a:pPr marL="0" indent="0">
              <a:buNone/>
            </a:pPr>
            <a:r>
              <a:rPr lang="en-US" sz="2400" b="1" dirty="0"/>
              <a:t>Jesus’ message and ministry</a:t>
            </a:r>
            <a:endParaRPr lang="en-US" sz="2400" dirty="0"/>
          </a:p>
          <a:p>
            <a:pPr marL="0" indent="0">
              <a:buNone/>
            </a:pPr>
            <a:r>
              <a:rPr lang="en-US" sz="2400" dirty="0"/>
              <a:t>8. 1 John 4:7-11 What is real love? </a:t>
            </a:r>
          </a:p>
          <a:p>
            <a:pPr marL="0" indent="0">
              <a:buNone/>
            </a:pPr>
            <a:r>
              <a:rPr lang="en-US" sz="2400" b="1" dirty="0"/>
              <a:t>God’s love for us</a:t>
            </a:r>
            <a:endParaRPr lang="en-US" sz="2400" dirty="0"/>
          </a:p>
          <a:p>
            <a:pPr marL="0" indent="0">
              <a:buNone/>
            </a:pPr>
            <a:r>
              <a:rPr lang="en-US" sz="2400" dirty="0"/>
              <a:t>9. Galatians 6:7-10 What shouldn’t we get tired of doing? </a:t>
            </a:r>
          </a:p>
          <a:p>
            <a:pPr marL="0" indent="0">
              <a:buNone/>
            </a:pPr>
            <a:r>
              <a:rPr lang="en-US" sz="2400" b="1" dirty="0"/>
              <a:t>helping others</a:t>
            </a:r>
            <a:endParaRPr lang="en-US" sz="2400" dirty="0"/>
          </a:p>
          <a:p>
            <a:pPr marL="0" indent="0">
              <a:buNone/>
            </a:pPr>
            <a:r>
              <a:rPr lang="en-US" sz="2400" dirty="0"/>
              <a:t>10. In the letter to the Colossians Paul quotes a hymn that explains who Jesus Christ is – what is the first sentence of the quote? </a:t>
            </a:r>
          </a:p>
          <a:p>
            <a:pPr marL="0" indent="0">
              <a:buNone/>
            </a:pPr>
            <a:r>
              <a:rPr lang="en-US" sz="2400" b="1" dirty="0"/>
              <a:t>Jesus is exactly like God, who cannot be seen</a:t>
            </a:r>
            <a:endParaRPr lang="en-US" sz="2400" dirty="0"/>
          </a:p>
          <a:p>
            <a:endParaRPr lang="en-AU" dirty="0"/>
          </a:p>
        </p:txBody>
      </p:sp>
    </p:spTree>
    <p:extLst>
      <p:ext uri="{BB962C8B-B14F-4D97-AF65-F5344CB8AC3E}">
        <p14:creationId xmlns:p14="http://schemas.microsoft.com/office/powerpoint/2010/main" val="294788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6237F6A5-6312-4EAB-9416-DE17434A4B6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F86DDBAE-7F06-4BCA-9A80-F111943F4CC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 Powerpoint Template_v2</Template>
  <TotalTime>31</TotalTime>
  <Words>1689</Words>
  <Application>Microsoft Office PowerPoint</Application>
  <PresentationFormat>Widescreen</PresentationFormat>
  <Paragraphs>229</Paragraphs>
  <Slides>21</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Arial Narrow</vt:lpstr>
      <vt:lpstr>Calibri</vt:lpstr>
      <vt:lpstr>Calibri Light</vt:lpstr>
      <vt:lpstr>Kristen ITC</vt:lpstr>
      <vt:lpstr>Segoe Print</vt:lpstr>
      <vt:lpstr>Trajan Pro</vt:lpstr>
      <vt:lpstr>Office Theme</vt:lpstr>
      <vt:lpstr>1_Office Theme</vt:lpstr>
      <vt:lpstr>2_Office Theme</vt:lpstr>
      <vt:lpstr>The Bible</vt:lpstr>
      <vt:lpstr>John Dickson  A Doubter’s Guide to the Bible (2014) </vt:lpstr>
      <vt:lpstr>PowerPoint Presentation</vt:lpstr>
      <vt:lpstr>PowerPoint Presentation</vt:lpstr>
      <vt:lpstr>PowerPoint Presentation</vt:lpstr>
      <vt:lpstr>PowerPoint Presentation</vt:lpstr>
      <vt:lpstr>PowerPoint Presentation</vt:lpstr>
      <vt:lpstr>Bible Skills Quiz</vt:lpstr>
      <vt:lpstr>Bible Skills Quiz</vt:lpstr>
      <vt:lpstr>PowerPoint Presentation</vt:lpstr>
      <vt:lpstr>PowerPoint Presentation</vt:lpstr>
      <vt:lpstr>PowerPoint Presentation</vt:lpstr>
      <vt:lpstr>10 Reasons you can trust the Bible about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dc:title>
  <dc:creator>Penelope Russell</dc:creator>
  <cp:lastModifiedBy>Penelope Russell</cp:lastModifiedBy>
  <cp:revision>9</cp:revision>
  <dcterms:created xsi:type="dcterms:W3CDTF">2019-06-12T03:14:36Z</dcterms:created>
  <dcterms:modified xsi:type="dcterms:W3CDTF">2019-07-24T08:13:59Z</dcterms:modified>
</cp:coreProperties>
</file>