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20"/>
  </p:notesMasterIdLst>
  <p:sldIdLst>
    <p:sldId id="258" r:id="rId3"/>
    <p:sldId id="344" r:id="rId4"/>
    <p:sldId id="257" r:id="rId5"/>
    <p:sldId id="325" r:id="rId6"/>
    <p:sldId id="318" r:id="rId7"/>
    <p:sldId id="323" r:id="rId8"/>
    <p:sldId id="322" r:id="rId9"/>
    <p:sldId id="321" r:id="rId10"/>
    <p:sldId id="345" r:id="rId11"/>
    <p:sldId id="288" r:id="rId12"/>
    <p:sldId id="346" r:id="rId13"/>
    <p:sldId id="350" r:id="rId14"/>
    <p:sldId id="347" r:id="rId15"/>
    <p:sldId id="348" r:id="rId16"/>
    <p:sldId id="349" r:id="rId17"/>
    <p:sldId id="351" r:id="rId18"/>
    <p:sldId id="3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snapToObjects="1">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0E6ED-E055-4914-AA3E-4AA9DED061B8}" type="datetimeFigureOut">
              <a:rPr lang="en-AU" smtClean="0"/>
              <a:t>13/05/2020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ECF21-3EC6-45FD-9198-6F90E3C7E168}" type="slidenum">
              <a:rPr lang="en-AU" smtClean="0"/>
              <a:t>‹#›</a:t>
            </a:fld>
            <a:endParaRPr lang="en-AU"/>
          </a:p>
        </p:txBody>
      </p:sp>
    </p:spTree>
    <p:extLst>
      <p:ext uri="{BB962C8B-B14F-4D97-AF65-F5344CB8AC3E}">
        <p14:creationId xmlns:p14="http://schemas.microsoft.com/office/powerpoint/2010/main" val="402195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5</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01131C-5B38-4AC5-9BA3-EF4B6DC68174}" type="slidenum">
              <a:rPr lang="en-AU" smtClean="0"/>
              <a:pPr/>
              <a:t>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christianity.org/library/beyond-doubt-evidence-for-jesus-existence#.UgMhptJgfX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Is Jesus a Historical Figure?</a:t>
            </a:r>
          </a:p>
        </p:txBody>
      </p:sp>
      <p:sp>
        <p:nvSpPr>
          <p:cNvPr id="8" name="TextBox 7">
            <a:extLst>
              <a:ext uri="{FF2B5EF4-FFF2-40B4-BE49-F238E27FC236}">
                <a16:creationId xmlns:a16="http://schemas.microsoft.com/office/drawing/2014/main" id="{B5FDC317-D686-0542-A15E-3D6D4B2156C4}"/>
              </a:ext>
            </a:extLst>
          </p:cNvPr>
          <p:cNvSpPr txBox="1"/>
          <p:nvPr/>
        </p:nvSpPr>
        <p:spPr>
          <a:xfrm>
            <a:off x="6446425" y="3788229"/>
            <a:ext cx="4021493" cy="523220"/>
          </a:xfrm>
          <a:prstGeom prst="rect">
            <a:avLst/>
          </a:prstGeom>
          <a:noFill/>
          <a:effectLst/>
        </p:spPr>
        <p:txBody>
          <a:bodyPr wrap="square" rtlCol="0">
            <a:spAutoFit/>
          </a:bodyPr>
          <a:lstStyle/>
          <a:p>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berius Caesar - Final.png"/>
          <p:cNvPicPr>
            <a:picLocks noChangeAspect="1"/>
          </p:cNvPicPr>
          <p:nvPr/>
        </p:nvPicPr>
        <p:blipFill>
          <a:blip r:embed="rId2" cstate="print"/>
          <a:stretch>
            <a:fillRect/>
          </a:stretch>
        </p:blipFill>
        <p:spPr>
          <a:xfrm>
            <a:off x="2099708" y="747897"/>
            <a:ext cx="1924590" cy="4727392"/>
          </a:xfrm>
          <a:prstGeom prst="rect">
            <a:avLst/>
          </a:prstGeom>
        </p:spPr>
      </p:pic>
      <p:sp>
        <p:nvSpPr>
          <p:cNvPr id="6" name="TextBox 5"/>
          <p:cNvSpPr txBox="1"/>
          <p:nvPr/>
        </p:nvSpPr>
        <p:spPr>
          <a:xfrm>
            <a:off x="1238216" y="5546728"/>
            <a:ext cx="3714776" cy="830997"/>
          </a:xfrm>
          <a:prstGeom prst="rect">
            <a:avLst/>
          </a:prstGeom>
          <a:noFill/>
        </p:spPr>
        <p:txBody>
          <a:bodyPr wrap="square" rtlCol="0">
            <a:spAutoFit/>
          </a:bodyPr>
          <a:lstStyle/>
          <a:p>
            <a:pPr algn="ctr"/>
            <a:r>
              <a:rPr lang="en-AU" sz="2800" dirty="0"/>
              <a:t>Tiberius Caesar</a:t>
            </a:r>
          </a:p>
          <a:p>
            <a:pPr algn="ctr"/>
            <a:r>
              <a:rPr lang="en-AU" sz="2000" dirty="0"/>
              <a:t>(Emperor of Rome)</a:t>
            </a:r>
            <a:endParaRPr lang="en-AU" sz="2800" dirty="0"/>
          </a:p>
        </p:txBody>
      </p:sp>
      <p:pic>
        <p:nvPicPr>
          <p:cNvPr id="7" name="Picture 6" descr="Tiberius Caesar - Final.png"/>
          <p:cNvPicPr>
            <a:picLocks noChangeAspect="1"/>
          </p:cNvPicPr>
          <p:nvPr/>
        </p:nvPicPr>
        <p:blipFill>
          <a:blip r:embed="rId3" cstate="print"/>
          <a:stretch>
            <a:fillRect/>
          </a:stretch>
        </p:blipFill>
        <p:spPr>
          <a:xfrm>
            <a:off x="4880110" y="142852"/>
            <a:ext cx="914832" cy="2478942"/>
          </a:xfrm>
          <a:prstGeom prst="rect">
            <a:avLst/>
          </a:prstGeom>
        </p:spPr>
      </p:pic>
      <p:sp>
        <p:nvSpPr>
          <p:cNvPr id="9" name="TextBox 8"/>
          <p:cNvSpPr txBox="1"/>
          <p:nvPr/>
        </p:nvSpPr>
        <p:spPr>
          <a:xfrm>
            <a:off x="3524232" y="2643183"/>
            <a:ext cx="3714776" cy="584775"/>
          </a:xfrm>
          <a:prstGeom prst="rect">
            <a:avLst/>
          </a:prstGeom>
          <a:noFill/>
        </p:spPr>
        <p:txBody>
          <a:bodyPr wrap="square" rtlCol="0">
            <a:spAutoFit/>
          </a:bodyPr>
          <a:lstStyle/>
          <a:p>
            <a:pPr algn="ctr"/>
            <a:r>
              <a:rPr lang="en-AU" dirty="0"/>
              <a:t>Herod Antipas</a:t>
            </a:r>
          </a:p>
          <a:p>
            <a:pPr algn="ctr"/>
            <a:r>
              <a:rPr lang="en-AU" sz="1400" dirty="0"/>
              <a:t>(Ruler in Galilee)</a:t>
            </a:r>
            <a:endParaRPr lang="en-AU" dirty="0"/>
          </a:p>
        </p:txBody>
      </p:sp>
      <p:pic>
        <p:nvPicPr>
          <p:cNvPr id="12" name="Picture 11" descr="Tiberius Caesar - Final.png"/>
          <p:cNvPicPr>
            <a:picLocks noChangeAspect="1"/>
          </p:cNvPicPr>
          <p:nvPr/>
        </p:nvPicPr>
        <p:blipFill>
          <a:blip r:embed="rId4" cstate="print"/>
          <a:stretch>
            <a:fillRect/>
          </a:stretch>
        </p:blipFill>
        <p:spPr>
          <a:xfrm>
            <a:off x="6023118" y="3227998"/>
            <a:ext cx="1001576" cy="2465631"/>
          </a:xfrm>
          <a:prstGeom prst="rect">
            <a:avLst/>
          </a:prstGeom>
        </p:spPr>
      </p:pic>
      <p:sp>
        <p:nvSpPr>
          <p:cNvPr id="13" name="TextBox 12"/>
          <p:cNvSpPr txBox="1"/>
          <p:nvPr/>
        </p:nvSpPr>
        <p:spPr>
          <a:xfrm>
            <a:off x="4667240" y="5622191"/>
            <a:ext cx="3714776" cy="584775"/>
          </a:xfrm>
          <a:prstGeom prst="rect">
            <a:avLst/>
          </a:prstGeom>
          <a:noFill/>
        </p:spPr>
        <p:txBody>
          <a:bodyPr wrap="square" rtlCol="0">
            <a:spAutoFit/>
          </a:bodyPr>
          <a:lstStyle/>
          <a:p>
            <a:pPr algn="ctr"/>
            <a:r>
              <a:rPr lang="en-AU" dirty="0"/>
              <a:t>Pontius Pilate</a:t>
            </a:r>
          </a:p>
          <a:p>
            <a:pPr algn="ctr"/>
            <a:r>
              <a:rPr lang="en-AU" sz="1400" dirty="0"/>
              <a:t>(Ruler in Judea/Jerusalem)</a:t>
            </a:r>
            <a:endParaRPr lang="en-AU" dirty="0"/>
          </a:p>
        </p:txBody>
      </p:sp>
      <p:sp>
        <p:nvSpPr>
          <p:cNvPr id="20" name="TextBox 19"/>
          <p:cNvSpPr txBox="1"/>
          <p:nvPr/>
        </p:nvSpPr>
        <p:spPr>
          <a:xfrm>
            <a:off x="8453454" y="3893183"/>
            <a:ext cx="1571636" cy="707886"/>
          </a:xfrm>
          <a:prstGeom prst="rect">
            <a:avLst/>
          </a:prstGeom>
          <a:noFill/>
        </p:spPr>
        <p:txBody>
          <a:bodyPr wrap="square" rtlCol="0">
            <a:spAutoFit/>
          </a:bodyPr>
          <a:lstStyle/>
          <a:p>
            <a:pPr algn="ctr"/>
            <a:r>
              <a:rPr lang="en-AU" sz="2000" dirty="0" err="1"/>
              <a:t>Essenes</a:t>
            </a:r>
            <a:r>
              <a:rPr lang="en-AU" sz="2000" dirty="0"/>
              <a:t> &amp; Pharisees</a:t>
            </a:r>
          </a:p>
        </p:txBody>
      </p:sp>
      <p:pic>
        <p:nvPicPr>
          <p:cNvPr id="23" name="Picture 22" descr="John the Baptist - Final.png"/>
          <p:cNvPicPr>
            <a:picLocks noChangeAspect="1"/>
          </p:cNvPicPr>
          <p:nvPr/>
        </p:nvPicPr>
        <p:blipFill>
          <a:blip r:embed="rId5" cstate="print"/>
          <a:stretch>
            <a:fillRect/>
          </a:stretch>
        </p:blipFill>
        <p:spPr>
          <a:xfrm>
            <a:off x="9597940" y="4714884"/>
            <a:ext cx="784341" cy="1928826"/>
          </a:xfrm>
          <a:prstGeom prst="rect">
            <a:avLst/>
          </a:prstGeom>
        </p:spPr>
      </p:pic>
      <p:pic>
        <p:nvPicPr>
          <p:cNvPr id="24" name="Picture 23" descr="John the Baptist - Final.png"/>
          <p:cNvPicPr>
            <a:picLocks noChangeAspect="1"/>
          </p:cNvPicPr>
          <p:nvPr/>
        </p:nvPicPr>
        <p:blipFill>
          <a:blip r:embed="rId6" cstate="print"/>
          <a:stretch>
            <a:fillRect/>
          </a:stretch>
        </p:blipFill>
        <p:spPr>
          <a:xfrm>
            <a:off x="9597940" y="1928803"/>
            <a:ext cx="784341" cy="1825177"/>
          </a:xfrm>
          <a:prstGeom prst="rect">
            <a:avLst/>
          </a:prstGeom>
        </p:spPr>
      </p:pic>
      <p:pic>
        <p:nvPicPr>
          <p:cNvPr id="25" name="Picture 24" descr="John the Baptist - Final.png"/>
          <p:cNvPicPr>
            <a:picLocks noChangeAspect="1"/>
          </p:cNvPicPr>
          <p:nvPr/>
        </p:nvPicPr>
        <p:blipFill>
          <a:blip r:embed="rId7" cstate="print"/>
          <a:stretch>
            <a:fillRect/>
          </a:stretch>
        </p:blipFill>
        <p:spPr>
          <a:xfrm>
            <a:off x="7882015" y="3349308"/>
            <a:ext cx="784341" cy="1794205"/>
          </a:xfrm>
          <a:prstGeom prst="rect">
            <a:avLst/>
          </a:prstGeom>
        </p:spPr>
      </p:pic>
      <p:pic>
        <p:nvPicPr>
          <p:cNvPr id="15" name="Picture 14" descr="Tiberius Caesar - Final.png"/>
          <p:cNvPicPr>
            <a:picLocks noChangeAspect="1"/>
          </p:cNvPicPr>
          <p:nvPr/>
        </p:nvPicPr>
        <p:blipFill>
          <a:blip r:embed="rId8" cstate="print"/>
          <a:stretch>
            <a:fillRect/>
          </a:stretch>
        </p:blipFill>
        <p:spPr>
          <a:xfrm>
            <a:off x="2171146" y="714356"/>
            <a:ext cx="1924590" cy="4720412"/>
          </a:xfrm>
          <a:prstGeom prst="rect">
            <a:avLst/>
          </a:prstGeom>
        </p:spPr>
      </p:pic>
      <p:sp>
        <p:nvSpPr>
          <p:cNvPr id="16" name="TextBox 15"/>
          <p:cNvSpPr txBox="1"/>
          <p:nvPr/>
        </p:nvSpPr>
        <p:spPr>
          <a:xfrm>
            <a:off x="1238216" y="5572141"/>
            <a:ext cx="3714776" cy="830997"/>
          </a:xfrm>
          <a:prstGeom prst="rect">
            <a:avLst/>
          </a:prstGeom>
          <a:noFill/>
        </p:spPr>
        <p:txBody>
          <a:bodyPr wrap="square" rtlCol="0">
            <a:spAutoFit/>
          </a:bodyPr>
          <a:lstStyle/>
          <a:p>
            <a:pPr algn="ctr"/>
            <a:r>
              <a:rPr lang="en-AU" sz="2800" dirty="0"/>
              <a:t>Caesar Augustus</a:t>
            </a:r>
          </a:p>
          <a:p>
            <a:pPr algn="ctr"/>
            <a:r>
              <a:rPr lang="en-AU" sz="2000" dirty="0"/>
              <a:t>(Emperor of Rome)</a:t>
            </a:r>
          </a:p>
        </p:txBody>
      </p:sp>
      <p:pic>
        <p:nvPicPr>
          <p:cNvPr id="17" name="Picture 16" descr="Tiberius Caesar - Final.png"/>
          <p:cNvPicPr>
            <a:picLocks noChangeAspect="1"/>
          </p:cNvPicPr>
          <p:nvPr/>
        </p:nvPicPr>
        <p:blipFill>
          <a:blip r:embed="rId9" cstate="print"/>
          <a:stretch>
            <a:fillRect/>
          </a:stretch>
        </p:blipFill>
        <p:spPr>
          <a:xfrm>
            <a:off x="5500096" y="1357298"/>
            <a:ext cx="1267482" cy="3434528"/>
          </a:xfrm>
          <a:prstGeom prst="rect">
            <a:avLst/>
          </a:prstGeom>
        </p:spPr>
      </p:pic>
      <p:sp>
        <p:nvSpPr>
          <p:cNvPr id="19" name="TextBox 18"/>
          <p:cNvSpPr txBox="1"/>
          <p:nvPr/>
        </p:nvSpPr>
        <p:spPr>
          <a:xfrm>
            <a:off x="4238612" y="4874138"/>
            <a:ext cx="3714776" cy="769441"/>
          </a:xfrm>
          <a:prstGeom prst="rect">
            <a:avLst/>
          </a:prstGeom>
          <a:noFill/>
        </p:spPr>
        <p:txBody>
          <a:bodyPr wrap="square" rtlCol="0">
            <a:spAutoFit/>
          </a:bodyPr>
          <a:lstStyle/>
          <a:p>
            <a:pPr algn="ctr"/>
            <a:r>
              <a:rPr lang="en-AU" sz="2400" dirty="0"/>
              <a:t>Herod the Great</a:t>
            </a:r>
          </a:p>
          <a:p>
            <a:pPr algn="ctr"/>
            <a:r>
              <a:rPr lang="en-AU" sz="2000" dirty="0"/>
              <a:t>(“King” of Israel)</a:t>
            </a:r>
          </a:p>
        </p:txBody>
      </p:sp>
      <p:pic>
        <p:nvPicPr>
          <p:cNvPr id="21" name="Picture 20" descr="Tiberius Caesar - Final.png"/>
          <p:cNvPicPr>
            <a:picLocks noChangeAspect="1"/>
          </p:cNvPicPr>
          <p:nvPr/>
        </p:nvPicPr>
        <p:blipFill>
          <a:blip r:embed="rId10" cstate="print"/>
          <a:stretch>
            <a:fillRect/>
          </a:stretch>
        </p:blipFill>
        <p:spPr>
          <a:xfrm>
            <a:off x="6038425" y="3129977"/>
            <a:ext cx="914831" cy="2478942"/>
          </a:xfrm>
          <a:prstGeom prst="rect">
            <a:avLst/>
          </a:prstGeom>
        </p:spPr>
      </p:pic>
      <p:sp>
        <p:nvSpPr>
          <p:cNvPr id="26" name="TextBox 25"/>
          <p:cNvSpPr txBox="1"/>
          <p:nvPr/>
        </p:nvSpPr>
        <p:spPr>
          <a:xfrm>
            <a:off x="4667240" y="5630308"/>
            <a:ext cx="3714776" cy="584775"/>
          </a:xfrm>
          <a:prstGeom prst="rect">
            <a:avLst/>
          </a:prstGeom>
          <a:noFill/>
        </p:spPr>
        <p:txBody>
          <a:bodyPr wrap="square" rtlCol="0">
            <a:spAutoFit/>
          </a:bodyPr>
          <a:lstStyle/>
          <a:p>
            <a:pPr algn="ctr"/>
            <a:r>
              <a:rPr lang="en-AU" dirty="0"/>
              <a:t>Herod Archelaus</a:t>
            </a:r>
          </a:p>
          <a:p>
            <a:pPr algn="ctr"/>
            <a:r>
              <a:rPr lang="en-AU" sz="1400" dirty="0"/>
              <a:t>(Ruler in Judea/Jerusalem)</a:t>
            </a:r>
            <a:endParaRPr lang="en-AU" dirty="0"/>
          </a:p>
        </p:txBody>
      </p:sp>
      <p:sp>
        <p:nvSpPr>
          <p:cNvPr id="28" name="TextBox 27"/>
          <p:cNvSpPr txBox="1"/>
          <p:nvPr/>
        </p:nvSpPr>
        <p:spPr>
          <a:xfrm>
            <a:off x="8667768" y="546068"/>
            <a:ext cx="1857388" cy="954107"/>
          </a:xfrm>
          <a:prstGeom prst="rect">
            <a:avLst/>
          </a:prstGeom>
          <a:noFill/>
        </p:spPr>
        <p:txBody>
          <a:bodyPr wrap="square" rtlCol="0">
            <a:spAutoFit/>
          </a:bodyPr>
          <a:lstStyle/>
          <a:p>
            <a:pPr algn="ctr"/>
            <a:r>
              <a:rPr lang="en-AU" sz="2000" dirty="0" err="1"/>
              <a:t>Annas</a:t>
            </a:r>
            <a:r>
              <a:rPr lang="en-AU" sz="2000" dirty="0"/>
              <a:t> &amp; Caiaphas</a:t>
            </a:r>
          </a:p>
          <a:p>
            <a:pPr algn="ctr"/>
            <a:r>
              <a:rPr lang="en-AU" sz="1600" dirty="0"/>
              <a:t>(High Priests)</a:t>
            </a:r>
          </a:p>
        </p:txBody>
      </p:sp>
      <p:pic>
        <p:nvPicPr>
          <p:cNvPr id="29" name="Picture 28" descr="John the Baptist - Final.png"/>
          <p:cNvPicPr>
            <a:picLocks noChangeAspect="1"/>
          </p:cNvPicPr>
          <p:nvPr/>
        </p:nvPicPr>
        <p:blipFill>
          <a:blip r:embed="rId11" cstate="print"/>
          <a:stretch>
            <a:fillRect/>
          </a:stretch>
        </p:blipFill>
        <p:spPr>
          <a:xfrm>
            <a:off x="8169180" y="142853"/>
            <a:ext cx="784340" cy="1825177"/>
          </a:xfrm>
          <a:prstGeom prst="rect">
            <a:avLst/>
          </a:prstGeom>
        </p:spPr>
      </p:pic>
      <p:pic>
        <p:nvPicPr>
          <p:cNvPr id="30" name="Picture 29" descr="John the Baptist - Final.png"/>
          <p:cNvPicPr>
            <a:picLocks noChangeAspect="1"/>
          </p:cNvPicPr>
          <p:nvPr/>
        </p:nvPicPr>
        <p:blipFill>
          <a:blip r:embed="rId12" cstate="print"/>
          <a:stretch>
            <a:fillRect/>
          </a:stretch>
        </p:blipFill>
        <p:spPr>
          <a:xfrm>
            <a:off x="7456278" y="142854"/>
            <a:ext cx="784340" cy="1825175"/>
          </a:xfrm>
          <a:prstGeom prst="rect">
            <a:avLst/>
          </a:prstGeom>
        </p:spPr>
      </p:pic>
      <p:sp>
        <p:nvSpPr>
          <p:cNvPr id="31" name="TextBox 30"/>
          <p:cNvSpPr txBox="1"/>
          <p:nvPr/>
        </p:nvSpPr>
        <p:spPr>
          <a:xfrm>
            <a:off x="8096200" y="2714620"/>
            <a:ext cx="1857388" cy="400110"/>
          </a:xfrm>
          <a:prstGeom prst="rect">
            <a:avLst/>
          </a:prstGeom>
          <a:noFill/>
        </p:spPr>
        <p:txBody>
          <a:bodyPr wrap="square" rtlCol="0">
            <a:spAutoFit/>
          </a:bodyPr>
          <a:lstStyle/>
          <a:p>
            <a:pPr algn="ctr"/>
            <a:r>
              <a:rPr lang="en-AU" sz="2000" dirty="0"/>
              <a:t>Zealots</a:t>
            </a:r>
          </a:p>
        </p:txBody>
      </p:sp>
      <p:sp>
        <p:nvSpPr>
          <p:cNvPr id="32" name="TextBox 31"/>
          <p:cNvSpPr txBox="1"/>
          <p:nvPr/>
        </p:nvSpPr>
        <p:spPr>
          <a:xfrm>
            <a:off x="8024826" y="5715016"/>
            <a:ext cx="2143076" cy="400110"/>
          </a:xfrm>
          <a:prstGeom prst="rect">
            <a:avLst/>
          </a:prstGeom>
          <a:noFill/>
        </p:spPr>
        <p:txBody>
          <a:bodyPr wrap="square" rtlCol="0">
            <a:spAutoFit/>
          </a:bodyPr>
          <a:lstStyle/>
          <a:p>
            <a:pPr algn="ctr"/>
            <a:r>
              <a:rPr lang="en-AU" sz="2000" dirty="0"/>
              <a:t>Baptists</a:t>
            </a:r>
          </a:p>
        </p:txBody>
      </p:sp>
      <p:sp>
        <p:nvSpPr>
          <p:cNvPr id="33" name="TextBox 32"/>
          <p:cNvSpPr txBox="1"/>
          <p:nvPr/>
        </p:nvSpPr>
        <p:spPr>
          <a:xfrm>
            <a:off x="4381488" y="6305156"/>
            <a:ext cx="3714776" cy="338554"/>
          </a:xfrm>
          <a:prstGeom prst="rect">
            <a:avLst/>
          </a:prstGeom>
          <a:noFill/>
        </p:spPr>
        <p:txBody>
          <a:bodyPr wrap="square" rtlCol="0">
            <a:spAutoFit/>
          </a:bodyPr>
          <a:lstStyle/>
          <a:p>
            <a:pPr algn="ctr"/>
            <a:r>
              <a:rPr lang="en-AU" sz="1600" dirty="0"/>
              <a:t>[...also Philip &amp; </a:t>
            </a:r>
            <a:r>
              <a:rPr lang="en-AU" sz="1600" dirty="0" err="1"/>
              <a:t>Lysanias</a:t>
            </a:r>
            <a:r>
              <a:rPr lang="en-AU"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20" grpId="0"/>
      <p:bldP spid="16" grpId="0"/>
      <p:bldP spid="16" grpId="1"/>
      <p:bldP spid="19" grpId="0"/>
      <p:bldP spid="19" grpId="1"/>
      <p:bldP spid="26" grpId="0"/>
      <p:bldP spid="28"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B9FCBE-2226-4805-8C64-A56C9270C01A}"/>
              </a:ext>
            </a:extLst>
          </p:cNvPr>
          <p:cNvSpPr>
            <a:spLocks noGrp="1"/>
          </p:cNvSpPr>
          <p:nvPr>
            <p:ph type="title"/>
          </p:nvPr>
        </p:nvSpPr>
        <p:spPr/>
        <p:txBody>
          <a:bodyPr/>
          <a:lstStyle/>
          <a:p>
            <a:r>
              <a:rPr lang="en-AU" dirty="0"/>
              <a:t>What other evidence do we have for Jesus existing?</a:t>
            </a:r>
          </a:p>
        </p:txBody>
      </p:sp>
      <p:sp>
        <p:nvSpPr>
          <p:cNvPr id="4" name="Text Placeholder 3">
            <a:extLst>
              <a:ext uri="{FF2B5EF4-FFF2-40B4-BE49-F238E27FC236}">
                <a16:creationId xmlns:a16="http://schemas.microsoft.com/office/drawing/2014/main" id="{CA5135AF-F23D-44DD-9EC6-338E5373CAEB}"/>
              </a:ext>
            </a:extLst>
          </p:cNvPr>
          <p:cNvSpPr>
            <a:spLocks noGrp="1"/>
          </p:cNvSpPr>
          <p:nvPr>
            <p:ph type="body" idx="1"/>
          </p:nvPr>
        </p:nvSpPr>
        <p:spPr/>
        <p:txBody>
          <a:bodyPr/>
          <a:lstStyle/>
          <a:p>
            <a:r>
              <a:rPr lang="en-AU" dirty="0"/>
              <a:t>There are a number of historical sources outside of the Bible that make reference to Jesus. </a:t>
            </a:r>
          </a:p>
        </p:txBody>
      </p:sp>
    </p:spTree>
    <p:extLst>
      <p:ext uri="{BB962C8B-B14F-4D97-AF65-F5344CB8AC3E}">
        <p14:creationId xmlns:p14="http://schemas.microsoft.com/office/powerpoint/2010/main" val="19554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EE667-0F8A-42B2-A9C3-7D6672D5F1F9}"/>
              </a:ext>
            </a:extLst>
          </p:cNvPr>
          <p:cNvSpPr>
            <a:spLocks noGrp="1"/>
          </p:cNvSpPr>
          <p:nvPr>
            <p:ph type="title"/>
          </p:nvPr>
        </p:nvSpPr>
        <p:spPr/>
        <p:txBody>
          <a:bodyPr/>
          <a:lstStyle/>
          <a:p>
            <a:endParaRPr lang="en-AU"/>
          </a:p>
        </p:txBody>
      </p:sp>
      <p:sp>
        <p:nvSpPr>
          <p:cNvPr id="5" name="Content Placeholder 4">
            <a:extLst>
              <a:ext uri="{FF2B5EF4-FFF2-40B4-BE49-F238E27FC236}">
                <a16:creationId xmlns:a16="http://schemas.microsoft.com/office/drawing/2014/main" id="{DEFF5C9A-6B16-45D5-B9D8-55D7953DBCCD}"/>
              </a:ext>
            </a:extLst>
          </p:cNvPr>
          <p:cNvSpPr>
            <a:spLocks noGrp="1"/>
          </p:cNvSpPr>
          <p:nvPr>
            <p:ph idx="1"/>
          </p:nvPr>
        </p:nvSpPr>
        <p:spPr/>
        <p:txBody>
          <a:bodyPr/>
          <a:lstStyle/>
          <a:p>
            <a:pPr marL="0" indent="0">
              <a:buNone/>
            </a:pPr>
            <a:r>
              <a:rPr lang="en-US" dirty="0"/>
              <a:t>The only two events subject to "almost universal assent" are that Jesus was baptized by John the Baptist and was crucified by the order of the Roman Prefect Pontius Pilate. </a:t>
            </a:r>
          </a:p>
          <a:p>
            <a:pPr marL="0" indent="0">
              <a:buNone/>
            </a:pPr>
            <a:endParaRPr lang="en-US" dirty="0"/>
          </a:p>
          <a:p>
            <a:pPr marL="0" indent="0">
              <a:buNone/>
            </a:pPr>
            <a:r>
              <a:rPr lang="en-US" dirty="0"/>
              <a:t>There are many sources that provide information about other aspects of Jesus’ life and death. These sources have been evaluated by different historians in different ways. This is very normal. </a:t>
            </a:r>
          </a:p>
          <a:p>
            <a:pPr marL="0" indent="0">
              <a:buNone/>
            </a:pPr>
            <a:endParaRPr lang="en-US" dirty="0"/>
          </a:p>
          <a:p>
            <a:pPr marL="0" indent="0">
              <a:buNone/>
            </a:pPr>
            <a:r>
              <a:rPr lang="en-US" dirty="0"/>
              <a:t>The following slides contain some examples. </a:t>
            </a:r>
            <a:endParaRPr lang="en-AU" dirty="0"/>
          </a:p>
        </p:txBody>
      </p:sp>
    </p:spTree>
    <p:extLst>
      <p:ext uri="{BB962C8B-B14F-4D97-AF65-F5344CB8AC3E}">
        <p14:creationId xmlns:p14="http://schemas.microsoft.com/office/powerpoint/2010/main" val="199696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F3ED-2CED-4FE2-887B-D41D6A525ED1}"/>
              </a:ext>
            </a:extLst>
          </p:cNvPr>
          <p:cNvSpPr>
            <a:spLocks noGrp="1"/>
          </p:cNvSpPr>
          <p:nvPr>
            <p:ph type="title"/>
          </p:nvPr>
        </p:nvSpPr>
        <p:spPr/>
        <p:txBody>
          <a:bodyPr>
            <a:normAutofit/>
          </a:bodyPr>
          <a:lstStyle/>
          <a:p>
            <a:r>
              <a:rPr lang="en-US" dirty="0"/>
              <a:t>Tacitus (AD 110)</a:t>
            </a:r>
            <a:endParaRPr lang="en-AU" dirty="0"/>
          </a:p>
        </p:txBody>
      </p:sp>
      <p:sp>
        <p:nvSpPr>
          <p:cNvPr id="5" name="Content Placeholder 4">
            <a:extLst>
              <a:ext uri="{FF2B5EF4-FFF2-40B4-BE49-F238E27FC236}">
                <a16:creationId xmlns:a16="http://schemas.microsoft.com/office/drawing/2014/main" id="{6B87B1C8-D434-416D-948C-30C22102B481}"/>
              </a:ext>
            </a:extLst>
          </p:cNvPr>
          <p:cNvSpPr>
            <a:spLocks noGrp="1"/>
          </p:cNvSpPr>
          <p:nvPr>
            <p:ph idx="1"/>
          </p:nvPr>
        </p:nvSpPr>
        <p:spPr/>
        <p:txBody>
          <a:bodyPr/>
          <a:lstStyle/>
          <a:p>
            <a:pPr marL="0" indent="0">
              <a:buNone/>
            </a:pPr>
            <a:r>
              <a:rPr lang="en-US" dirty="0"/>
              <a:t>Tacitus is regarded as one of the most useful and reliable historians of ancient Rome. He writes about Emperor Nero’s blaming of the Christians for the great fire of Rome:</a:t>
            </a:r>
            <a:endParaRPr lang="en-AU" dirty="0"/>
          </a:p>
          <a:p>
            <a:pPr marL="0" indent="0">
              <a:buNone/>
            </a:pPr>
            <a:r>
              <a:rPr lang="en-US" i="1" dirty="0"/>
              <a:t>Therefore to scotch the </a:t>
            </a:r>
            <a:r>
              <a:rPr lang="en-US" i="1" dirty="0" err="1"/>
              <a:t>rumour</a:t>
            </a:r>
            <a:r>
              <a:rPr lang="en-US" i="1" dirty="0"/>
              <a:t>, Nero substituted as culprits and punished with the utmost refinements of cruelty, a class of men loathed for their vices whom the crowd styled Christians. Christus, from whom they got their name, had been executed by sentence of procurator Pontius Pilate when Tiberius was emperor; and the pernicious superstition was checked for a short time, only to break out afresh, not only in Judea, the home of the plague, but in Rome itself, where all the horrible and shameful things in the world collect and find a home. </a:t>
            </a:r>
            <a:endParaRPr lang="en-AU" dirty="0"/>
          </a:p>
          <a:p>
            <a:pPr marL="0" indent="0">
              <a:buNone/>
            </a:pPr>
            <a:endParaRPr lang="en-AU" dirty="0"/>
          </a:p>
        </p:txBody>
      </p:sp>
    </p:spTree>
    <p:extLst>
      <p:ext uri="{BB962C8B-B14F-4D97-AF65-F5344CB8AC3E}">
        <p14:creationId xmlns:p14="http://schemas.microsoft.com/office/powerpoint/2010/main" val="414044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2A4BE-1218-4972-BA41-F77E98346598}"/>
              </a:ext>
            </a:extLst>
          </p:cNvPr>
          <p:cNvSpPr>
            <a:spLocks noGrp="1"/>
          </p:cNvSpPr>
          <p:nvPr>
            <p:ph type="title"/>
          </p:nvPr>
        </p:nvSpPr>
        <p:spPr/>
        <p:txBody>
          <a:bodyPr>
            <a:normAutofit/>
          </a:bodyPr>
          <a:lstStyle/>
          <a:p>
            <a:r>
              <a:rPr lang="en-US" dirty="0"/>
              <a:t>Josephus (AD 94-93)</a:t>
            </a:r>
            <a:endParaRPr lang="en-AU" dirty="0"/>
          </a:p>
        </p:txBody>
      </p:sp>
      <p:sp>
        <p:nvSpPr>
          <p:cNvPr id="4" name="Content Placeholder 3">
            <a:extLst>
              <a:ext uri="{FF2B5EF4-FFF2-40B4-BE49-F238E27FC236}">
                <a16:creationId xmlns:a16="http://schemas.microsoft.com/office/drawing/2014/main" id="{890ACBE6-69B0-4B3A-8BC8-AAB2431CC0E3}"/>
              </a:ext>
            </a:extLst>
          </p:cNvPr>
          <p:cNvSpPr>
            <a:spLocks noGrp="1"/>
          </p:cNvSpPr>
          <p:nvPr>
            <p:ph idx="1"/>
          </p:nvPr>
        </p:nvSpPr>
        <p:spPr/>
        <p:txBody>
          <a:bodyPr/>
          <a:lstStyle/>
          <a:p>
            <a:pPr marL="0" indent="0">
              <a:buNone/>
            </a:pPr>
            <a:r>
              <a:rPr lang="en-US" dirty="0"/>
              <a:t>Josephus is a major historian of this period. He writes:</a:t>
            </a:r>
            <a:endParaRPr lang="en-AU" dirty="0"/>
          </a:p>
          <a:p>
            <a:pPr marL="0" indent="0">
              <a:buNone/>
            </a:pPr>
            <a:r>
              <a:rPr lang="en-US" i="1" dirty="0"/>
              <a:t>Now, there was about this time Jesus, a wise man, for he was a doer of surprising deeds – a teacher of such men as receive the truth with pleasure. He drew over to him both many of the Jews, and many of the gentiles and when Pilate, at the suggestion of the principal men amongst us, had condemned him to the cross, those that loved him at the first did not forsake him, and the tribe of Christians, so named from him, are not extinct to this day.</a:t>
            </a:r>
            <a:r>
              <a:rPr lang="en-US" dirty="0"/>
              <a:t> (</a:t>
            </a:r>
            <a:r>
              <a:rPr lang="en-US" i="1" dirty="0"/>
              <a:t>Antiquities</a:t>
            </a:r>
            <a:r>
              <a:rPr lang="en-US" dirty="0"/>
              <a:t> 18.63-64)</a:t>
            </a:r>
            <a:endParaRPr lang="en-AU" dirty="0"/>
          </a:p>
          <a:p>
            <a:pPr marL="0" indent="0">
              <a:buNone/>
            </a:pPr>
            <a:endParaRPr lang="en-AU" dirty="0"/>
          </a:p>
        </p:txBody>
      </p:sp>
    </p:spTree>
    <p:extLst>
      <p:ext uri="{BB962C8B-B14F-4D97-AF65-F5344CB8AC3E}">
        <p14:creationId xmlns:p14="http://schemas.microsoft.com/office/powerpoint/2010/main" val="365954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2CACF6-C205-4FF4-9DA4-5E8AAA9D1559}"/>
              </a:ext>
            </a:extLst>
          </p:cNvPr>
          <p:cNvSpPr>
            <a:spLocks noGrp="1"/>
          </p:cNvSpPr>
          <p:nvPr>
            <p:ph type="body" sz="quarter" idx="10"/>
          </p:nvPr>
        </p:nvSpPr>
        <p:spPr/>
        <p:txBody>
          <a:bodyPr/>
          <a:lstStyle/>
          <a:p>
            <a:r>
              <a:rPr lang="en-US" sz="3200" dirty="0"/>
              <a:t>Later Josephus writes this:</a:t>
            </a:r>
            <a:endParaRPr lang="en-AU" sz="3200" dirty="0"/>
          </a:p>
          <a:p>
            <a:r>
              <a:rPr lang="en-AU" sz="3200" i="1" dirty="0"/>
              <a:t>When, therefore, </a:t>
            </a:r>
            <a:r>
              <a:rPr lang="en-AU" sz="3200" i="1" dirty="0" err="1"/>
              <a:t>Ananus</a:t>
            </a:r>
            <a:r>
              <a:rPr lang="en-AU" sz="3200" i="1" dirty="0"/>
              <a:t> was of this disposition, he thought he had now a proper opportunity [to exercise his authority]. Festus was now dead, and Albinus was but upon the road; so he assembled the </a:t>
            </a:r>
            <a:r>
              <a:rPr lang="en-AU" sz="3200" i="1" dirty="0" err="1"/>
              <a:t>sanhedrim</a:t>
            </a:r>
            <a:r>
              <a:rPr lang="en-AU" sz="3200" i="1" dirty="0"/>
              <a:t> of judges, and brought before them the brother of Jesus, who was called Christ, whose name was James, and some others, [or, some of his companions]; and when he had formed an accusation against them as breakers of the law, he delivered them to be stoned: </a:t>
            </a:r>
            <a:r>
              <a:rPr lang="en-US" sz="3200" dirty="0"/>
              <a:t>(</a:t>
            </a:r>
            <a:r>
              <a:rPr lang="en-US" sz="3200" i="1" dirty="0"/>
              <a:t>Antiquities</a:t>
            </a:r>
            <a:r>
              <a:rPr lang="en-US" sz="3200" dirty="0"/>
              <a:t> 20.200)</a:t>
            </a:r>
            <a:endParaRPr lang="en-AU" sz="3200" dirty="0"/>
          </a:p>
          <a:p>
            <a:endParaRPr lang="en-AU" dirty="0"/>
          </a:p>
        </p:txBody>
      </p:sp>
    </p:spTree>
    <p:extLst>
      <p:ext uri="{BB962C8B-B14F-4D97-AF65-F5344CB8AC3E}">
        <p14:creationId xmlns:p14="http://schemas.microsoft.com/office/powerpoint/2010/main" val="18462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AB203-DCEA-412A-AA8A-8EB785FBB327}"/>
              </a:ext>
            </a:extLst>
          </p:cNvPr>
          <p:cNvSpPr>
            <a:spLocks noGrp="1"/>
          </p:cNvSpPr>
          <p:nvPr>
            <p:ph type="title"/>
          </p:nvPr>
        </p:nvSpPr>
        <p:spPr/>
        <p:txBody>
          <a:bodyPr/>
          <a:lstStyle/>
          <a:p>
            <a:r>
              <a:rPr lang="en-AU" dirty="0"/>
              <a:t>What Can We Know?</a:t>
            </a:r>
          </a:p>
        </p:txBody>
      </p:sp>
      <p:sp>
        <p:nvSpPr>
          <p:cNvPr id="4" name="Content Placeholder 3">
            <a:extLst>
              <a:ext uri="{FF2B5EF4-FFF2-40B4-BE49-F238E27FC236}">
                <a16:creationId xmlns:a16="http://schemas.microsoft.com/office/drawing/2014/main" id="{8FC66808-8AA2-47A0-A541-2E79FA7ABE40}"/>
              </a:ext>
            </a:extLst>
          </p:cNvPr>
          <p:cNvSpPr>
            <a:spLocks noGrp="1"/>
          </p:cNvSpPr>
          <p:nvPr>
            <p:ph idx="1"/>
          </p:nvPr>
        </p:nvSpPr>
        <p:spPr/>
        <p:txBody>
          <a:bodyPr/>
          <a:lstStyle/>
          <a:p>
            <a:pPr marL="0" indent="0">
              <a:buNone/>
            </a:pPr>
            <a:r>
              <a:rPr lang="en-AU" dirty="0"/>
              <a:t>The following events are generally accept as things we can know about Jesus based on available sources. Unlike Jesus baptism and crucifixion these events do not have “almost universal assent” but they have strong support from the available sources.</a:t>
            </a:r>
          </a:p>
          <a:p>
            <a:pPr marL="514350" indent="-514350">
              <a:buAutoNum type="arabicPeriod"/>
            </a:pPr>
            <a:r>
              <a:rPr lang="en-AU" dirty="0"/>
              <a:t>Jesus was probably born in Bethlehem</a:t>
            </a:r>
          </a:p>
          <a:p>
            <a:pPr marL="514350" indent="-514350">
              <a:buAutoNum type="arabicPeriod"/>
            </a:pPr>
            <a:r>
              <a:rPr lang="en-AU" dirty="0"/>
              <a:t>Paternity ‘possibly’ mysterious</a:t>
            </a:r>
          </a:p>
          <a:p>
            <a:pPr marL="514350" indent="-514350">
              <a:buAutoNum type="arabicPeriod"/>
            </a:pPr>
            <a:r>
              <a:rPr lang="en-AU" dirty="0"/>
              <a:t>Linked to the House of David</a:t>
            </a:r>
          </a:p>
          <a:p>
            <a:pPr marL="514350" indent="-514350">
              <a:buAutoNum type="arabicPeriod"/>
            </a:pPr>
            <a:r>
              <a:rPr lang="en-AU" dirty="0"/>
              <a:t>Brought up in Nazareth, in Galilee</a:t>
            </a:r>
          </a:p>
          <a:p>
            <a:pPr marL="514350" indent="-514350">
              <a:buAutoNum type="arabicPeriod"/>
            </a:pPr>
            <a:r>
              <a:rPr lang="en-AU" dirty="0"/>
              <a:t>Born, raised, lived, died a Jew</a:t>
            </a:r>
          </a:p>
          <a:p>
            <a:pPr marL="514350" indent="-514350">
              <a:buAutoNum type="arabicPeriod"/>
            </a:pPr>
            <a:r>
              <a:rPr lang="en-AU" dirty="0"/>
              <a:t>Became associated in some way with John the Baptist</a:t>
            </a:r>
          </a:p>
          <a:p>
            <a:pPr marL="0" indent="0">
              <a:buNone/>
            </a:pPr>
            <a:r>
              <a:rPr lang="en-AU" dirty="0"/>
              <a:t>   </a:t>
            </a:r>
          </a:p>
        </p:txBody>
      </p:sp>
    </p:spTree>
    <p:extLst>
      <p:ext uri="{BB962C8B-B14F-4D97-AF65-F5344CB8AC3E}">
        <p14:creationId xmlns:p14="http://schemas.microsoft.com/office/powerpoint/2010/main" val="422250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DD6E4-5A48-4B65-8DF6-6173577FA584}"/>
              </a:ext>
            </a:extLst>
          </p:cNvPr>
          <p:cNvSpPr>
            <a:spLocks noGrp="1"/>
          </p:cNvSpPr>
          <p:nvPr>
            <p:ph type="body" sz="quarter" idx="10"/>
          </p:nvPr>
        </p:nvSpPr>
        <p:spPr/>
        <p:txBody>
          <a:bodyPr/>
          <a:lstStyle/>
          <a:p>
            <a:r>
              <a:rPr lang="en-AU" sz="2800" dirty="0"/>
              <a:t>7. Jesus ‘began’ a ministry of his own</a:t>
            </a:r>
          </a:p>
          <a:p>
            <a:r>
              <a:rPr lang="en-AU" sz="2800" dirty="0"/>
              <a:t>8. His ministry involved proclaiming the coming of God’s kingdom</a:t>
            </a:r>
          </a:p>
          <a:p>
            <a:r>
              <a:rPr lang="en-AU" sz="2800" dirty="0"/>
              <a:t>9. At or around the time of Passover Jesus went to Jerusalem</a:t>
            </a:r>
          </a:p>
          <a:p>
            <a:r>
              <a:rPr lang="en-AU" sz="2800" dirty="0"/>
              <a:t>10. Jesus causes a disturbance in the Temple</a:t>
            </a:r>
          </a:p>
          <a:p>
            <a:r>
              <a:rPr lang="en-AU" sz="2800" dirty="0"/>
              <a:t>11. Jesus is arrested and handed over to the Romans</a:t>
            </a:r>
          </a:p>
          <a:p>
            <a:r>
              <a:rPr lang="en-AU" sz="2800" dirty="0"/>
              <a:t>12. Jesus is executed by the Romans and buried</a:t>
            </a:r>
          </a:p>
          <a:p>
            <a:endParaRPr lang="en-AU" dirty="0"/>
          </a:p>
        </p:txBody>
      </p:sp>
    </p:spTree>
    <p:extLst>
      <p:ext uri="{BB962C8B-B14F-4D97-AF65-F5344CB8AC3E}">
        <p14:creationId xmlns:p14="http://schemas.microsoft.com/office/powerpoint/2010/main" val="262093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How do Historians Treat the Bible?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52662" y="2657641"/>
            <a:ext cx="7215238" cy="360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AU">
              <a:ln w="28575">
                <a:solidFill>
                  <a:schemeClr val="tx1"/>
                </a:solidFill>
              </a:ln>
            </a:endParaRPr>
          </a:p>
        </p:txBody>
      </p:sp>
      <p:sp>
        <p:nvSpPr>
          <p:cNvPr id="6" name="Rectangle 5"/>
          <p:cNvSpPr/>
          <p:nvPr/>
        </p:nvSpPr>
        <p:spPr>
          <a:xfrm>
            <a:off x="2452662" y="2657299"/>
            <a:ext cx="7215238" cy="360000"/>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ln w="28575">
                <a:solidFill>
                  <a:schemeClr val="tx1"/>
                </a:solidFill>
              </a:ln>
            </a:endParaRPr>
          </a:p>
        </p:txBody>
      </p:sp>
      <p:sp>
        <p:nvSpPr>
          <p:cNvPr id="4" name="Rectangle 3"/>
          <p:cNvSpPr/>
          <p:nvPr/>
        </p:nvSpPr>
        <p:spPr>
          <a:xfrm>
            <a:off x="8943934" y="2657299"/>
            <a:ext cx="720000" cy="360000"/>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ln w="28575">
                <a:solidFill>
                  <a:schemeClr val="tx1"/>
                </a:solidFill>
              </a:ln>
            </a:endParaRPr>
          </a:p>
        </p:txBody>
      </p:sp>
      <p:sp>
        <p:nvSpPr>
          <p:cNvPr id="7" name="Rectangle 6"/>
          <p:cNvSpPr/>
          <p:nvPr/>
        </p:nvSpPr>
        <p:spPr>
          <a:xfrm>
            <a:off x="2443076" y="2657299"/>
            <a:ext cx="720000" cy="360000"/>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n w="28575">
                <a:solidFill>
                  <a:schemeClr val="tx1"/>
                </a:solidFill>
              </a:ln>
            </a:endParaRPr>
          </a:p>
        </p:txBody>
      </p:sp>
      <p:sp>
        <p:nvSpPr>
          <p:cNvPr id="12" name="TextBox 11"/>
          <p:cNvSpPr txBox="1"/>
          <p:nvPr/>
        </p:nvSpPr>
        <p:spPr>
          <a:xfrm>
            <a:off x="8382016" y="3085927"/>
            <a:ext cx="1928826" cy="923330"/>
          </a:xfrm>
          <a:prstGeom prst="rect">
            <a:avLst/>
          </a:prstGeom>
          <a:noFill/>
        </p:spPr>
        <p:txBody>
          <a:bodyPr wrap="square" rtlCol="0">
            <a:spAutoFit/>
          </a:bodyPr>
          <a:lstStyle/>
          <a:p>
            <a:pPr algn="ctr"/>
            <a:r>
              <a:rPr lang="en-AU" b="1" dirty="0"/>
              <a:t>Christians trying to prove the Bible</a:t>
            </a:r>
          </a:p>
          <a:p>
            <a:pPr algn="ctr"/>
            <a:r>
              <a:rPr lang="en-AU" b="1" dirty="0"/>
              <a:t>(10%)</a:t>
            </a:r>
          </a:p>
        </p:txBody>
      </p:sp>
      <p:sp>
        <p:nvSpPr>
          <p:cNvPr id="13" name="TextBox 12"/>
          <p:cNvSpPr txBox="1"/>
          <p:nvPr/>
        </p:nvSpPr>
        <p:spPr>
          <a:xfrm>
            <a:off x="1809720" y="3085927"/>
            <a:ext cx="1928826" cy="923330"/>
          </a:xfrm>
          <a:prstGeom prst="rect">
            <a:avLst/>
          </a:prstGeom>
          <a:noFill/>
        </p:spPr>
        <p:txBody>
          <a:bodyPr wrap="square" rtlCol="0">
            <a:spAutoFit/>
          </a:bodyPr>
          <a:lstStyle/>
          <a:p>
            <a:pPr algn="ctr"/>
            <a:r>
              <a:rPr lang="en-AU" b="1" dirty="0"/>
              <a:t>Atheists trying to disprove the Bible</a:t>
            </a:r>
          </a:p>
          <a:p>
            <a:pPr algn="ctr"/>
            <a:r>
              <a:rPr lang="en-AU" b="1" dirty="0"/>
              <a:t>(10%)</a:t>
            </a:r>
          </a:p>
        </p:txBody>
      </p:sp>
      <p:sp>
        <p:nvSpPr>
          <p:cNvPr id="14" name="TextBox 13"/>
          <p:cNvSpPr txBox="1"/>
          <p:nvPr/>
        </p:nvSpPr>
        <p:spPr>
          <a:xfrm>
            <a:off x="5372034" y="3085928"/>
            <a:ext cx="1357322" cy="1200329"/>
          </a:xfrm>
          <a:prstGeom prst="rect">
            <a:avLst/>
          </a:prstGeom>
          <a:noFill/>
        </p:spPr>
        <p:txBody>
          <a:bodyPr wrap="square" rtlCol="0">
            <a:spAutoFit/>
          </a:bodyPr>
          <a:lstStyle/>
          <a:p>
            <a:pPr algn="ctr"/>
            <a:r>
              <a:rPr lang="en-AU" b="1" dirty="0"/>
              <a:t>Mainstream Historical</a:t>
            </a:r>
          </a:p>
          <a:p>
            <a:pPr algn="ctr"/>
            <a:r>
              <a:rPr lang="en-AU" b="1" dirty="0"/>
              <a:t>Scholarship</a:t>
            </a:r>
          </a:p>
          <a:p>
            <a:pPr algn="ctr"/>
            <a:r>
              <a:rPr lang="en-AU" b="1" dirty="0"/>
              <a:t>(80%)</a:t>
            </a:r>
          </a:p>
        </p:txBody>
      </p:sp>
      <p:sp>
        <p:nvSpPr>
          <p:cNvPr id="17" name="Title 16"/>
          <p:cNvSpPr>
            <a:spLocks noGrp="1"/>
          </p:cNvSpPr>
          <p:nvPr>
            <p:ph type="title"/>
          </p:nvPr>
        </p:nvSpPr>
        <p:spPr/>
        <p:txBody>
          <a:bodyPr/>
          <a:lstStyle/>
          <a:p>
            <a:r>
              <a:rPr lang="en-AU" dirty="0"/>
              <a:t>Historical Jesus Scholarship</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b="1" dirty="0"/>
              <a:t>Huge </a:t>
            </a:r>
            <a:r>
              <a:rPr lang="en-AU" dirty="0"/>
              <a:t>area of study for both Christians and </a:t>
            </a:r>
            <a:br>
              <a:rPr lang="en-AU" dirty="0"/>
            </a:br>
            <a:r>
              <a:rPr lang="en-AU" dirty="0"/>
              <a:t>non-Christians.</a:t>
            </a:r>
          </a:p>
          <a:p>
            <a:endParaRPr lang="en-AU" dirty="0"/>
          </a:p>
          <a:p>
            <a:endParaRPr lang="en-AU" dirty="0"/>
          </a:p>
          <a:p>
            <a:endParaRPr lang="en-AU" dirty="0"/>
          </a:p>
          <a:p>
            <a:endParaRPr lang="en-AU" dirty="0"/>
          </a:p>
          <a:p>
            <a:r>
              <a:rPr lang="en-AU" dirty="0"/>
              <a:t>General agreement that at least the main parts of the Jesus story are credible.</a:t>
            </a:r>
          </a:p>
          <a:p>
            <a:r>
              <a:rPr lang="en-AU" dirty="0"/>
              <a:t>Gospels treated as legitimate historical texts – biased, but so is everything.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xEl>
                                              <p:pRg st="5" end="5"/>
                                            </p:txEl>
                                          </p:spTgt>
                                        </p:tgtEl>
                                        <p:attrNameLst>
                                          <p:attrName>style.visibility</p:attrName>
                                        </p:attrNameLst>
                                      </p:cBhvr>
                                      <p:to>
                                        <p:strVal val="visible"/>
                                      </p:to>
                                    </p:set>
                                    <p:animEffect transition="in" filter="fade">
                                      <p:cBhvr>
                                        <p:cTn id="43" dur="500"/>
                                        <p:tgtEl>
                                          <p:spTgt spid="2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xEl>
                                              <p:pRg st="6" end="6"/>
                                            </p:txEl>
                                          </p:spTgt>
                                        </p:tgtEl>
                                        <p:attrNameLst>
                                          <p:attrName>style.visibility</p:attrName>
                                        </p:attrNameLst>
                                      </p:cBhvr>
                                      <p:to>
                                        <p:strVal val="visible"/>
                                      </p:to>
                                    </p:set>
                                    <p:animEffect transition="in" filter="fade">
                                      <p:cBhvr>
                                        <p:cTn id="48"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4" grpId="0" animBg="1"/>
      <p:bldP spid="7" grpId="0" animBg="1"/>
      <p:bldP spid="12" grpId="0"/>
      <p:bldP spid="13" grpId="0"/>
      <p:bldP spid="14" grpId="0"/>
      <p:bldP spid="2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AU" dirty="0"/>
          </a:p>
        </p:txBody>
      </p:sp>
      <p:sp>
        <p:nvSpPr>
          <p:cNvPr id="4" name="Title 3"/>
          <p:cNvSpPr>
            <a:spLocks noGrp="1"/>
          </p:cNvSpPr>
          <p:nvPr>
            <p:ph type="title"/>
          </p:nvPr>
        </p:nvSpPr>
        <p:spPr/>
        <p:txBody>
          <a:bodyPr/>
          <a:lstStyle/>
          <a:p>
            <a:r>
              <a:rPr lang="en-AU" dirty="0"/>
              <a:t>Isn’t the Bible a Myth?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Multiple Attestation</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Between five and seven independent sources on Jesus in the New Testament.</a:t>
            </a:r>
          </a:p>
          <a:p>
            <a:pPr lvl="1"/>
            <a:r>
              <a:rPr lang="en-AU" dirty="0"/>
              <a:t>John written independently of Matthew/Mark/Luke.</a:t>
            </a:r>
          </a:p>
          <a:p>
            <a:pPr lvl="1"/>
            <a:r>
              <a:rPr lang="en-AU" dirty="0"/>
              <a:t>Luke and Matthew written independently of each other.</a:t>
            </a:r>
          </a:p>
          <a:p>
            <a:pPr lvl="1"/>
            <a:r>
              <a:rPr lang="en-AU" dirty="0"/>
              <a:t>James written independently of </a:t>
            </a:r>
            <a:r>
              <a:rPr lang="en-AU" i="1" dirty="0"/>
              <a:t>any</a:t>
            </a:r>
            <a:r>
              <a:rPr lang="en-AU" dirty="0"/>
              <a:t> of the gospels.</a:t>
            </a:r>
          </a:p>
          <a:p>
            <a:endParaRPr lang="en-AU" dirty="0"/>
          </a:p>
          <a:p>
            <a:r>
              <a:rPr lang="en-AU" dirty="0"/>
              <a:t>Eleven extra-biblical references to Jesus, three significant.</a:t>
            </a:r>
          </a:p>
          <a:p>
            <a:r>
              <a:rPr lang="en-AU" dirty="0"/>
              <a:t>By historical standards, this is </a:t>
            </a:r>
            <a:r>
              <a:rPr lang="en-AU" b="1" dirty="0"/>
              <a:t>a lot</a:t>
            </a:r>
            <a:r>
              <a:rPr lang="en-AU" dirty="0"/>
              <a:t>.</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Multiple Attestation</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Without picking up a Bible, we know:</a:t>
            </a:r>
          </a:p>
          <a:p>
            <a:pPr lvl="1"/>
            <a:r>
              <a:rPr lang="en-AU" dirty="0"/>
              <a:t>Jesus lived in Israel during the reign of Tiberias Caesar.</a:t>
            </a:r>
          </a:p>
          <a:p>
            <a:pPr lvl="1"/>
            <a:r>
              <a:rPr lang="en-AU" dirty="0"/>
              <a:t>Jesus came from a Jewish village.</a:t>
            </a:r>
          </a:p>
          <a:p>
            <a:pPr lvl="1"/>
            <a:r>
              <a:rPr lang="en-AU" dirty="0"/>
              <a:t>Jesus gathered disciples from many nations.</a:t>
            </a:r>
          </a:p>
          <a:p>
            <a:pPr lvl="1"/>
            <a:r>
              <a:rPr lang="en-AU" dirty="0"/>
              <a:t>Jesus became famous as a teacher and a supposed worker of miracles.</a:t>
            </a:r>
          </a:p>
          <a:p>
            <a:pPr lvl="1"/>
            <a:r>
              <a:rPr lang="en-AU" dirty="0"/>
              <a:t>Jesus was crucified by Pontius Pilate, the Roman procurator, on the eve of the Passover festival.</a:t>
            </a:r>
          </a:p>
          <a:p>
            <a:pPr lvl="1"/>
            <a:r>
              <a:rPr lang="en-AU" dirty="0"/>
              <a:t>Even after his death, Jesus’ followers did not abandoned him – they claimed he had risen from the dead.</a:t>
            </a:r>
          </a:p>
          <a:p>
            <a:pPr marL="457200" lvl="1" indent="0">
              <a:buNone/>
            </a:pPr>
            <a:r>
              <a:rPr lang="en-AU" dirty="0">
                <a:hlinkClick r:id="rId3"/>
              </a:rPr>
              <a:t>https://publicchristianity.org/library/beyond-doubt-evidence-for-jesus-existence#.UgMhptJgfX4</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fade">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Effect transition="in" filter="fade">
                                      <p:cBhvr>
                                        <p:cTn id="37" dur="500"/>
                                        <p:tgtEl>
                                          <p:spTgt spid="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xEl>
                                              <p:pRg st="7" end="7"/>
                                            </p:txEl>
                                          </p:spTgt>
                                        </p:tgtEl>
                                        <p:attrNameLst>
                                          <p:attrName>style.visibility</p:attrName>
                                        </p:attrNameLst>
                                      </p:cBhvr>
                                      <p:to>
                                        <p:strVal val="visible"/>
                                      </p:to>
                                    </p:set>
                                    <p:animEffect transition="in" filter="fade">
                                      <p:cBhvr>
                                        <p:cTn id="42"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Early Sources</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Sources about Jesus:</a:t>
            </a:r>
          </a:p>
          <a:p>
            <a:pPr lvl="1"/>
            <a:r>
              <a:rPr lang="en-AU" dirty="0"/>
              <a:t>Earliest sources written within 20 years.</a:t>
            </a:r>
          </a:p>
          <a:p>
            <a:pPr lvl="1"/>
            <a:r>
              <a:rPr lang="en-AU" i="1" dirty="0"/>
              <a:t>Latest</a:t>
            </a:r>
            <a:r>
              <a:rPr lang="en-AU" dirty="0"/>
              <a:t> NT source on Jesus (John) written within 60 years.</a:t>
            </a:r>
          </a:p>
          <a:p>
            <a:pPr lvl="1"/>
            <a:endParaRPr lang="en-AU" dirty="0"/>
          </a:p>
          <a:p>
            <a:r>
              <a:rPr lang="en-AU" dirty="0"/>
              <a:t>Sources about other historical figures:</a:t>
            </a:r>
          </a:p>
          <a:p>
            <a:pPr lvl="1"/>
            <a:r>
              <a:rPr lang="en-AU" dirty="0"/>
              <a:t>Mohammed – 125 years, single source.</a:t>
            </a:r>
          </a:p>
          <a:p>
            <a:pPr lvl="1"/>
            <a:r>
              <a:rPr lang="en-AU" dirty="0"/>
              <a:t>Alexander the Great – best source written 400 years later.</a:t>
            </a:r>
          </a:p>
          <a:p>
            <a:pPr lvl="1"/>
            <a:r>
              <a:rPr lang="en-AU" dirty="0"/>
              <a:t>Tiberias Caesar – best source written 80 years later.</a:t>
            </a:r>
          </a:p>
          <a:p>
            <a:pPr lvl="1"/>
            <a:r>
              <a:rPr lang="en-AU" b="1" dirty="0"/>
              <a:t>These are all </a:t>
            </a:r>
            <a:r>
              <a:rPr lang="en-AU" b="1" u="sng" dirty="0"/>
              <a:t>normal</a:t>
            </a:r>
            <a:r>
              <a:rPr lang="en-AU" b="1" dirty="0"/>
              <a:t> figures.</a:t>
            </a:r>
          </a:p>
          <a:p>
            <a:pPr lvl="1"/>
            <a:endParaRPr lang="en-AU" dirty="0"/>
          </a:p>
          <a:p>
            <a:pPr lvl="1"/>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xEl>
                                              <p:pRg st="7" end="7"/>
                                            </p:txEl>
                                          </p:spTgt>
                                        </p:tgtEl>
                                        <p:attrNameLst>
                                          <p:attrName>style.visibility</p:attrName>
                                        </p:attrNameLst>
                                      </p:cBhvr>
                                      <p:to>
                                        <p:strVal val="visible"/>
                                      </p:to>
                                    </p:set>
                                    <p:animEffect transition="in" filter="fade">
                                      <p:cBhvr>
                                        <p:cTn id="37" dur="500"/>
                                        <p:tgtEl>
                                          <p:spTgt spid="2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xEl>
                                              <p:pRg st="8" end="8"/>
                                            </p:txEl>
                                          </p:spTgt>
                                        </p:tgtEl>
                                        <p:attrNameLst>
                                          <p:attrName>style.visibility</p:attrName>
                                        </p:attrNameLst>
                                      </p:cBhvr>
                                      <p:to>
                                        <p:strVal val="visible"/>
                                      </p:to>
                                    </p:set>
                                    <p:animEffect transition="in" filter="fade">
                                      <p:cBhvr>
                                        <p:cTn id="42"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Embarrassing Details</a:t>
            </a:r>
          </a:p>
        </p:txBody>
      </p:sp>
      <p:sp>
        <p:nvSpPr>
          <p:cNvPr id="22" name="Content Placeholder 21"/>
          <p:cNvSpPr>
            <a:spLocks noGrp="1"/>
          </p:cNvSpPr>
          <p:nvPr>
            <p:ph sz="quarter" idx="1"/>
          </p:nvPr>
        </p:nvSpPr>
        <p:spPr>
          <a:xfrm>
            <a:off x="2136648" y="1600200"/>
            <a:ext cx="8153400" cy="4972072"/>
          </a:xfrm>
        </p:spPr>
        <p:txBody>
          <a:bodyPr>
            <a:normAutofit/>
          </a:bodyPr>
          <a:lstStyle/>
          <a:p>
            <a:r>
              <a:rPr lang="en-AU" dirty="0"/>
              <a:t>Stuff the writers wouldn’t make up because it hurts their case:</a:t>
            </a:r>
          </a:p>
          <a:p>
            <a:pPr lvl="1"/>
            <a:r>
              <a:rPr lang="en-AU" dirty="0"/>
              <a:t>The behaviour of the disciples.</a:t>
            </a:r>
          </a:p>
          <a:p>
            <a:pPr lvl="1"/>
            <a:r>
              <a:rPr lang="en-AU" dirty="0"/>
              <a:t>The crucifixion.</a:t>
            </a:r>
          </a:p>
          <a:p>
            <a:pPr lvl="1"/>
            <a:r>
              <a:rPr lang="en-AU" dirty="0"/>
              <a:t>The women at the tomb.</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Testing Plausibility</a:t>
            </a:r>
          </a:p>
        </p:txBody>
      </p:sp>
      <p:sp>
        <p:nvSpPr>
          <p:cNvPr id="3" name="Content Placeholder 2"/>
          <p:cNvSpPr>
            <a:spLocks noGrp="1"/>
          </p:cNvSpPr>
          <p:nvPr>
            <p:ph sz="quarter" idx="1"/>
          </p:nvPr>
        </p:nvSpPr>
        <p:spPr>
          <a:xfrm>
            <a:off x="2136648" y="1600200"/>
            <a:ext cx="8153400" cy="5257800"/>
          </a:xfrm>
        </p:spPr>
        <p:txBody>
          <a:bodyPr>
            <a:normAutofit/>
          </a:bodyPr>
          <a:lstStyle/>
          <a:p>
            <a:r>
              <a:rPr lang="en-AU" i="1" dirty="0"/>
              <a:t>“In the fifteenth year of the reign of Tiberius Caesar—when Pontius Pilate was governor of Judea, Herod tetrarch of Galilee, his brother Philip tetrarch of </a:t>
            </a:r>
            <a:r>
              <a:rPr lang="en-AU" i="1" dirty="0" err="1"/>
              <a:t>Iturea</a:t>
            </a:r>
            <a:r>
              <a:rPr lang="en-AU" i="1" dirty="0"/>
              <a:t> and </a:t>
            </a:r>
            <a:r>
              <a:rPr lang="en-AU" i="1" dirty="0" err="1"/>
              <a:t>Traconitis</a:t>
            </a:r>
            <a:r>
              <a:rPr lang="en-AU" i="1" dirty="0"/>
              <a:t>, and </a:t>
            </a:r>
            <a:r>
              <a:rPr lang="en-AU" i="1" dirty="0" err="1"/>
              <a:t>Lysanias</a:t>
            </a:r>
            <a:r>
              <a:rPr lang="en-AU" i="1" dirty="0"/>
              <a:t> tetrarch of Abilene— during the high-priesthood of </a:t>
            </a:r>
            <a:r>
              <a:rPr lang="en-AU" i="1" dirty="0" err="1"/>
              <a:t>Annas</a:t>
            </a:r>
            <a:r>
              <a:rPr lang="en-AU" i="1" dirty="0"/>
              <a:t> and Caiaphas, the word of God came to John son of Zechariah in the wilderness.”</a:t>
            </a:r>
          </a:p>
          <a:p>
            <a:pPr algn="r">
              <a:buNone/>
            </a:pPr>
            <a:r>
              <a:rPr lang="en-AU" i="1" dirty="0"/>
              <a:t>Luke 3:1-2</a:t>
            </a:r>
          </a:p>
          <a:p>
            <a:pPr algn="r">
              <a:buNone/>
            </a:pPr>
            <a:endParaRPr lang="en-AU" i="1" dirty="0"/>
          </a:p>
          <a:p>
            <a:pPr>
              <a:buNone/>
            </a:pPr>
            <a:r>
              <a:rPr lang="en-AU" dirty="0">
                <a:solidFill>
                  <a:srgbClr val="FF0000"/>
                </a:solidFill>
              </a:rPr>
              <a:t>   Are these people real? Use Google to see what you can find out about each of the people listed above.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66C07C27-E384-4DE3-8EED-B510377D845A}" vid="{341B9700-8DCA-49DC-9010-B328F665D17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66C07C27-E384-4DE3-8EED-B510377D845A}" vid="{EC8D171C-1A40-4766-942F-B4F2B6C71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Religious Studies Powerpoint Template_v2</Template>
  <TotalTime>108</TotalTime>
  <Words>1132</Words>
  <Application>Microsoft Office PowerPoint</Application>
  <PresentationFormat>Widescreen</PresentationFormat>
  <Paragraphs>108</Paragraphs>
  <Slides>17</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Trajan Pro</vt:lpstr>
      <vt:lpstr>Office Theme</vt:lpstr>
      <vt:lpstr>1_Office Theme</vt:lpstr>
      <vt:lpstr>Is Jesus a Historical Figure?</vt:lpstr>
      <vt:lpstr>How do Historians Treat the Bible?</vt:lpstr>
      <vt:lpstr>Historical Jesus Scholarship</vt:lpstr>
      <vt:lpstr>Isn’t the Bible a Myth?</vt:lpstr>
      <vt:lpstr>Multiple Attestation</vt:lpstr>
      <vt:lpstr>Multiple Attestation</vt:lpstr>
      <vt:lpstr>Early Sources</vt:lpstr>
      <vt:lpstr>Embarrassing Details</vt:lpstr>
      <vt:lpstr>Testing Plausibility</vt:lpstr>
      <vt:lpstr>PowerPoint Presentation</vt:lpstr>
      <vt:lpstr>What other evidence do we have for Jesus existing?</vt:lpstr>
      <vt:lpstr>PowerPoint Presentation</vt:lpstr>
      <vt:lpstr>Tacitus (AD 110)</vt:lpstr>
      <vt:lpstr>Josephus (AD 94-93)</vt:lpstr>
      <vt:lpstr>PowerPoint Presentation</vt:lpstr>
      <vt:lpstr>What Can We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Science and Religion Compatible?</dc:title>
  <dc:creator>Penelope Russell</dc:creator>
  <cp:lastModifiedBy>Penelope Russell</cp:lastModifiedBy>
  <cp:revision>7</cp:revision>
  <dcterms:created xsi:type="dcterms:W3CDTF">2020-05-13T05:44:25Z</dcterms:created>
  <dcterms:modified xsi:type="dcterms:W3CDTF">2020-05-13T07:33:13Z</dcterms:modified>
</cp:coreProperties>
</file>