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Is there an afterlife?</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Arguments about the Afterlife</a:t>
            </a:r>
          </a:p>
        </p:txBody>
      </p:sp>
      <p:graphicFrame>
        <p:nvGraphicFramePr>
          <p:cNvPr id="4" name="Table 4">
            <a:extLst>
              <a:ext uri="{FF2B5EF4-FFF2-40B4-BE49-F238E27FC236}">
                <a16:creationId xmlns:a16="http://schemas.microsoft.com/office/drawing/2014/main" id="{D43C60E2-B3FD-4BC6-AFF0-3869433804A3}"/>
              </a:ext>
            </a:extLst>
          </p:cNvPr>
          <p:cNvGraphicFramePr>
            <a:graphicFrameLocks noGrp="1"/>
          </p:cNvGraphicFramePr>
          <p:nvPr>
            <p:ph idx="1"/>
            <p:extLst>
              <p:ext uri="{D42A27DB-BD31-4B8C-83A1-F6EECF244321}">
                <p14:modId xmlns:p14="http://schemas.microsoft.com/office/powerpoint/2010/main" val="1703884991"/>
              </p:ext>
            </p:extLst>
          </p:nvPr>
        </p:nvGraphicFramePr>
        <p:xfrm>
          <a:off x="1100138" y="1958975"/>
          <a:ext cx="10507662" cy="2931160"/>
        </p:xfrm>
        <a:graphic>
          <a:graphicData uri="http://schemas.openxmlformats.org/drawingml/2006/table">
            <a:tbl>
              <a:tblPr firstRow="1" bandRow="1">
                <a:tableStyleId>{5C22544A-7EE6-4342-B048-85BDC9FD1C3A}</a:tableStyleId>
              </a:tblPr>
              <a:tblGrid>
                <a:gridCol w="5253831">
                  <a:extLst>
                    <a:ext uri="{9D8B030D-6E8A-4147-A177-3AD203B41FA5}">
                      <a16:colId xmlns:a16="http://schemas.microsoft.com/office/drawing/2014/main" val="1606536052"/>
                    </a:ext>
                  </a:extLst>
                </a:gridCol>
                <a:gridCol w="5253831">
                  <a:extLst>
                    <a:ext uri="{9D8B030D-6E8A-4147-A177-3AD203B41FA5}">
                      <a16:colId xmlns:a16="http://schemas.microsoft.com/office/drawing/2014/main" val="2778913263"/>
                    </a:ext>
                  </a:extLst>
                </a:gridCol>
              </a:tblGrid>
              <a:tr h="370840">
                <a:tc>
                  <a:txBody>
                    <a:bodyPr/>
                    <a:lstStyle/>
                    <a:p>
                      <a:r>
                        <a:rPr lang="en-AU" dirty="0"/>
                        <a:t>Arguments for life after death</a:t>
                      </a:r>
                    </a:p>
                  </a:txBody>
                  <a:tcPr/>
                </a:tc>
                <a:tc>
                  <a:txBody>
                    <a:bodyPr/>
                    <a:lstStyle/>
                    <a:p>
                      <a:r>
                        <a:rPr lang="en-AU" dirty="0"/>
                        <a:t>Arguments against life after death</a:t>
                      </a:r>
                    </a:p>
                  </a:txBody>
                  <a:tcPr/>
                </a:tc>
                <a:extLst>
                  <a:ext uri="{0D108BD9-81ED-4DB2-BD59-A6C34878D82A}">
                    <a16:rowId xmlns:a16="http://schemas.microsoft.com/office/drawing/2014/main" val="1090372879"/>
                  </a:ext>
                </a:extLst>
              </a:tr>
              <a:tr h="370840">
                <a:tc>
                  <a:txBody>
                    <a:bodyPr/>
                    <a:lstStyle/>
                    <a:p>
                      <a:pPr marL="285750" indent="-285750">
                        <a:buFont typeface="Arial" panose="020B0604020202020204" pitchFamily="34" charset="0"/>
                        <a:buChar char="•"/>
                      </a:pPr>
                      <a:r>
                        <a:rPr lang="en-AU" dirty="0"/>
                        <a:t>Near death experiences are common amongst resuscitated patients</a:t>
                      </a:r>
                    </a:p>
                    <a:p>
                      <a:pPr marL="285750" indent="-285750">
                        <a:buFont typeface="Arial" panose="020B0604020202020204" pitchFamily="34" charset="0"/>
                        <a:buChar char="•"/>
                      </a:pPr>
                      <a:r>
                        <a:rPr lang="en-AU" dirty="0"/>
                        <a:t>Paranormal phenomena such as telepathy, ESP, mediums, psychic activity and Jesus’ resurrection provide some impressive and puzzling cases. Not all can be dismissed scientifically.</a:t>
                      </a:r>
                    </a:p>
                    <a:p>
                      <a:pPr marL="285750" indent="-285750">
                        <a:buFont typeface="Arial" panose="020B0604020202020204" pitchFamily="34" charset="0"/>
                        <a:buChar char="•"/>
                      </a:pPr>
                      <a:r>
                        <a:rPr lang="en-AU" dirty="0"/>
                        <a:t>Many cultures share a belief in life after death</a:t>
                      </a:r>
                    </a:p>
                    <a:p>
                      <a:pPr marL="285750" indent="-285750">
                        <a:buFont typeface="Arial" panose="020B0604020202020204" pitchFamily="34" charset="0"/>
                        <a:buChar char="•"/>
                      </a:pPr>
                      <a:r>
                        <a:rPr lang="en-AU" dirty="0"/>
                        <a:t>Moral perfection requires there to be an afterlife</a:t>
                      </a:r>
                    </a:p>
                    <a:p>
                      <a:pPr marL="285750" indent="-285750">
                        <a:buFont typeface="Arial" panose="020B0604020202020204" pitchFamily="34" charset="0"/>
                        <a:buChar char="•"/>
                      </a:pPr>
                      <a:endParaRPr lang="en-AU" dirty="0"/>
                    </a:p>
                  </a:txBody>
                  <a:tcPr/>
                </a:tc>
                <a:tc>
                  <a:txBody>
                    <a:bodyPr/>
                    <a:lstStyle/>
                    <a:p>
                      <a:pPr marL="285750" indent="-285750">
                        <a:buFont typeface="Arial" panose="020B0604020202020204" pitchFamily="34" charset="0"/>
                        <a:buChar char="•"/>
                      </a:pPr>
                      <a:r>
                        <a:rPr lang="en-AU" dirty="0"/>
                        <a:t>Belief in life after death says more about human psychology than it does about reality</a:t>
                      </a:r>
                    </a:p>
                    <a:p>
                      <a:pPr marL="285750" indent="-285750">
                        <a:buFont typeface="Arial" panose="020B0604020202020204" pitchFamily="34" charset="0"/>
                        <a:buChar char="•"/>
                      </a:pPr>
                      <a:r>
                        <a:rPr lang="en-AU" dirty="0"/>
                        <a:t>Much of what used to be attributed to the soul can be explained by neuroscience and located within the physical brain. </a:t>
                      </a:r>
                    </a:p>
                    <a:p>
                      <a:pPr marL="285750" indent="-285750">
                        <a:buFont typeface="Arial" panose="020B0604020202020204" pitchFamily="34" charset="0"/>
                        <a:buChar char="•"/>
                      </a:pPr>
                      <a:r>
                        <a:rPr lang="en-AU" dirty="0"/>
                        <a:t>The phrase I will survive my own death is meaningless</a:t>
                      </a:r>
                    </a:p>
                  </a:txBody>
                  <a:tcPr/>
                </a:tc>
                <a:extLst>
                  <a:ext uri="{0D108BD9-81ED-4DB2-BD59-A6C34878D82A}">
                    <a16:rowId xmlns:a16="http://schemas.microsoft.com/office/drawing/2014/main" val="3799326976"/>
                  </a:ext>
                </a:extLst>
              </a:tr>
            </a:tbl>
          </a:graphicData>
        </a:graphic>
      </p:graphicFrame>
      <p:sp>
        <p:nvSpPr>
          <p:cNvPr id="6" name="TextBox 5">
            <a:extLst>
              <a:ext uri="{FF2B5EF4-FFF2-40B4-BE49-F238E27FC236}">
                <a16:creationId xmlns:a16="http://schemas.microsoft.com/office/drawing/2014/main" id="{E23D396F-4F45-4E37-AE66-1B1BE84F45B3}"/>
              </a:ext>
            </a:extLst>
          </p:cNvPr>
          <p:cNvSpPr txBox="1"/>
          <p:nvPr/>
        </p:nvSpPr>
        <p:spPr>
          <a:xfrm>
            <a:off x="1426128" y="5452844"/>
            <a:ext cx="8732940" cy="1200329"/>
          </a:xfrm>
          <a:prstGeom prst="rect">
            <a:avLst/>
          </a:prstGeom>
          <a:noFill/>
        </p:spPr>
        <p:txBody>
          <a:bodyPr wrap="square" rtlCol="0">
            <a:spAutoFit/>
          </a:bodyPr>
          <a:lstStyle/>
          <a:p>
            <a:r>
              <a:rPr lang="en-AU" b="1" dirty="0"/>
              <a:t>What points can you add to this table?</a:t>
            </a:r>
          </a:p>
          <a:p>
            <a:r>
              <a:rPr lang="en-AU" dirty="0"/>
              <a:t>You may want to research the arguments of people such as John Hick, Plato, Richard Dawkins, The apostle Paul, Dr Simon Greenleaf (1783-1853), Brian Chilton and John Dickson. </a:t>
            </a:r>
          </a:p>
        </p:txBody>
      </p:sp>
    </p:spTree>
    <p:extLst>
      <p:ext uri="{BB962C8B-B14F-4D97-AF65-F5344CB8AC3E}">
        <p14:creationId xmlns:p14="http://schemas.microsoft.com/office/powerpoint/2010/main" val="370592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CD2EF-66F3-4A28-BE02-45D152F02593}"/>
              </a:ext>
            </a:extLst>
          </p:cNvPr>
          <p:cNvSpPr>
            <a:spLocks noGrp="1"/>
          </p:cNvSpPr>
          <p:nvPr>
            <p:ph type="title"/>
          </p:nvPr>
        </p:nvSpPr>
        <p:spPr/>
        <p:txBody>
          <a:bodyPr>
            <a:normAutofit fontScale="90000"/>
          </a:bodyPr>
          <a:lstStyle/>
          <a:p>
            <a:br>
              <a:rPr lang="en-AU" dirty="0"/>
            </a:br>
            <a:r>
              <a:rPr lang="en-AU" dirty="0"/>
              <a:t>The Afterlife in some of the Major World Religions</a:t>
            </a:r>
          </a:p>
        </p:txBody>
      </p:sp>
      <p:graphicFrame>
        <p:nvGraphicFramePr>
          <p:cNvPr id="5" name="Table 5">
            <a:extLst>
              <a:ext uri="{FF2B5EF4-FFF2-40B4-BE49-F238E27FC236}">
                <a16:creationId xmlns:a16="http://schemas.microsoft.com/office/drawing/2014/main" id="{5EEEBD44-D8A4-4909-BEE0-43DFA8DF0F00}"/>
              </a:ext>
            </a:extLst>
          </p:cNvPr>
          <p:cNvGraphicFramePr>
            <a:graphicFrameLocks noGrp="1"/>
          </p:cNvGraphicFramePr>
          <p:nvPr>
            <p:ph idx="1"/>
            <p:extLst>
              <p:ext uri="{D42A27DB-BD31-4B8C-83A1-F6EECF244321}">
                <p14:modId xmlns:p14="http://schemas.microsoft.com/office/powerpoint/2010/main" val="1336255513"/>
              </p:ext>
            </p:extLst>
          </p:nvPr>
        </p:nvGraphicFramePr>
        <p:xfrm>
          <a:off x="1100138" y="1958975"/>
          <a:ext cx="10507662" cy="4572000"/>
        </p:xfrm>
        <a:graphic>
          <a:graphicData uri="http://schemas.openxmlformats.org/drawingml/2006/table">
            <a:tbl>
              <a:tblPr firstRow="1" bandRow="1">
                <a:tableStyleId>{5940675A-B579-460E-94D1-54222C63F5DA}</a:tableStyleId>
              </a:tblPr>
              <a:tblGrid>
                <a:gridCol w="5253831">
                  <a:extLst>
                    <a:ext uri="{9D8B030D-6E8A-4147-A177-3AD203B41FA5}">
                      <a16:colId xmlns:a16="http://schemas.microsoft.com/office/drawing/2014/main" val="2491706585"/>
                    </a:ext>
                  </a:extLst>
                </a:gridCol>
                <a:gridCol w="5253831">
                  <a:extLst>
                    <a:ext uri="{9D8B030D-6E8A-4147-A177-3AD203B41FA5}">
                      <a16:colId xmlns:a16="http://schemas.microsoft.com/office/drawing/2014/main" val="1130519929"/>
                    </a:ext>
                  </a:extLst>
                </a:gridCol>
              </a:tblGrid>
              <a:tr h="370840">
                <a:tc>
                  <a:txBody>
                    <a:bodyPr/>
                    <a:lstStyle/>
                    <a:p>
                      <a:pPr algn="ctr"/>
                      <a:r>
                        <a:rPr lang="en-AU" b="1" dirty="0"/>
                        <a:t>Christianity and Resurrection</a:t>
                      </a:r>
                    </a:p>
                    <a:p>
                      <a:r>
                        <a:rPr lang="en-AU" dirty="0"/>
                        <a:t>The Christian belief in the resurrection of the body is based on the belief that Jesus rose from the dead. According to traditional Christian belief, the resurrection of the body occurs at the end time when Jesus returns. The Bible indicates that the dead in Christ will rise first followed by those who are still alive at the time of his coming (1 Thessalonians 4:6). </a:t>
                      </a:r>
                    </a:p>
                  </a:txBody>
                  <a:tcPr/>
                </a:tc>
                <a:tc>
                  <a:txBody>
                    <a:bodyPr/>
                    <a:lstStyle/>
                    <a:p>
                      <a:pPr algn="ctr"/>
                      <a:r>
                        <a:rPr lang="en-AU" b="1" dirty="0"/>
                        <a:t>The Afterlife in Judaism</a:t>
                      </a:r>
                    </a:p>
                    <a:p>
                      <a:r>
                        <a:rPr lang="en-AU" dirty="0"/>
                        <a:t>A belief in some form of immortality seems to be present in the book of Psalms. There is also reference to the resurrection of the dead in the book of Daniel and the story of Lazarus (</a:t>
                      </a:r>
                      <a:r>
                        <a:rPr lang="en-AU"/>
                        <a:t>John 11:24-Jesus, Mary, Martha </a:t>
                      </a:r>
                      <a:r>
                        <a:rPr lang="en-AU" dirty="0"/>
                        <a:t>and Lazarus </a:t>
                      </a:r>
                      <a:r>
                        <a:rPr lang="en-AU"/>
                        <a:t>were all Jews). </a:t>
                      </a:r>
                      <a:endParaRPr lang="en-AU" dirty="0"/>
                    </a:p>
                  </a:txBody>
                  <a:tcPr/>
                </a:tc>
                <a:extLst>
                  <a:ext uri="{0D108BD9-81ED-4DB2-BD59-A6C34878D82A}">
                    <a16:rowId xmlns:a16="http://schemas.microsoft.com/office/drawing/2014/main" val="1741301343"/>
                  </a:ext>
                </a:extLst>
              </a:tr>
              <a:tr h="370840">
                <a:tc>
                  <a:txBody>
                    <a:bodyPr/>
                    <a:lstStyle/>
                    <a:p>
                      <a:pPr algn="ctr"/>
                      <a:r>
                        <a:rPr lang="en-AU" b="1" dirty="0"/>
                        <a:t>The Afterlife in Islam</a:t>
                      </a:r>
                    </a:p>
                    <a:p>
                      <a:pPr algn="l"/>
                      <a:r>
                        <a:rPr lang="en-AU" b="0" dirty="0"/>
                        <a:t>The afterlife or </a:t>
                      </a:r>
                      <a:r>
                        <a:rPr lang="en-AU" b="0" dirty="0" err="1"/>
                        <a:t>Akhira</a:t>
                      </a:r>
                      <a:r>
                        <a:rPr lang="en-AU" b="0" dirty="0"/>
                        <a:t>, involves the separation of the righteous from the wicked. Muslims believe that life is a test and that the deeds done in the body will either be rewarded for the good that they have done or punished. The Qur’an describes paradise as a luxurious garden full of pleasures where the believer will see God.</a:t>
                      </a:r>
                    </a:p>
                  </a:txBody>
                  <a:tcPr/>
                </a:tc>
                <a:tc>
                  <a:txBody>
                    <a:bodyPr/>
                    <a:lstStyle/>
                    <a:p>
                      <a:pPr algn="ctr"/>
                      <a:r>
                        <a:rPr lang="en-AU" b="1" dirty="0"/>
                        <a:t>Reincarnation in Hinduism</a:t>
                      </a:r>
                    </a:p>
                    <a:p>
                      <a:r>
                        <a:rPr lang="en-AU" dirty="0"/>
                        <a:t>Reincarnation is the transmigration of the soul from the body to body. It involves the idea that we have lived before, possibly many times, and that we may live again. The soul is eternal and lives in many different bodies. </a:t>
                      </a:r>
                    </a:p>
                  </a:txBody>
                  <a:tcPr/>
                </a:tc>
                <a:extLst>
                  <a:ext uri="{0D108BD9-81ED-4DB2-BD59-A6C34878D82A}">
                    <a16:rowId xmlns:a16="http://schemas.microsoft.com/office/drawing/2014/main" val="1969081210"/>
                  </a:ext>
                </a:extLst>
              </a:tr>
            </a:tbl>
          </a:graphicData>
        </a:graphic>
      </p:graphicFrame>
    </p:spTree>
    <p:extLst>
      <p:ext uri="{BB962C8B-B14F-4D97-AF65-F5344CB8AC3E}">
        <p14:creationId xmlns:p14="http://schemas.microsoft.com/office/powerpoint/2010/main" val="201323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22</TotalTime>
  <Words>417</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Trajan Pro</vt:lpstr>
      <vt:lpstr>Office Theme</vt:lpstr>
      <vt:lpstr>1_Office Theme</vt:lpstr>
      <vt:lpstr>Is there an afterlife?</vt:lpstr>
      <vt:lpstr> Arguments about the Afterlife</vt:lpstr>
      <vt:lpstr> The Afterlife in some of the Major World Religions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an afterlife?</dc:title>
  <dc:creator>Penelope Russell</dc:creator>
  <cp:lastModifiedBy>Penelope Russell</cp:lastModifiedBy>
  <cp:revision>4</cp:revision>
  <dcterms:created xsi:type="dcterms:W3CDTF">2020-02-17T06:57:43Z</dcterms:created>
  <dcterms:modified xsi:type="dcterms:W3CDTF">2020-05-25T02:50:08Z</dcterms:modified>
</cp:coreProperties>
</file>