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sldIdLst>
    <p:sldId id="258" r:id="rId3"/>
    <p:sldId id="259" r:id="rId4"/>
    <p:sldId id="265" r:id="rId5"/>
    <p:sldId id="266" r:id="rId6"/>
    <p:sldId id="267"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422"/>
  </p:normalViewPr>
  <p:slideViewPr>
    <p:cSldViewPr snapToGrid="0" snapToObjects="1">
      <p:cViewPr varScale="1">
        <p:scale>
          <a:sx n="114" d="100"/>
          <a:sy n="114" d="100"/>
        </p:scale>
        <p:origin x="41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Belief, Doubt and the Futile Search for Certainty</a:t>
            </a:r>
          </a:p>
        </p:txBody>
      </p:sp>
      <p:sp>
        <p:nvSpPr>
          <p:cNvPr id="8" name="TextBox 7">
            <a:extLst>
              <a:ext uri="{FF2B5EF4-FFF2-40B4-BE49-F238E27FC236}">
                <a16:creationId xmlns:a16="http://schemas.microsoft.com/office/drawing/2014/main" id="{B5FDC317-D686-0542-A15E-3D6D4B2156C4}"/>
              </a:ext>
            </a:extLst>
          </p:cNvPr>
          <p:cNvSpPr txBox="1"/>
          <p:nvPr/>
        </p:nvSpPr>
        <p:spPr>
          <a:xfrm>
            <a:off x="6446425" y="3788229"/>
            <a:ext cx="4021493" cy="523220"/>
          </a:xfrm>
          <a:prstGeom prst="rect">
            <a:avLst/>
          </a:prstGeom>
          <a:noFill/>
          <a:effectLst/>
        </p:spPr>
        <p:txBody>
          <a:bodyPr wrap="square" rtlCol="0">
            <a:spAutoFit/>
          </a:bodyPr>
          <a:lstStyle/>
          <a:p>
            <a:endParaRPr lang="en-AU" sz="2800" dirty="0"/>
          </a:p>
        </p:txBody>
      </p:sp>
    </p:spTree>
    <p:extLst>
      <p:ext uri="{BB962C8B-B14F-4D97-AF65-F5344CB8AC3E}">
        <p14:creationId xmlns:p14="http://schemas.microsoft.com/office/powerpoint/2010/main" val="215399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A4B1-735F-8B4D-8429-02AC0F272D43}"/>
              </a:ext>
            </a:extLst>
          </p:cNvPr>
          <p:cNvSpPr>
            <a:spLocks noGrp="1"/>
          </p:cNvSpPr>
          <p:nvPr>
            <p:ph type="title"/>
          </p:nvPr>
        </p:nvSpPr>
        <p:spPr/>
        <p:txBody>
          <a:bodyPr>
            <a:normAutofit fontScale="90000"/>
          </a:bodyPr>
          <a:lstStyle/>
          <a:p>
            <a:br>
              <a:rPr lang="en-US" dirty="0">
                <a:solidFill>
                  <a:srgbClr val="EF4135"/>
                </a:solidFill>
              </a:rPr>
            </a:br>
            <a:r>
              <a:rPr lang="en-US" dirty="0">
                <a:solidFill>
                  <a:srgbClr val="EF4135"/>
                </a:solidFill>
              </a:rPr>
              <a:t>Certainty</a:t>
            </a:r>
          </a:p>
        </p:txBody>
      </p:sp>
      <p:sp>
        <p:nvSpPr>
          <p:cNvPr id="3" name="Content Placeholder 2">
            <a:extLst>
              <a:ext uri="{FF2B5EF4-FFF2-40B4-BE49-F238E27FC236}">
                <a16:creationId xmlns:a16="http://schemas.microsoft.com/office/drawing/2014/main" id="{06C3C4AE-3BB5-5646-9E52-3D9D50275C20}"/>
              </a:ext>
            </a:extLst>
          </p:cNvPr>
          <p:cNvSpPr>
            <a:spLocks noGrp="1"/>
          </p:cNvSpPr>
          <p:nvPr>
            <p:ph idx="1"/>
          </p:nvPr>
        </p:nvSpPr>
        <p:spPr/>
        <p:txBody>
          <a:bodyPr/>
          <a:lstStyle/>
          <a:p>
            <a:pPr marL="0" indent="0">
              <a:buNone/>
            </a:pPr>
            <a:r>
              <a:rPr lang="en-US" dirty="0"/>
              <a:t>Deep within us lies a longing for absolute security, to be able to know with total certainty. We feel we should be completely certain of everything we believe. </a:t>
            </a:r>
          </a:p>
          <a:p>
            <a:pPr marL="0" indent="0">
              <a:buNone/>
            </a:pPr>
            <a:endParaRPr lang="en-US" dirty="0"/>
          </a:p>
          <a:p>
            <a:pPr marL="0" indent="0">
              <a:buNone/>
            </a:pPr>
            <a:r>
              <a:rPr lang="en-US" dirty="0"/>
              <a:t>Discuss. </a:t>
            </a:r>
          </a:p>
        </p:txBody>
      </p:sp>
    </p:spTree>
    <p:extLst>
      <p:ext uri="{BB962C8B-B14F-4D97-AF65-F5344CB8AC3E}">
        <p14:creationId xmlns:p14="http://schemas.microsoft.com/office/powerpoint/2010/main" val="370592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690F70-D16C-493F-96CA-6C78A64F8CF2}"/>
              </a:ext>
            </a:extLst>
          </p:cNvPr>
          <p:cNvSpPr>
            <a:spLocks noGrp="1"/>
          </p:cNvSpPr>
          <p:nvPr>
            <p:ph type="title"/>
          </p:nvPr>
        </p:nvSpPr>
        <p:spPr/>
        <p:txBody>
          <a:bodyPr>
            <a:normAutofit fontScale="90000"/>
          </a:bodyPr>
          <a:lstStyle/>
          <a:p>
            <a:br>
              <a:rPr lang="en-AU" dirty="0"/>
            </a:br>
            <a:r>
              <a:rPr lang="en-AU" dirty="0"/>
              <a:t>Certainty</a:t>
            </a:r>
          </a:p>
        </p:txBody>
      </p:sp>
      <p:sp>
        <p:nvSpPr>
          <p:cNvPr id="4" name="Content Placeholder 3">
            <a:extLst>
              <a:ext uri="{FF2B5EF4-FFF2-40B4-BE49-F238E27FC236}">
                <a16:creationId xmlns:a16="http://schemas.microsoft.com/office/drawing/2014/main" id="{8B838E69-4FC0-496C-9F3F-2DE96EF776E6}"/>
              </a:ext>
            </a:extLst>
          </p:cNvPr>
          <p:cNvSpPr>
            <a:spLocks noGrp="1"/>
          </p:cNvSpPr>
          <p:nvPr>
            <p:ph idx="1"/>
          </p:nvPr>
        </p:nvSpPr>
        <p:spPr/>
        <p:txBody>
          <a:bodyPr/>
          <a:lstStyle/>
          <a:p>
            <a:pPr marL="0" indent="0">
              <a:buNone/>
            </a:pPr>
            <a:r>
              <a:rPr lang="en-AU" dirty="0"/>
              <a:t>The things in life that matter can not be proved with absolute certainty. There will always be an element of doubt in any statement that goes beyond the word of logic and self-evident propositions.  </a:t>
            </a:r>
          </a:p>
          <a:p>
            <a:pPr marL="0" indent="0">
              <a:buNone/>
            </a:pPr>
            <a:endParaRPr lang="en-AU" dirty="0"/>
          </a:p>
          <a:p>
            <a:pPr marL="0" indent="0">
              <a:buNone/>
            </a:pPr>
            <a:r>
              <a:rPr lang="en-AU" dirty="0"/>
              <a:t>Discuss</a:t>
            </a:r>
          </a:p>
        </p:txBody>
      </p:sp>
    </p:spTree>
    <p:extLst>
      <p:ext uri="{BB962C8B-B14F-4D97-AF65-F5344CB8AC3E}">
        <p14:creationId xmlns:p14="http://schemas.microsoft.com/office/powerpoint/2010/main" val="2607081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FE41D1-26E8-46C7-95E6-12BB3C54CB36}"/>
              </a:ext>
            </a:extLst>
          </p:cNvPr>
          <p:cNvSpPr>
            <a:spLocks noGrp="1"/>
          </p:cNvSpPr>
          <p:nvPr>
            <p:ph type="title"/>
          </p:nvPr>
        </p:nvSpPr>
        <p:spPr/>
        <p:txBody>
          <a:bodyPr>
            <a:normAutofit fontScale="90000"/>
          </a:bodyPr>
          <a:lstStyle/>
          <a:p>
            <a:br>
              <a:rPr lang="en-AU" dirty="0"/>
            </a:br>
            <a:r>
              <a:rPr lang="en-AU" dirty="0"/>
              <a:t>Certainty</a:t>
            </a:r>
          </a:p>
        </p:txBody>
      </p:sp>
      <p:sp>
        <p:nvSpPr>
          <p:cNvPr id="4" name="Content Placeholder 3">
            <a:extLst>
              <a:ext uri="{FF2B5EF4-FFF2-40B4-BE49-F238E27FC236}">
                <a16:creationId xmlns:a16="http://schemas.microsoft.com/office/drawing/2014/main" id="{E4FAEF65-5774-40A1-B2B3-41F5040ED2C2}"/>
              </a:ext>
            </a:extLst>
          </p:cNvPr>
          <p:cNvSpPr>
            <a:spLocks noGrp="1"/>
          </p:cNvSpPr>
          <p:nvPr>
            <p:ph idx="1"/>
          </p:nvPr>
        </p:nvSpPr>
        <p:spPr/>
        <p:txBody>
          <a:bodyPr/>
          <a:lstStyle/>
          <a:p>
            <a:pPr marL="0" indent="0">
              <a:buNone/>
            </a:pPr>
            <a:r>
              <a:rPr lang="en-AU" dirty="0"/>
              <a:t>To believe in God demands an act in faith-as does the decision not to believe in him. Neither is based on absolute certainty, nor can it be. To accept Jesus demands a leap of faith but so does the decision to reject him. </a:t>
            </a:r>
          </a:p>
          <a:p>
            <a:pPr marL="0" indent="0">
              <a:buNone/>
            </a:pPr>
            <a:endParaRPr lang="en-AU" dirty="0"/>
          </a:p>
          <a:p>
            <a:pPr marL="0" indent="0">
              <a:buNone/>
            </a:pPr>
            <a:r>
              <a:rPr lang="en-AU"/>
              <a:t>Discuss</a:t>
            </a:r>
          </a:p>
          <a:p>
            <a:pPr marL="0" indent="0">
              <a:buNone/>
            </a:pPr>
            <a:endParaRPr lang="en-AU" dirty="0"/>
          </a:p>
        </p:txBody>
      </p:sp>
    </p:spTree>
    <p:extLst>
      <p:ext uri="{BB962C8B-B14F-4D97-AF65-F5344CB8AC3E}">
        <p14:creationId xmlns:p14="http://schemas.microsoft.com/office/powerpoint/2010/main" val="2722122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FAD0C9-14F7-406F-A15D-60F17B0D963C}"/>
              </a:ext>
            </a:extLst>
          </p:cNvPr>
          <p:cNvSpPr>
            <a:spLocks noGrp="1"/>
          </p:cNvSpPr>
          <p:nvPr>
            <p:ph type="title"/>
          </p:nvPr>
        </p:nvSpPr>
        <p:spPr/>
        <p:txBody>
          <a:bodyPr>
            <a:normAutofit fontScale="90000"/>
          </a:bodyPr>
          <a:lstStyle/>
          <a:p>
            <a:br>
              <a:rPr lang="en-AU" dirty="0"/>
            </a:br>
            <a:r>
              <a:rPr lang="en-AU" dirty="0"/>
              <a:t>Faith &amp; Doubt</a:t>
            </a:r>
          </a:p>
        </p:txBody>
      </p:sp>
      <p:sp>
        <p:nvSpPr>
          <p:cNvPr id="4" name="Content Placeholder 3">
            <a:extLst>
              <a:ext uri="{FF2B5EF4-FFF2-40B4-BE49-F238E27FC236}">
                <a16:creationId xmlns:a16="http://schemas.microsoft.com/office/drawing/2014/main" id="{BB08B1D7-14CD-462C-A771-9FCEAC4013F7}"/>
              </a:ext>
            </a:extLst>
          </p:cNvPr>
          <p:cNvSpPr>
            <a:spLocks noGrp="1"/>
          </p:cNvSpPr>
          <p:nvPr>
            <p:ph idx="1"/>
          </p:nvPr>
        </p:nvSpPr>
        <p:spPr/>
        <p:txBody>
          <a:bodyPr/>
          <a:lstStyle/>
          <a:p>
            <a:pPr marL="0" indent="0">
              <a:buNone/>
            </a:pPr>
            <a:r>
              <a:rPr lang="en-US" dirty="0"/>
              <a:t>“The sort of faith that allows no room for doubt may ultimately be frail and limited…Deep faith that honestly wrestles with the murky aspects of life, the parts that cannot be reduced to simple equations, measurable qualities and glib answers may in the end be the most enduring and sturdy of them all.”</a:t>
            </a:r>
          </a:p>
          <a:p>
            <a:pPr marL="0" indent="0" algn="r">
              <a:buNone/>
            </a:pPr>
            <a:r>
              <a:rPr lang="en-US" dirty="0"/>
              <a:t>Simon Smart</a:t>
            </a:r>
          </a:p>
          <a:p>
            <a:pPr marL="0" indent="0" algn="r">
              <a:buNone/>
            </a:pPr>
            <a:endParaRPr lang="en-US" dirty="0"/>
          </a:p>
          <a:p>
            <a:pPr marL="0" indent="0">
              <a:buNone/>
            </a:pPr>
            <a:r>
              <a:rPr lang="en-AU"/>
              <a:t>Discuss.</a:t>
            </a:r>
            <a:r>
              <a:rPr lang="en-AU" dirty="0"/>
              <a:t> </a:t>
            </a:r>
            <a:endParaRPr lang="en-US"/>
          </a:p>
        </p:txBody>
      </p:sp>
    </p:spTree>
    <p:extLst>
      <p:ext uri="{BB962C8B-B14F-4D97-AF65-F5344CB8AC3E}">
        <p14:creationId xmlns:p14="http://schemas.microsoft.com/office/powerpoint/2010/main" val="1633739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1A2BA0-B3B2-BE40-B887-1F5CE2BAD46E}"/>
              </a:ext>
            </a:extLst>
          </p:cNvPr>
          <p:cNvSpPr>
            <a:spLocks noGrp="1"/>
          </p:cNvSpPr>
          <p:nvPr>
            <p:ph type="body" sz="quarter" idx="10"/>
          </p:nvPr>
        </p:nvSpPr>
        <p:spPr/>
        <p:txBody>
          <a:bodyPr/>
          <a:lstStyle/>
          <a:p>
            <a:r>
              <a:rPr lang="en-US" dirty="0"/>
              <a:t>The slides on certainty are adapted from Chapter 2 of Alister McGrath’s book: Doubt in Perspective</a:t>
            </a:r>
          </a:p>
        </p:txBody>
      </p:sp>
    </p:spTree>
    <p:extLst>
      <p:ext uri="{BB962C8B-B14F-4D97-AF65-F5344CB8AC3E}">
        <p14:creationId xmlns:p14="http://schemas.microsoft.com/office/powerpoint/2010/main" val="2013231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341B9700-8DCA-49DC-9010-B328F665D17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EC8D171C-1A40-4766-942F-B4F2B6C71D20}"/>
    </a:ext>
  </a:extLst>
</a:theme>
</file>

<file path=docProps/app.xml><?xml version="1.0" encoding="utf-8"?>
<Properties xmlns="http://schemas.openxmlformats.org/officeDocument/2006/extended-properties" xmlns:vt="http://schemas.openxmlformats.org/officeDocument/2006/docPropsVTypes">
  <Template>Religious Studies Powerpoint Template_v2</Template>
  <TotalTime>25</TotalTime>
  <Words>217</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Trajan Pro</vt:lpstr>
      <vt:lpstr>Office Theme</vt:lpstr>
      <vt:lpstr>1_Office Theme</vt:lpstr>
      <vt:lpstr>Belief, Doubt and the Futile Search for Certainty</vt:lpstr>
      <vt:lpstr> Certainty</vt:lpstr>
      <vt:lpstr> Certainty</vt:lpstr>
      <vt:lpstr> Certainty</vt:lpstr>
      <vt:lpstr> Faith &amp; Doubt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Belief, Doubt and the Futile Search for Certainty</dc:title>
  <dc:creator>Penelope Russell</dc:creator>
  <cp:lastModifiedBy>Penelope Russell</cp:lastModifiedBy>
  <cp:revision>3</cp:revision>
  <dcterms:created xsi:type="dcterms:W3CDTF">2020-02-17T06:16:50Z</dcterms:created>
  <dcterms:modified xsi:type="dcterms:W3CDTF">2020-02-17T06:44:33Z</dcterms:modified>
</cp:coreProperties>
</file>