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3"/>
  </p:notesMasterIdLst>
  <p:sldIdLst>
    <p:sldId id="258" r:id="rId3"/>
    <p:sldId id="259" r:id="rId4"/>
    <p:sldId id="262" r:id="rId5"/>
    <p:sldId id="257"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p:restoredTop sz="94650"/>
  </p:normalViewPr>
  <p:slideViewPr>
    <p:cSldViewPr snapToGrid="0" snapToObjects="1">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0D5EC-E123-42EB-81EA-DC81B27F48F8}"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76670-253A-4D6A-974A-99012094B983}" type="slidenum">
              <a:rPr lang="en-US" smtClean="0"/>
              <a:t>‹#›</a:t>
            </a:fld>
            <a:endParaRPr lang="en-US"/>
          </a:p>
        </p:txBody>
      </p:sp>
    </p:spTree>
    <p:extLst>
      <p:ext uri="{BB962C8B-B14F-4D97-AF65-F5344CB8AC3E}">
        <p14:creationId xmlns:p14="http://schemas.microsoft.com/office/powerpoint/2010/main" val="1076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DB9D6-953A-4A3E-9639-CB30A9E105F5}" type="slidenum">
              <a:rPr lang="en-GB"/>
              <a:pPr/>
              <a:t>6</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00242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Batang" pitchFamily="18" charset="-127"/>
              </a:defRPr>
            </a:lvl1pPr>
            <a:lvl2pPr marL="742950" indent="-285750" eaLnBrk="0" hangingPunct="0">
              <a:defRPr>
                <a:solidFill>
                  <a:schemeClr val="tx1"/>
                </a:solidFill>
                <a:latin typeface="Arial" pitchFamily="34" charset="0"/>
                <a:ea typeface="Batang" pitchFamily="18" charset="-127"/>
              </a:defRPr>
            </a:lvl2pPr>
            <a:lvl3pPr marL="1143000" indent="-228600" eaLnBrk="0" hangingPunct="0">
              <a:defRPr>
                <a:solidFill>
                  <a:schemeClr val="tx1"/>
                </a:solidFill>
                <a:latin typeface="Arial" pitchFamily="34" charset="0"/>
                <a:ea typeface="Batang" pitchFamily="18" charset="-127"/>
              </a:defRPr>
            </a:lvl3pPr>
            <a:lvl4pPr marL="1600200" indent="-228600" eaLnBrk="0" hangingPunct="0">
              <a:defRPr>
                <a:solidFill>
                  <a:schemeClr val="tx1"/>
                </a:solidFill>
                <a:latin typeface="Arial" pitchFamily="34" charset="0"/>
                <a:ea typeface="Batang" pitchFamily="18" charset="-127"/>
              </a:defRPr>
            </a:lvl4pPr>
            <a:lvl5pPr marL="2057400" indent="-228600" eaLnBrk="0" hangingPunct="0">
              <a:defRPr>
                <a:solidFill>
                  <a:schemeClr val="tx1"/>
                </a:solidFill>
                <a:latin typeface="Arial" pitchFamily="34" charset="0"/>
                <a:ea typeface="Batang" pitchFamily="18" charset="-127"/>
              </a:defRPr>
            </a:lvl5pPr>
            <a:lvl6pPr marL="2514600" indent="-228600" eaLnBrk="0" fontAlgn="base" hangingPunct="0">
              <a:spcBef>
                <a:spcPct val="0"/>
              </a:spcBef>
              <a:spcAft>
                <a:spcPct val="0"/>
              </a:spcAft>
              <a:defRPr>
                <a:solidFill>
                  <a:schemeClr val="tx1"/>
                </a:solidFill>
                <a:latin typeface="Arial" pitchFamily="34" charset="0"/>
                <a:ea typeface="Batang" pitchFamily="18" charset="-127"/>
              </a:defRPr>
            </a:lvl6pPr>
            <a:lvl7pPr marL="2971800" indent="-228600" eaLnBrk="0" fontAlgn="base" hangingPunct="0">
              <a:spcBef>
                <a:spcPct val="0"/>
              </a:spcBef>
              <a:spcAft>
                <a:spcPct val="0"/>
              </a:spcAft>
              <a:defRPr>
                <a:solidFill>
                  <a:schemeClr val="tx1"/>
                </a:solidFill>
                <a:latin typeface="Arial" pitchFamily="34" charset="0"/>
                <a:ea typeface="Batang" pitchFamily="18" charset="-127"/>
              </a:defRPr>
            </a:lvl7pPr>
            <a:lvl8pPr marL="3429000" indent="-228600" eaLnBrk="0" fontAlgn="base" hangingPunct="0">
              <a:spcBef>
                <a:spcPct val="0"/>
              </a:spcBef>
              <a:spcAft>
                <a:spcPct val="0"/>
              </a:spcAft>
              <a:defRPr>
                <a:solidFill>
                  <a:schemeClr val="tx1"/>
                </a:solidFill>
                <a:latin typeface="Arial" pitchFamily="34" charset="0"/>
                <a:ea typeface="Batang" pitchFamily="18" charset="-127"/>
              </a:defRPr>
            </a:lvl8pPr>
            <a:lvl9pPr marL="3886200" indent="-228600" eaLnBrk="0" fontAlgn="base" hangingPunct="0">
              <a:spcBef>
                <a:spcPct val="0"/>
              </a:spcBef>
              <a:spcAft>
                <a:spcPct val="0"/>
              </a:spcAft>
              <a:defRPr>
                <a:solidFill>
                  <a:schemeClr val="tx1"/>
                </a:solidFill>
                <a:latin typeface="Arial" pitchFamily="34" charset="0"/>
                <a:ea typeface="Batang" pitchFamily="18" charset="-127"/>
              </a:defRPr>
            </a:lvl9pPr>
          </a:lstStyle>
          <a:p>
            <a:pPr eaLnBrk="1" hangingPunct="1"/>
            <a:fld id="{5756F429-7742-4622-9A29-D52F5DB051D2}" type="slidenum">
              <a:rPr lang="en-GB"/>
              <a:pPr eaLnBrk="1" hangingPunct="1"/>
              <a:t>8</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151992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Batang" pitchFamily="18" charset="-127"/>
              </a:defRPr>
            </a:lvl1pPr>
            <a:lvl2pPr marL="742950" indent="-285750" eaLnBrk="0" hangingPunct="0">
              <a:defRPr>
                <a:solidFill>
                  <a:schemeClr val="tx1"/>
                </a:solidFill>
                <a:latin typeface="Arial" pitchFamily="34" charset="0"/>
                <a:ea typeface="Batang" pitchFamily="18" charset="-127"/>
              </a:defRPr>
            </a:lvl2pPr>
            <a:lvl3pPr marL="1143000" indent="-228600" eaLnBrk="0" hangingPunct="0">
              <a:defRPr>
                <a:solidFill>
                  <a:schemeClr val="tx1"/>
                </a:solidFill>
                <a:latin typeface="Arial" pitchFamily="34" charset="0"/>
                <a:ea typeface="Batang" pitchFamily="18" charset="-127"/>
              </a:defRPr>
            </a:lvl3pPr>
            <a:lvl4pPr marL="1600200" indent="-228600" eaLnBrk="0" hangingPunct="0">
              <a:defRPr>
                <a:solidFill>
                  <a:schemeClr val="tx1"/>
                </a:solidFill>
                <a:latin typeface="Arial" pitchFamily="34" charset="0"/>
                <a:ea typeface="Batang" pitchFamily="18" charset="-127"/>
              </a:defRPr>
            </a:lvl4pPr>
            <a:lvl5pPr marL="2057400" indent="-228600" eaLnBrk="0" hangingPunct="0">
              <a:defRPr>
                <a:solidFill>
                  <a:schemeClr val="tx1"/>
                </a:solidFill>
                <a:latin typeface="Arial" pitchFamily="34" charset="0"/>
                <a:ea typeface="Batang" pitchFamily="18" charset="-127"/>
              </a:defRPr>
            </a:lvl5pPr>
            <a:lvl6pPr marL="2514600" indent="-228600" eaLnBrk="0" fontAlgn="base" hangingPunct="0">
              <a:spcBef>
                <a:spcPct val="0"/>
              </a:spcBef>
              <a:spcAft>
                <a:spcPct val="0"/>
              </a:spcAft>
              <a:defRPr>
                <a:solidFill>
                  <a:schemeClr val="tx1"/>
                </a:solidFill>
                <a:latin typeface="Arial" pitchFamily="34" charset="0"/>
                <a:ea typeface="Batang" pitchFamily="18" charset="-127"/>
              </a:defRPr>
            </a:lvl6pPr>
            <a:lvl7pPr marL="2971800" indent="-228600" eaLnBrk="0" fontAlgn="base" hangingPunct="0">
              <a:spcBef>
                <a:spcPct val="0"/>
              </a:spcBef>
              <a:spcAft>
                <a:spcPct val="0"/>
              </a:spcAft>
              <a:defRPr>
                <a:solidFill>
                  <a:schemeClr val="tx1"/>
                </a:solidFill>
                <a:latin typeface="Arial" pitchFamily="34" charset="0"/>
                <a:ea typeface="Batang" pitchFamily="18" charset="-127"/>
              </a:defRPr>
            </a:lvl7pPr>
            <a:lvl8pPr marL="3429000" indent="-228600" eaLnBrk="0" fontAlgn="base" hangingPunct="0">
              <a:spcBef>
                <a:spcPct val="0"/>
              </a:spcBef>
              <a:spcAft>
                <a:spcPct val="0"/>
              </a:spcAft>
              <a:defRPr>
                <a:solidFill>
                  <a:schemeClr val="tx1"/>
                </a:solidFill>
                <a:latin typeface="Arial" pitchFamily="34" charset="0"/>
                <a:ea typeface="Batang" pitchFamily="18" charset="-127"/>
              </a:defRPr>
            </a:lvl8pPr>
            <a:lvl9pPr marL="3886200" indent="-228600" eaLnBrk="0" fontAlgn="base" hangingPunct="0">
              <a:spcBef>
                <a:spcPct val="0"/>
              </a:spcBef>
              <a:spcAft>
                <a:spcPct val="0"/>
              </a:spcAft>
              <a:defRPr>
                <a:solidFill>
                  <a:schemeClr val="tx1"/>
                </a:solidFill>
                <a:latin typeface="Arial" pitchFamily="34" charset="0"/>
                <a:ea typeface="Batang" pitchFamily="18" charset="-127"/>
              </a:defRPr>
            </a:lvl9pPr>
          </a:lstStyle>
          <a:p>
            <a:pPr eaLnBrk="1" hangingPunct="1"/>
            <a:fld id="{CDF308B4-B68B-4A12-92E5-895C9CCA1BD8}" type="slidenum">
              <a:rPr lang="en-GB"/>
              <a:pPr eaLnBrk="1" hangingPunct="1"/>
              <a:t>9</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391463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FF000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2000">
                <a:solidFill>
                  <a:srgbClr val="FF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96227-EFAD-7C47-9B51-1E48B1C69311}"/>
              </a:ext>
            </a:extLst>
          </p:cNvPr>
          <p:cNvSpPr txBox="1"/>
          <p:nvPr userDrawn="1"/>
        </p:nvSpPr>
        <p:spPr>
          <a:xfrm>
            <a:off x="1082351" y="587828"/>
            <a:ext cx="10636898" cy="338554"/>
          </a:xfrm>
          <a:prstGeom prst="rect">
            <a:avLst/>
          </a:prstGeom>
          <a:noFill/>
        </p:spPr>
        <p:txBody>
          <a:bodyPr wrap="square" rtlCol="0">
            <a:spAutoFit/>
          </a:bodyPr>
          <a:lstStyle/>
          <a:p>
            <a:r>
              <a:rPr lang="en-US" sz="1600"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96227-EFAD-7C47-9B51-1E48B1C69311}"/>
              </a:ext>
            </a:extLst>
          </p:cNvPr>
          <p:cNvSpPr txBox="1"/>
          <p:nvPr userDrawn="1"/>
        </p:nvSpPr>
        <p:spPr>
          <a:xfrm>
            <a:off x="1082351" y="587828"/>
            <a:ext cx="10636898" cy="338554"/>
          </a:xfrm>
          <a:prstGeom prst="rect">
            <a:avLst/>
          </a:prstGeom>
          <a:noFill/>
        </p:spPr>
        <p:txBody>
          <a:bodyPr wrap="square" rtlCol="0">
            <a:spAutoFit/>
          </a:bodyPr>
          <a:lstStyle/>
          <a:p>
            <a:r>
              <a:rPr lang="en-US" sz="1600" dirty="0"/>
              <a:t>Text goes here</a:t>
            </a:r>
          </a:p>
        </p:txBody>
      </p:sp>
      <p:grpSp>
        <p:nvGrpSpPr>
          <p:cNvPr id="6" name="Group 5">
            <a:extLst>
              <a:ext uri="{FF2B5EF4-FFF2-40B4-BE49-F238E27FC236}">
                <a16:creationId xmlns:a16="http://schemas.microsoft.com/office/drawing/2014/main" id="{8C714C91-2BA6-C04B-A6F9-3A0CDFF7A2D6}"/>
              </a:ext>
            </a:extLst>
          </p:cNvPr>
          <p:cNvGrpSpPr/>
          <p:nvPr userDrawn="1"/>
        </p:nvGrpSpPr>
        <p:grpSpPr>
          <a:xfrm>
            <a:off x="1110344" y="5425648"/>
            <a:ext cx="8600400" cy="720000"/>
            <a:chOff x="1265949" y="1329509"/>
            <a:chExt cx="8600400" cy="720000"/>
          </a:xfrm>
        </p:grpSpPr>
        <p:sp>
          <p:nvSpPr>
            <p:cNvPr id="4" name="TextBox 3">
              <a:extLst>
                <a:ext uri="{FF2B5EF4-FFF2-40B4-BE49-F238E27FC236}">
                  <a16:creationId xmlns:a16="http://schemas.microsoft.com/office/drawing/2014/main" id="{303C78F9-C42E-F240-A1FB-B14C61D1193B}"/>
                </a:ext>
              </a:extLst>
            </p:cNvPr>
            <p:cNvSpPr txBox="1"/>
            <p:nvPr userDrawn="1"/>
          </p:nvSpPr>
          <p:spPr>
            <a:xfrm>
              <a:off x="1265949" y="1329509"/>
              <a:ext cx="720000" cy="720000"/>
            </a:xfrm>
            <a:prstGeom prst="rect">
              <a:avLst/>
            </a:prstGeom>
            <a:solidFill>
              <a:srgbClr val="EF4135"/>
            </a:solidFill>
            <a:ln w="38100">
              <a:solidFill>
                <a:srgbClr val="EF4135"/>
              </a:solidFill>
            </a:ln>
          </p:spPr>
          <p:txBody>
            <a:bodyPr wrap="square" rtlCol="0" anchor="ctr">
              <a:spAutoFit/>
            </a:bodyPr>
            <a:lstStyle/>
            <a:p>
              <a:pPr algn="ctr"/>
              <a:r>
                <a:rPr lang="en-US" sz="3600" b="1" dirty="0">
                  <a:solidFill>
                    <a:schemeClr val="bg1"/>
                  </a:solidFill>
                </a:rPr>
                <a:t>?</a:t>
              </a:r>
            </a:p>
          </p:txBody>
        </p:sp>
        <p:sp>
          <p:nvSpPr>
            <p:cNvPr id="5" name="TextBox 4">
              <a:extLst>
                <a:ext uri="{FF2B5EF4-FFF2-40B4-BE49-F238E27FC236}">
                  <a16:creationId xmlns:a16="http://schemas.microsoft.com/office/drawing/2014/main" id="{B1DEEDF8-AD74-5A44-AF14-0D4A607EF74E}"/>
                </a:ext>
              </a:extLst>
            </p:cNvPr>
            <p:cNvSpPr txBox="1"/>
            <p:nvPr userDrawn="1"/>
          </p:nvSpPr>
          <p:spPr>
            <a:xfrm>
              <a:off x="1985949" y="1329509"/>
              <a:ext cx="7880400" cy="720000"/>
            </a:xfrm>
            <a:prstGeom prst="rect">
              <a:avLst/>
            </a:prstGeom>
            <a:noFill/>
            <a:ln w="38100">
              <a:solidFill>
                <a:srgbClr val="EF4135"/>
              </a:solidFill>
            </a:ln>
          </p:spPr>
          <p:txBody>
            <a:bodyPr wrap="square" rtlCol="0" anchor="ctr">
              <a:spAutoFit/>
            </a:bodyPr>
            <a:lstStyle/>
            <a:p>
              <a:r>
                <a:rPr lang="en-AU" sz="1400" dirty="0"/>
                <a:t>What essential features of the world might </a:t>
              </a:r>
              <a:r>
                <a:rPr lang="en-AU" sz="1400" b="1" dirty="0"/>
                <a:t>science</a:t>
              </a:r>
              <a:r>
                <a:rPr lang="en-AU" sz="1400" dirty="0"/>
                <a:t> leave out when it tries to understand the Universe?</a:t>
              </a:r>
            </a:p>
          </p:txBody>
        </p:sp>
      </p:gr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39D0E-98E2-4E6D-95F8-7A28599DA600}"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6B83C3-ABD5-4B36-BF45-3D4571B88E88}" type="slidenum">
              <a:rPr lang="en-GB" smtClean="0"/>
              <a:t>‹#›</a:t>
            </a:fld>
            <a:endParaRPr lang="en-GB"/>
          </a:p>
        </p:txBody>
      </p:sp>
    </p:spTree>
    <p:extLst>
      <p:ext uri="{BB962C8B-B14F-4D97-AF65-F5344CB8AC3E}">
        <p14:creationId xmlns:p14="http://schemas.microsoft.com/office/powerpoint/2010/main" val="1142067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6"/>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Science on the Origins of the Universe &amp; Life</a:t>
            </a:r>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63FA-A635-4B53-BB41-6B5EEF7F86B6}"/>
              </a:ext>
            </a:extLst>
          </p:cNvPr>
          <p:cNvSpPr>
            <a:spLocks noGrp="1"/>
          </p:cNvSpPr>
          <p:nvPr>
            <p:ph type="title"/>
          </p:nvPr>
        </p:nvSpPr>
        <p:spPr/>
        <p:txBody>
          <a:bodyPr>
            <a:normAutofit/>
          </a:bodyPr>
          <a:lstStyle/>
          <a:p>
            <a:r>
              <a:rPr lang="en-AU" sz="4400" dirty="0"/>
              <a:t>The Big Bang Theory</a:t>
            </a:r>
            <a:endParaRPr lang="en-US" sz="4400" dirty="0"/>
          </a:p>
        </p:txBody>
      </p:sp>
      <p:sp>
        <p:nvSpPr>
          <p:cNvPr id="3" name="Content Placeholder 2">
            <a:extLst>
              <a:ext uri="{FF2B5EF4-FFF2-40B4-BE49-F238E27FC236}">
                <a16:creationId xmlns:a16="http://schemas.microsoft.com/office/drawing/2014/main" id="{8700E69F-8DF9-4B2E-8AAD-03AE7362215A}"/>
              </a:ext>
            </a:extLst>
          </p:cNvPr>
          <p:cNvSpPr>
            <a:spLocks noGrp="1"/>
          </p:cNvSpPr>
          <p:nvPr>
            <p:ph idx="1"/>
          </p:nvPr>
        </p:nvSpPr>
        <p:spPr>
          <a:xfrm>
            <a:off x="1099456" y="1958359"/>
            <a:ext cx="6640617" cy="3919927"/>
          </a:xfrm>
        </p:spPr>
        <p:txBody>
          <a:bodyPr/>
          <a:lstStyle/>
          <a:p>
            <a:r>
              <a:rPr lang="en-AU" dirty="0"/>
              <a:t>The Big Bang theory describes how the universe got from a high-density and high-temperature state to its current form.</a:t>
            </a:r>
          </a:p>
          <a:p>
            <a:r>
              <a:rPr lang="en-AU" dirty="0"/>
              <a:t> Physicists are undecided whether the universe began from a single big bang, or that current knowledge is insufficient to describe the universe before this point. </a:t>
            </a:r>
          </a:p>
          <a:p>
            <a:r>
              <a:rPr lang="en-AU" dirty="0"/>
              <a:t>Detailed measurements of the expansion rate of the universe place the Big Bang at around 13.8 billion years ago.</a:t>
            </a:r>
            <a:endParaRPr lang="en-US" dirty="0"/>
          </a:p>
        </p:txBody>
      </p:sp>
      <p:pic>
        <p:nvPicPr>
          <p:cNvPr id="1026" name="Picture 2" descr="https://upload.wikimedia.org/wikipedia/commons/thumb/6/6f/CMB_Timeline300_no_WMAP.jpg/1920px-CMB_Timeline300_no_WMAP.jpg">
            <a:extLst>
              <a:ext uri="{FF2B5EF4-FFF2-40B4-BE49-F238E27FC236}">
                <a16:creationId xmlns:a16="http://schemas.microsoft.com/office/drawing/2014/main" id="{AB4F6267-3BAD-40D3-9303-97E9F83E4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178" y="2671413"/>
            <a:ext cx="3778827" cy="249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6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23" y="994239"/>
            <a:ext cx="4740165" cy="256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65494" y="4581128"/>
            <a:ext cx="6476999" cy="1631216"/>
          </a:xfrm>
          <a:prstGeom prst="rect">
            <a:avLst/>
          </a:prstGeom>
        </p:spPr>
        <p:txBody>
          <a:bodyPr wrap="square">
            <a:spAutoFit/>
          </a:bodyPr>
          <a:lstStyle/>
          <a:p>
            <a:pPr lvl="0" algn="ctr"/>
            <a:r>
              <a:rPr lang="en-GB" sz="2000" dirty="0"/>
              <a:t>"A legitimate conflict between science and religion cannot exist. Science without religion is lame, religion without science is blind."</a:t>
            </a:r>
            <a:br>
              <a:rPr lang="en-GB" sz="2000" b="1" dirty="0"/>
            </a:br>
            <a:endParaRPr lang="en-GB" sz="2000" b="1" dirty="0"/>
          </a:p>
          <a:p>
            <a:pPr lvl="0"/>
            <a:r>
              <a:rPr lang="en-GB" sz="2000" b="1" dirty="0"/>
              <a:t>Albert Einstein</a:t>
            </a:r>
          </a:p>
        </p:txBody>
      </p:sp>
      <p:pic>
        <p:nvPicPr>
          <p:cNvPr id="4" name="Picture 2" descr="http://www.jesusjazzbuddhism.org/uploads/5/9/1/5/5915900/1590709_orig.jpg">
            <a:extLst>
              <a:ext uri="{FF2B5EF4-FFF2-40B4-BE49-F238E27FC236}">
                <a16:creationId xmlns:a16="http://schemas.microsoft.com/office/drawing/2014/main" id="{9A044752-0F8F-4206-B743-510364EF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587" y="994239"/>
            <a:ext cx="4184880" cy="259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227137B-25B3-475D-B3E6-B75D0FC7EE97}"/>
              </a:ext>
            </a:extLst>
          </p:cNvPr>
          <p:cNvSpPr>
            <a:spLocks noGrp="1"/>
          </p:cNvSpPr>
          <p:nvPr>
            <p:ph idx="4294967295"/>
          </p:nvPr>
        </p:nvSpPr>
        <p:spPr>
          <a:xfrm>
            <a:off x="1013219" y="1397757"/>
            <a:ext cx="9833746" cy="3921125"/>
          </a:xfrm>
          <a:prstGeom prst="rect">
            <a:avLst/>
          </a:prstGeom>
        </p:spPr>
        <p:txBody>
          <a:bodyPr/>
          <a:lstStyle/>
          <a:p>
            <a:pPr marL="0" indent="0">
              <a:buNone/>
            </a:pPr>
            <a:r>
              <a:rPr lang="en-GB" dirty="0"/>
              <a:t>"Science and religion are two windows that people look through, trying to understand the big universe outside, trying to understand why we are here. The two windows give different views, but both look out at the same universe. Both views are one-sided, neither is complete. Both leave out essential features of the real world. And both are worthy of respect."</a:t>
            </a:r>
            <a:br>
              <a:rPr lang="en-GB" dirty="0"/>
            </a:br>
            <a:r>
              <a:rPr lang="en-GB" b="1" dirty="0"/>
              <a:t>Freeman Dyson</a:t>
            </a:r>
            <a:endParaRPr lang="en-GB" dirty="0"/>
          </a:p>
          <a:p>
            <a:pPr marL="0" indent="0">
              <a:buNone/>
            </a:pPr>
            <a:endParaRPr lang="en-US" dirty="0"/>
          </a:p>
        </p:txBody>
      </p:sp>
      <p:sp>
        <p:nvSpPr>
          <p:cNvPr id="14" name="Rectangle 13">
            <a:extLst>
              <a:ext uri="{FF2B5EF4-FFF2-40B4-BE49-F238E27FC236}">
                <a16:creationId xmlns:a16="http://schemas.microsoft.com/office/drawing/2014/main" id="{624360B6-8D68-4678-92DB-0EDDD18B4B2E}"/>
              </a:ext>
            </a:extLst>
          </p:cNvPr>
          <p:cNvSpPr/>
          <p:nvPr/>
        </p:nvSpPr>
        <p:spPr>
          <a:xfrm>
            <a:off x="1013219" y="620785"/>
            <a:ext cx="1872594" cy="469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76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6744" y="1049213"/>
            <a:ext cx="7770985" cy="6463308"/>
          </a:xfrm>
          <a:prstGeom prst="rect">
            <a:avLst/>
          </a:prstGeom>
          <a:noFill/>
          <a:ln>
            <a:noFill/>
          </a:ln>
        </p:spPr>
        <p:txBody>
          <a:bodyPr wrap="square" rtlCol="0">
            <a:spAutoFit/>
          </a:bodyPr>
          <a:lstStyle/>
          <a:p>
            <a:r>
              <a:rPr lang="en-GB" dirty="0"/>
              <a:t>People often point to the scientific accounts and the Judaeo-Christian accounts of the origins of life and the origins of the Universe.</a:t>
            </a:r>
          </a:p>
          <a:p>
            <a:endParaRPr lang="en-GB" dirty="0"/>
          </a:p>
          <a:p>
            <a:r>
              <a:rPr lang="en-GB" dirty="0"/>
              <a:t>They seem to contradict each other so completely and so obviously that we can end the discussion by saying ‘</a:t>
            </a:r>
            <a:r>
              <a:rPr lang="en-GB" i="1" dirty="0"/>
              <a:t>science proves that religion is wrong</a:t>
            </a:r>
            <a:r>
              <a:rPr lang="en-GB" dirty="0"/>
              <a:t>’.</a:t>
            </a:r>
          </a:p>
          <a:p>
            <a:endParaRPr lang="en-GB" dirty="0"/>
          </a:p>
          <a:p>
            <a:r>
              <a:rPr lang="en-GB" dirty="0"/>
              <a:t>However, this is too simplistic a way of looking at it.</a:t>
            </a:r>
          </a:p>
          <a:p>
            <a:endParaRPr lang="en-GB" dirty="0"/>
          </a:p>
          <a:p>
            <a:r>
              <a:rPr lang="en-GB" dirty="0"/>
              <a:t>We have seen that science and religion are both trying to understand the Universe but in different ways. Religion can offer what science cannot and science can offer what religion cannot.  Some would also argue that there is a lot of middle ground.</a:t>
            </a:r>
          </a:p>
          <a:p>
            <a:endParaRPr lang="en-GB" dirty="0"/>
          </a:p>
          <a:p>
            <a:r>
              <a:rPr lang="en-GB" dirty="0"/>
              <a:t>This does not mean that they contradict one another; it means that they are offering different ways of seeing the world, both of which are meaningful and valuable. Far from contradicting one another, they complement one another.</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7906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3593" y="1556792"/>
            <a:ext cx="184731" cy="369332"/>
          </a:xfrm>
          <a:prstGeom prst="rect">
            <a:avLst/>
          </a:prstGeom>
          <a:noFill/>
        </p:spPr>
        <p:txBody>
          <a:bodyPr wrap="none" rtlCol="0">
            <a:spAutoFit/>
          </a:bodyPr>
          <a:lstStyle/>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820" y="1926124"/>
            <a:ext cx="2593592" cy="356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C63899C8-AB66-4211-9AD8-1FB18F5C9A58}"/>
              </a:ext>
            </a:extLst>
          </p:cNvPr>
          <p:cNvSpPr>
            <a:spLocks noGrp="1"/>
          </p:cNvSpPr>
          <p:nvPr>
            <p:ph type="title"/>
          </p:nvPr>
        </p:nvSpPr>
        <p:spPr/>
        <p:txBody>
          <a:bodyPr>
            <a:normAutofit/>
          </a:bodyPr>
          <a:lstStyle/>
          <a:p>
            <a:r>
              <a:rPr lang="en-GB" sz="3600" dirty="0"/>
              <a:t>Charles Darwin’s Theory of Evolution by Natural Selection</a:t>
            </a:r>
            <a:br>
              <a:rPr lang="en-GB" dirty="0"/>
            </a:br>
            <a:endParaRPr lang="en-US" dirty="0"/>
          </a:p>
        </p:txBody>
      </p:sp>
      <p:sp>
        <p:nvSpPr>
          <p:cNvPr id="6" name="Content Placeholder 5">
            <a:extLst>
              <a:ext uri="{FF2B5EF4-FFF2-40B4-BE49-F238E27FC236}">
                <a16:creationId xmlns:a16="http://schemas.microsoft.com/office/drawing/2014/main" id="{211DC5C4-94A5-4860-8F4D-0EE484490D57}"/>
              </a:ext>
            </a:extLst>
          </p:cNvPr>
          <p:cNvSpPr>
            <a:spLocks noGrp="1"/>
          </p:cNvSpPr>
          <p:nvPr>
            <p:ph idx="1"/>
          </p:nvPr>
        </p:nvSpPr>
        <p:spPr>
          <a:xfrm>
            <a:off x="4781725" y="2030123"/>
            <a:ext cx="6280272" cy="3919927"/>
          </a:xfrm>
        </p:spPr>
        <p:txBody>
          <a:bodyPr/>
          <a:lstStyle/>
          <a:p>
            <a:pPr marL="0" indent="0">
              <a:buNone/>
            </a:pPr>
            <a:r>
              <a:rPr lang="en-GB" dirty="0">
                <a:ea typeface="Batang" pitchFamily="18" charset="-127"/>
              </a:rPr>
              <a:t>There are two parts to Darwin’s Theory. </a:t>
            </a:r>
          </a:p>
          <a:p>
            <a:endParaRPr lang="en-GB" dirty="0">
              <a:ea typeface="Batang" pitchFamily="18" charset="-127"/>
            </a:endParaRPr>
          </a:p>
          <a:p>
            <a:r>
              <a:rPr lang="en-GB" dirty="0">
                <a:ea typeface="Batang" pitchFamily="18" charset="-127"/>
              </a:rPr>
              <a:t>The Theory of Evolution - All species have evolved from a common ancestry.</a:t>
            </a:r>
          </a:p>
          <a:p>
            <a:endParaRPr lang="en-GB" dirty="0">
              <a:ea typeface="Batang" pitchFamily="18" charset="-127"/>
            </a:endParaRPr>
          </a:p>
          <a:p>
            <a:r>
              <a:rPr lang="en-GB" dirty="0">
                <a:ea typeface="Batang" pitchFamily="18" charset="-127"/>
              </a:rPr>
              <a:t>Natural Selection – How this happens.</a:t>
            </a:r>
            <a:endParaRPr lang="en-GB" dirty="0"/>
          </a:p>
          <a:p>
            <a:endParaRPr lang="en-US" dirty="0"/>
          </a:p>
        </p:txBody>
      </p:sp>
    </p:spTree>
    <p:extLst>
      <p:ext uri="{BB962C8B-B14F-4D97-AF65-F5344CB8AC3E}">
        <p14:creationId xmlns:p14="http://schemas.microsoft.com/office/powerpoint/2010/main" val="365308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3276600" y="381000"/>
            <a:ext cx="4495800" cy="533400"/>
          </a:xfrm>
          <a:prstGeom prst="rect">
            <a:avLst/>
          </a:prstGeom>
          <a:solidFill>
            <a:srgbClr val="EF4135"/>
          </a:solidFill>
          <a:ln w="9525">
            <a:solidFill>
              <a:schemeClr val="tx1"/>
            </a:solidFill>
            <a:miter lim="800000"/>
            <a:headEnd/>
            <a:tailEnd/>
          </a:ln>
          <a:effectLst/>
          <a:extLst/>
        </p:spPr>
        <p:txBody>
          <a:bodyPr wrap="none" anchor="ctr"/>
          <a:lstStyle/>
          <a:p>
            <a:pPr algn="ctr"/>
            <a:r>
              <a:rPr lang="en-GB" b="1" dirty="0"/>
              <a:t>Inanimate Chemicals (primordial slime)</a:t>
            </a:r>
            <a:endParaRPr lang="en-US" b="1" dirty="0"/>
          </a:p>
        </p:txBody>
      </p:sp>
      <p:sp>
        <p:nvSpPr>
          <p:cNvPr id="8200" name="Line 8"/>
          <p:cNvSpPr>
            <a:spLocks noChangeShapeType="1"/>
          </p:cNvSpPr>
          <p:nvPr/>
        </p:nvSpPr>
        <p:spPr bwMode="auto">
          <a:xfrm>
            <a:off x="5638800" y="93650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1" name="Rectangle 9"/>
          <p:cNvSpPr>
            <a:spLocks noChangeArrowheads="1"/>
          </p:cNvSpPr>
          <p:nvPr/>
        </p:nvSpPr>
        <p:spPr bwMode="auto">
          <a:xfrm>
            <a:off x="4009736" y="1390795"/>
            <a:ext cx="3276600" cy="457200"/>
          </a:xfrm>
          <a:prstGeom prst="rect">
            <a:avLst/>
          </a:prstGeom>
          <a:solidFill>
            <a:srgbClr val="EF4135"/>
          </a:solidFill>
          <a:ln w="9525">
            <a:solidFill>
              <a:schemeClr val="tx1"/>
            </a:solidFill>
            <a:miter lim="800000"/>
            <a:headEnd/>
            <a:tailEnd/>
          </a:ln>
          <a:effectLst/>
          <a:extLst/>
        </p:spPr>
        <p:txBody>
          <a:bodyPr wrap="none" anchor="ctr"/>
          <a:lstStyle/>
          <a:p>
            <a:pPr algn="ctr"/>
            <a:r>
              <a:rPr lang="en-GB" b="1" dirty="0"/>
              <a:t>Bacterial Life</a:t>
            </a:r>
            <a:endParaRPr lang="en-US" b="1" dirty="0"/>
          </a:p>
        </p:txBody>
      </p:sp>
      <p:sp>
        <p:nvSpPr>
          <p:cNvPr id="8202" name="Line 10"/>
          <p:cNvSpPr>
            <a:spLocks noChangeShapeType="1"/>
          </p:cNvSpPr>
          <p:nvPr/>
        </p:nvSpPr>
        <p:spPr bwMode="auto">
          <a:xfrm>
            <a:off x="5652654" y="184677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3" name="Text Box 11"/>
          <p:cNvSpPr txBox="1">
            <a:spLocks noChangeArrowheads="1"/>
          </p:cNvSpPr>
          <p:nvPr/>
        </p:nvSpPr>
        <p:spPr bwMode="auto">
          <a:xfrm>
            <a:off x="7010400" y="1033008"/>
            <a:ext cx="912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EVOLVE</a:t>
            </a:r>
            <a:endParaRPr lang="en-US" b="1" dirty="0"/>
          </a:p>
        </p:txBody>
      </p:sp>
      <p:sp>
        <p:nvSpPr>
          <p:cNvPr id="8204" name="Rectangle 12"/>
          <p:cNvSpPr>
            <a:spLocks noChangeArrowheads="1"/>
          </p:cNvSpPr>
          <p:nvPr/>
        </p:nvSpPr>
        <p:spPr bwMode="auto">
          <a:xfrm>
            <a:off x="3846186" y="2476500"/>
            <a:ext cx="3657600" cy="457200"/>
          </a:xfrm>
          <a:prstGeom prst="rect">
            <a:avLst/>
          </a:prstGeom>
          <a:solidFill>
            <a:srgbClr val="EF4135"/>
          </a:solidFill>
          <a:ln w="9525">
            <a:solidFill>
              <a:schemeClr val="tx1"/>
            </a:solidFill>
            <a:miter lim="800000"/>
            <a:headEnd/>
            <a:tailEnd/>
          </a:ln>
          <a:effectLst/>
          <a:extLst/>
        </p:spPr>
        <p:txBody>
          <a:bodyPr wrap="none" anchor="ctr"/>
          <a:lstStyle/>
          <a:p>
            <a:pPr algn="ctr"/>
            <a:r>
              <a:rPr lang="en-GB" b="1" dirty="0"/>
              <a:t>Multi-Cellular Organisms</a:t>
            </a:r>
            <a:endParaRPr lang="en-US" b="1" dirty="0"/>
          </a:p>
        </p:txBody>
      </p:sp>
      <p:sp>
        <p:nvSpPr>
          <p:cNvPr id="8205" name="Text Box 13"/>
          <p:cNvSpPr txBox="1">
            <a:spLocks noChangeArrowheads="1"/>
          </p:cNvSpPr>
          <p:nvPr/>
        </p:nvSpPr>
        <p:spPr bwMode="auto">
          <a:xfrm>
            <a:off x="7047603" y="1998807"/>
            <a:ext cx="912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EVOLVE</a:t>
            </a:r>
            <a:endParaRPr lang="en-US" b="1" dirty="0"/>
          </a:p>
        </p:txBody>
      </p:sp>
      <p:sp>
        <p:nvSpPr>
          <p:cNvPr id="8206" name="Line 14"/>
          <p:cNvSpPr>
            <a:spLocks noChangeShapeType="1"/>
          </p:cNvSpPr>
          <p:nvPr/>
        </p:nvSpPr>
        <p:spPr bwMode="auto">
          <a:xfrm>
            <a:off x="5674986" y="29337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7" name="Text Box 15"/>
          <p:cNvSpPr txBox="1">
            <a:spLocks noChangeArrowheads="1"/>
          </p:cNvSpPr>
          <p:nvPr/>
        </p:nvSpPr>
        <p:spPr bwMode="auto">
          <a:xfrm>
            <a:off x="4419601" y="3810001"/>
            <a:ext cx="1539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208" name="Rectangle 16"/>
          <p:cNvSpPr>
            <a:spLocks noChangeArrowheads="1"/>
          </p:cNvSpPr>
          <p:nvPr/>
        </p:nvSpPr>
        <p:spPr bwMode="auto">
          <a:xfrm>
            <a:off x="3583421" y="3501458"/>
            <a:ext cx="4191000" cy="609600"/>
          </a:xfrm>
          <a:prstGeom prst="rect">
            <a:avLst/>
          </a:prstGeom>
          <a:solidFill>
            <a:srgbClr val="EF4135"/>
          </a:solidFill>
          <a:ln w="9525">
            <a:solidFill>
              <a:schemeClr val="tx1"/>
            </a:solidFill>
            <a:miter lim="800000"/>
            <a:headEnd/>
            <a:tailEnd/>
          </a:ln>
          <a:effectLst/>
          <a:extLst/>
        </p:spPr>
        <p:txBody>
          <a:bodyPr wrap="none" anchor="ctr"/>
          <a:lstStyle/>
          <a:p>
            <a:pPr algn="ctr"/>
            <a:endParaRPr lang="en-GB" b="1" dirty="0"/>
          </a:p>
          <a:p>
            <a:pPr algn="ctr"/>
            <a:r>
              <a:rPr lang="en-GB" b="1" dirty="0"/>
              <a:t>More complicated plants and animals</a:t>
            </a:r>
          </a:p>
          <a:p>
            <a:pPr algn="ctr"/>
            <a:endParaRPr lang="en-US" b="1" dirty="0"/>
          </a:p>
        </p:txBody>
      </p:sp>
      <p:sp>
        <p:nvSpPr>
          <p:cNvPr id="8209" name="Text Box 17"/>
          <p:cNvSpPr txBox="1">
            <a:spLocks noChangeArrowheads="1"/>
          </p:cNvSpPr>
          <p:nvPr/>
        </p:nvSpPr>
        <p:spPr bwMode="auto">
          <a:xfrm>
            <a:off x="7023114" y="3097768"/>
            <a:ext cx="912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EVOLVE</a:t>
            </a:r>
            <a:endParaRPr lang="en-US" b="1" dirty="0"/>
          </a:p>
        </p:txBody>
      </p:sp>
      <p:sp>
        <p:nvSpPr>
          <p:cNvPr id="8210" name="Line 18"/>
          <p:cNvSpPr>
            <a:spLocks noChangeShapeType="1"/>
          </p:cNvSpPr>
          <p:nvPr/>
        </p:nvSpPr>
        <p:spPr bwMode="auto">
          <a:xfrm>
            <a:off x="5674985" y="4111057"/>
            <a:ext cx="759" cy="4239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1" name="Rectangle 19"/>
          <p:cNvSpPr>
            <a:spLocks noChangeArrowheads="1"/>
          </p:cNvSpPr>
          <p:nvPr/>
        </p:nvSpPr>
        <p:spPr bwMode="auto">
          <a:xfrm>
            <a:off x="3581400" y="4535023"/>
            <a:ext cx="4114800" cy="533400"/>
          </a:xfrm>
          <a:prstGeom prst="rect">
            <a:avLst/>
          </a:prstGeom>
          <a:solidFill>
            <a:srgbClr val="EF4135"/>
          </a:solidFill>
          <a:ln w="9525">
            <a:solidFill>
              <a:schemeClr val="tx1"/>
            </a:solidFill>
            <a:miter lim="800000"/>
            <a:headEnd/>
            <a:tailEnd/>
          </a:ln>
          <a:effectLst/>
          <a:extLst/>
        </p:spPr>
        <p:txBody>
          <a:bodyPr wrap="none" anchor="ctr"/>
          <a:lstStyle/>
          <a:p>
            <a:pPr algn="ctr"/>
            <a:r>
              <a:rPr lang="en-GB" b="1" dirty="0"/>
              <a:t>Highly Complex Animals</a:t>
            </a:r>
            <a:endParaRPr lang="en-US" b="1" dirty="0"/>
          </a:p>
        </p:txBody>
      </p:sp>
      <p:sp>
        <p:nvSpPr>
          <p:cNvPr id="8212" name="Line 20"/>
          <p:cNvSpPr>
            <a:spLocks noChangeShapeType="1"/>
          </p:cNvSpPr>
          <p:nvPr/>
        </p:nvSpPr>
        <p:spPr bwMode="auto">
          <a:xfrm>
            <a:off x="5675745" y="5068422"/>
            <a:ext cx="0" cy="5075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3" name="Rectangle 21"/>
          <p:cNvSpPr>
            <a:spLocks noChangeArrowheads="1"/>
          </p:cNvSpPr>
          <p:nvPr/>
        </p:nvSpPr>
        <p:spPr bwMode="auto">
          <a:xfrm>
            <a:off x="3633354" y="5575928"/>
            <a:ext cx="4038600" cy="533400"/>
          </a:xfrm>
          <a:prstGeom prst="rect">
            <a:avLst/>
          </a:prstGeom>
          <a:solidFill>
            <a:srgbClr val="EF4135"/>
          </a:solidFill>
          <a:ln w="9525">
            <a:solidFill>
              <a:schemeClr val="tx1"/>
            </a:solidFill>
            <a:miter lim="800000"/>
            <a:headEnd/>
            <a:tailEnd/>
          </a:ln>
          <a:effectLst/>
          <a:extLst/>
        </p:spPr>
        <p:txBody>
          <a:bodyPr wrap="none" anchor="ctr"/>
          <a:lstStyle/>
          <a:p>
            <a:pPr algn="ctr"/>
            <a:r>
              <a:rPr lang="en-GB" b="1" dirty="0"/>
              <a:t>MAN</a:t>
            </a:r>
            <a:endParaRPr lang="en-US" b="1" dirty="0"/>
          </a:p>
        </p:txBody>
      </p:sp>
      <p:sp>
        <p:nvSpPr>
          <p:cNvPr id="8214" name="Text Box 22"/>
          <p:cNvSpPr txBox="1">
            <a:spLocks noChangeArrowheads="1"/>
          </p:cNvSpPr>
          <p:nvPr/>
        </p:nvSpPr>
        <p:spPr bwMode="auto">
          <a:xfrm>
            <a:off x="7047603" y="4204437"/>
            <a:ext cx="912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EVOLVE</a:t>
            </a:r>
            <a:endParaRPr lang="en-US" b="1" dirty="0"/>
          </a:p>
        </p:txBody>
      </p:sp>
      <p:sp>
        <p:nvSpPr>
          <p:cNvPr id="8215" name="Text Box 23"/>
          <p:cNvSpPr txBox="1">
            <a:spLocks noChangeArrowheads="1"/>
          </p:cNvSpPr>
          <p:nvPr/>
        </p:nvSpPr>
        <p:spPr bwMode="auto">
          <a:xfrm>
            <a:off x="7049912" y="5174779"/>
            <a:ext cx="912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EVOLVE</a:t>
            </a:r>
            <a:endParaRPr lang="en-US" b="1" dirty="0"/>
          </a:p>
        </p:txBody>
      </p:sp>
      <p:sp>
        <p:nvSpPr>
          <p:cNvPr id="8216" name="Text Box 24"/>
          <p:cNvSpPr txBox="1">
            <a:spLocks noChangeArrowheads="1"/>
          </p:cNvSpPr>
          <p:nvPr/>
        </p:nvSpPr>
        <p:spPr bwMode="auto">
          <a:xfrm>
            <a:off x="1916150" y="1022761"/>
            <a:ext cx="209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MILLIONS OF YEARS</a:t>
            </a:r>
            <a:endParaRPr lang="en-US" b="1" dirty="0"/>
          </a:p>
        </p:txBody>
      </p:sp>
      <p:sp>
        <p:nvSpPr>
          <p:cNvPr id="8217" name="Rectangle 25"/>
          <p:cNvSpPr>
            <a:spLocks noChangeArrowheads="1"/>
          </p:cNvSpPr>
          <p:nvPr/>
        </p:nvSpPr>
        <p:spPr bwMode="auto">
          <a:xfrm>
            <a:off x="1916150" y="1977581"/>
            <a:ext cx="209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MILLIONS OF YEARS</a:t>
            </a:r>
            <a:endParaRPr lang="en-US" b="1" dirty="0"/>
          </a:p>
        </p:txBody>
      </p:sp>
      <p:sp>
        <p:nvSpPr>
          <p:cNvPr id="8218" name="Rectangle 26"/>
          <p:cNvSpPr>
            <a:spLocks noChangeArrowheads="1"/>
          </p:cNvSpPr>
          <p:nvPr/>
        </p:nvSpPr>
        <p:spPr bwMode="auto">
          <a:xfrm>
            <a:off x="1995054" y="3082358"/>
            <a:ext cx="209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MILLIONS OF YEARS</a:t>
            </a:r>
            <a:endParaRPr lang="en-US" b="1" dirty="0"/>
          </a:p>
        </p:txBody>
      </p:sp>
      <p:sp>
        <p:nvSpPr>
          <p:cNvPr id="8219" name="Rectangle 27"/>
          <p:cNvSpPr>
            <a:spLocks noChangeArrowheads="1"/>
          </p:cNvSpPr>
          <p:nvPr/>
        </p:nvSpPr>
        <p:spPr bwMode="auto">
          <a:xfrm>
            <a:off x="1916150" y="4182058"/>
            <a:ext cx="209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MILLIONS OF YEARS</a:t>
            </a:r>
            <a:endParaRPr lang="en-US" b="1" dirty="0"/>
          </a:p>
        </p:txBody>
      </p:sp>
      <p:sp>
        <p:nvSpPr>
          <p:cNvPr id="8220" name="Rectangle 28"/>
          <p:cNvSpPr>
            <a:spLocks noChangeArrowheads="1"/>
          </p:cNvSpPr>
          <p:nvPr/>
        </p:nvSpPr>
        <p:spPr bwMode="auto">
          <a:xfrm>
            <a:off x="1916150" y="5157137"/>
            <a:ext cx="209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MILLIONS OF YEARS</a:t>
            </a:r>
            <a:endParaRPr lang="en-US" b="1" dirty="0"/>
          </a:p>
        </p:txBody>
      </p:sp>
      <p:sp>
        <p:nvSpPr>
          <p:cNvPr id="8222" name="Text Box 30"/>
          <p:cNvSpPr txBox="1">
            <a:spLocks noChangeArrowheads="1"/>
          </p:cNvSpPr>
          <p:nvPr/>
        </p:nvSpPr>
        <p:spPr bwMode="auto">
          <a:xfrm>
            <a:off x="7908926" y="708025"/>
            <a:ext cx="19050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3 billion years ago</a:t>
            </a:r>
            <a:endParaRPr lang="en-US" b="1" dirty="0"/>
          </a:p>
        </p:txBody>
      </p:sp>
    </p:spTree>
    <p:extLst>
      <p:ext uri="{BB962C8B-B14F-4D97-AF65-F5344CB8AC3E}">
        <p14:creationId xmlns:p14="http://schemas.microsoft.com/office/powerpoint/2010/main" val="200247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08" y="1237317"/>
            <a:ext cx="5435517" cy="432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12530" y="940078"/>
            <a:ext cx="2592288" cy="369332"/>
          </a:xfrm>
          <a:prstGeom prst="rect">
            <a:avLst/>
          </a:prstGeom>
          <a:noFill/>
          <a:ln>
            <a:solidFill>
              <a:schemeClr val="tx1"/>
            </a:solidFill>
          </a:ln>
        </p:spPr>
        <p:txBody>
          <a:bodyPr wrap="square" rtlCol="0">
            <a:spAutoFit/>
          </a:bodyPr>
          <a:lstStyle/>
          <a:p>
            <a:r>
              <a:rPr lang="en-GB" dirty="0"/>
              <a:t>Evolution Time line</a:t>
            </a:r>
          </a:p>
        </p:txBody>
      </p:sp>
      <p:sp>
        <p:nvSpPr>
          <p:cNvPr id="4" name="TextBox 3"/>
          <p:cNvSpPr txBox="1"/>
          <p:nvPr/>
        </p:nvSpPr>
        <p:spPr>
          <a:xfrm>
            <a:off x="6672064" y="1412776"/>
            <a:ext cx="3384376" cy="3970318"/>
          </a:xfrm>
          <a:prstGeom prst="rect">
            <a:avLst/>
          </a:prstGeom>
          <a:noFill/>
          <a:ln>
            <a:solidFill>
              <a:schemeClr val="tx1"/>
            </a:solidFill>
          </a:ln>
        </p:spPr>
        <p:txBody>
          <a:bodyPr wrap="square" rtlCol="0">
            <a:spAutoFit/>
          </a:bodyPr>
          <a:lstStyle/>
          <a:p>
            <a:r>
              <a:rPr lang="en-GB" dirty="0"/>
              <a:t>Simple Cells</a:t>
            </a:r>
          </a:p>
          <a:p>
            <a:r>
              <a:rPr lang="en-GB" dirty="0"/>
              <a:t>Complex Cells</a:t>
            </a:r>
          </a:p>
          <a:p>
            <a:r>
              <a:rPr lang="en-GB" dirty="0"/>
              <a:t>Multicellular Life</a:t>
            </a:r>
          </a:p>
          <a:p>
            <a:r>
              <a:rPr lang="en-GB" dirty="0"/>
              <a:t>Simple Animals</a:t>
            </a:r>
          </a:p>
          <a:p>
            <a:r>
              <a:rPr lang="en-GB" dirty="0"/>
              <a:t>Arthropods</a:t>
            </a:r>
          </a:p>
          <a:p>
            <a:r>
              <a:rPr lang="en-GB" dirty="0"/>
              <a:t>Fish</a:t>
            </a:r>
          </a:p>
          <a:p>
            <a:r>
              <a:rPr lang="en-GB" dirty="0"/>
              <a:t>Land Plants</a:t>
            </a:r>
          </a:p>
          <a:p>
            <a:r>
              <a:rPr lang="en-GB" dirty="0"/>
              <a:t>Insects and Seeds</a:t>
            </a:r>
          </a:p>
          <a:p>
            <a:r>
              <a:rPr lang="en-GB" dirty="0"/>
              <a:t>Amphibians</a:t>
            </a:r>
          </a:p>
          <a:p>
            <a:r>
              <a:rPr lang="en-GB" dirty="0"/>
              <a:t>Reptiles</a:t>
            </a:r>
          </a:p>
          <a:p>
            <a:r>
              <a:rPr lang="en-GB" dirty="0"/>
              <a:t>Mammals</a:t>
            </a:r>
          </a:p>
          <a:p>
            <a:r>
              <a:rPr lang="en-GB" dirty="0"/>
              <a:t>Birds</a:t>
            </a:r>
          </a:p>
          <a:p>
            <a:r>
              <a:rPr lang="en-GB" dirty="0"/>
              <a:t>Dinosaurs</a:t>
            </a:r>
          </a:p>
          <a:p>
            <a:r>
              <a:rPr lang="en-GB" dirty="0"/>
              <a:t>Humans</a:t>
            </a:r>
          </a:p>
        </p:txBody>
      </p:sp>
    </p:spTree>
    <p:extLst>
      <p:ext uri="{BB962C8B-B14F-4D97-AF65-F5344CB8AC3E}">
        <p14:creationId xmlns:p14="http://schemas.microsoft.com/office/powerpoint/2010/main" val="200521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68944" y="394855"/>
            <a:ext cx="8229600" cy="762000"/>
          </a:xfrm>
        </p:spPr>
        <p:txBody>
          <a:bodyPr>
            <a:normAutofit/>
          </a:bodyPr>
          <a:lstStyle/>
          <a:p>
            <a:pPr eaLnBrk="1" hangingPunct="1"/>
            <a:r>
              <a:rPr lang="en-GB" sz="4400" dirty="0">
                <a:latin typeface="Trajan Pro" panose="02020502050506020301"/>
                <a:ea typeface="Batang" pitchFamily="18" charset="-127"/>
              </a:rPr>
              <a:t>Natural Selection</a:t>
            </a:r>
            <a:endParaRPr lang="en-US" sz="4400" dirty="0">
              <a:latin typeface="Trajan Pro" panose="02020502050506020301"/>
              <a:ea typeface="Batang" pitchFamily="18" charset="-127"/>
            </a:endParaRPr>
          </a:p>
        </p:txBody>
      </p:sp>
      <p:sp>
        <p:nvSpPr>
          <p:cNvPr id="5123" name="Rectangle 3"/>
          <p:cNvSpPr>
            <a:spLocks noGrp="1" noChangeArrowheads="1"/>
          </p:cNvSpPr>
          <p:nvPr>
            <p:ph type="body" idx="1"/>
          </p:nvPr>
        </p:nvSpPr>
        <p:spPr>
          <a:xfrm>
            <a:off x="665017" y="1745672"/>
            <a:ext cx="11037455" cy="4502727"/>
          </a:xfrm>
        </p:spPr>
        <p:txBody>
          <a:bodyPr>
            <a:normAutofit/>
          </a:bodyPr>
          <a:lstStyle/>
          <a:p>
            <a:pPr eaLnBrk="1" hangingPunct="1">
              <a:lnSpc>
                <a:spcPct val="80000"/>
              </a:lnSpc>
              <a:buFontTx/>
              <a:buNone/>
            </a:pPr>
            <a:r>
              <a:rPr lang="en-GB" sz="900" dirty="0"/>
              <a:t>   </a:t>
            </a:r>
            <a:endParaRPr lang="en-GB" sz="2400" dirty="0"/>
          </a:p>
          <a:p>
            <a:pPr eaLnBrk="1" hangingPunct="1">
              <a:lnSpc>
                <a:spcPct val="80000"/>
              </a:lnSpc>
            </a:pPr>
            <a:r>
              <a:rPr lang="en-GB" sz="2400" dirty="0">
                <a:ea typeface="Batang" pitchFamily="18" charset="-127"/>
              </a:rPr>
              <a:t>Natural Selection is the mechanism of evolution. It is how evolution ‘happens’. </a:t>
            </a:r>
          </a:p>
          <a:p>
            <a:pPr eaLnBrk="1" hangingPunct="1">
              <a:lnSpc>
                <a:spcPct val="80000"/>
              </a:lnSpc>
            </a:pPr>
            <a:r>
              <a:rPr lang="en-GB" sz="2400" dirty="0">
                <a:ea typeface="Batang" pitchFamily="18" charset="-127"/>
              </a:rPr>
              <a:t>Organisms/creatures/humans produce more offspring than can survive.</a:t>
            </a:r>
          </a:p>
          <a:p>
            <a:pPr eaLnBrk="1" hangingPunct="1">
              <a:lnSpc>
                <a:spcPct val="80000"/>
              </a:lnSpc>
            </a:pPr>
            <a:r>
              <a:rPr lang="en-GB" sz="2400" dirty="0">
                <a:ea typeface="Batang" pitchFamily="18" charset="-127"/>
              </a:rPr>
              <a:t>The offspring are not identical: variations exist within them e.g. a litter of kittens are not all the same.</a:t>
            </a:r>
          </a:p>
          <a:p>
            <a:pPr eaLnBrk="1" hangingPunct="1">
              <a:lnSpc>
                <a:spcPct val="80000"/>
              </a:lnSpc>
            </a:pPr>
            <a:r>
              <a:rPr lang="en-GB" sz="2400" dirty="0">
                <a:ea typeface="Batang" pitchFamily="18" charset="-127"/>
              </a:rPr>
              <a:t>Some of these variations are inherited, some are not. </a:t>
            </a:r>
          </a:p>
          <a:p>
            <a:pPr eaLnBrk="1" hangingPunct="1">
              <a:lnSpc>
                <a:spcPct val="80000"/>
              </a:lnSpc>
            </a:pPr>
            <a:r>
              <a:rPr lang="en-GB" sz="2400" dirty="0">
                <a:ea typeface="Batang" pitchFamily="18" charset="-127"/>
              </a:rPr>
              <a:t>Some variations will help the creature to survive, some will not. </a:t>
            </a:r>
          </a:p>
          <a:p>
            <a:pPr eaLnBrk="1" hangingPunct="1">
              <a:lnSpc>
                <a:spcPct val="80000"/>
              </a:lnSpc>
            </a:pPr>
            <a:r>
              <a:rPr lang="en-GB" sz="2400" dirty="0">
                <a:ea typeface="Batang" pitchFamily="18" charset="-127"/>
              </a:rPr>
              <a:t>Whether these variations are passed on is determined by the environment in which the animal lives.</a:t>
            </a:r>
          </a:p>
          <a:p>
            <a:pPr marL="0" indent="0" eaLnBrk="1" hangingPunct="1">
              <a:lnSpc>
                <a:spcPct val="80000"/>
              </a:lnSpc>
              <a:buNone/>
            </a:pPr>
            <a:r>
              <a:rPr lang="en-GB" sz="2400" dirty="0">
                <a:ea typeface="Batang" pitchFamily="18" charset="-127"/>
              </a:rPr>
              <a:t>e.g. a snake which is camouflage is more likely to survive in its environment.</a:t>
            </a:r>
          </a:p>
          <a:p>
            <a:pPr eaLnBrk="1" hangingPunct="1">
              <a:lnSpc>
                <a:spcPct val="80000"/>
              </a:lnSpc>
            </a:pPr>
            <a:endParaRPr lang="en-US" sz="2000" b="1" dirty="0">
              <a:latin typeface="Batang" pitchFamily="18" charset="-127"/>
              <a:ea typeface="Batang" pitchFamily="18" charset="-127"/>
            </a:endParaRPr>
          </a:p>
          <a:p>
            <a:pPr eaLnBrk="1" hangingPunct="1">
              <a:lnSpc>
                <a:spcPct val="80000"/>
              </a:lnSpc>
            </a:pPr>
            <a:endParaRPr lang="en-US" sz="2000" b="1" dirty="0">
              <a:latin typeface="Batang" pitchFamily="18" charset="-127"/>
              <a:ea typeface="Batang" pitchFamily="18" charset="-127"/>
            </a:endParaRPr>
          </a:p>
        </p:txBody>
      </p:sp>
    </p:spTree>
    <p:extLst>
      <p:ext uri="{BB962C8B-B14F-4D97-AF65-F5344CB8AC3E}">
        <p14:creationId xmlns:p14="http://schemas.microsoft.com/office/powerpoint/2010/main" val="406959090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800" decel="100000"/>
                                        <p:tgtEl>
                                          <p:spTgt spid="5122"/>
                                        </p:tgtEl>
                                      </p:cBhvr>
                                    </p:animEffect>
                                    <p:anim calcmode="lin" valueType="num">
                                      <p:cBhvr>
                                        <p:cTn id="8" dur="800" decel="100000" fill="hold"/>
                                        <p:tgtEl>
                                          <p:spTgt spid="5122"/>
                                        </p:tgtEl>
                                        <p:attrNameLst>
                                          <p:attrName>style.rotation</p:attrName>
                                        </p:attrNameLst>
                                      </p:cBhvr>
                                      <p:tavLst>
                                        <p:tav tm="0">
                                          <p:val>
                                            <p:fltVal val="-90"/>
                                          </p:val>
                                        </p:tav>
                                        <p:tav tm="100000">
                                          <p:val>
                                            <p:fltVal val="0"/>
                                          </p:val>
                                        </p:tav>
                                      </p:tavLst>
                                    </p:anim>
                                    <p:anim calcmode="lin" valueType="num">
                                      <p:cBhvr>
                                        <p:cTn id="9" dur="800" decel="100000" fill="hold"/>
                                        <p:tgtEl>
                                          <p:spTgt spid="5122"/>
                                        </p:tgtEl>
                                        <p:attrNameLst>
                                          <p:attrName>ppt_x</p:attrName>
                                        </p:attrNameLst>
                                      </p:cBhvr>
                                      <p:tavLst>
                                        <p:tav tm="0">
                                          <p:val>
                                            <p:strVal val="#ppt_x+0.4"/>
                                          </p:val>
                                        </p:tav>
                                        <p:tav tm="100000">
                                          <p:val>
                                            <p:strVal val="#ppt_x-0.05"/>
                                          </p:val>
                                        </p:tav>
                                      </p:tavLst>
                                    </p:anim>
                                    <p:anim calcmode="lin" valueType="num">
                                      <p:cBhvr>
                                        <p:cTn id="10" dur="800" decel="100000" fill="hold"/>
                                        <p:tgtEl>
                                          <p:spTgt spid="5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fade">
                                      <p:cBhvr>
                                        <p:cTn id="17" dur="1000"/>
                                        <p:tgtEl>
                                          <p:spTgt spid="5123">
                                            <p:txEl>
                                              <p:pRg st="0" end="0"/>
                                            </p:txEl>
                                          </p:spTgt>
                                        </p:tgtEl>
                                      </p:cBhvr>
                                    </p:animEffect>
                                    <p:anim calcmode="lin" valueType="num">
                                      <p:cBhvr>
                                        <p:cTn id="1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123">
                                            <p:txEl>
                                              <p:pRg st="1" end="1"/>
                                            </p:txEl>
                                          </p:spTgt>
                                        </p:tgtEl>
                                        <p:attrNameLst>
                                          <p:attrName>style.visibility</p:attrName>
                                        </p:attrNameLst>
                                      </p:cBhvr>
                                      <p:to>
                                        <p:strVal val="visible"/>
                                      </p:to>
                                    </p:set>
                                    <p:animEffect transition="in" filter="fade">
                                      <p:cBhvr>
                                        <p:cTn id="24" dur="1000"/>
                                        <p:tgtEl>
                                          <p:spTgt spid="5123">
                                            <p:txEl>
                                              <p:pRg st="1" end="1"/>
                                            </p:txEl>
                                          </p:spTgt>
                                        </p:tgtEl>
                                      </p:cBhvr>
                                    </p:animEffect>
                                    <p:anim calcmode="lin" valueType="num">
                                      <p:cBhvr>
                                        <p:cTn id="2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Effect transition="in" filter="fade">
                                      <p:cBhvr>
                                        <p:cTn id="31" dur="1000"/>
                                        <p:tgtEl>
                                          <p:spTgt spid="5123">
                                            <p:txEl>
                                              <p:pRg st="2" end="2"/>
                                            </p:txEl>
                                          </p:spTgt>
                                        </p:tgtEl>
                                      </p:cBhvr>
                                    </p:animEffect>
                                    <p:anim calcmode="lin" valueType="num">
                                      <p:cBhvr>
                                        <p:cTn id="3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Effect transition="in" filter="fade">
                                      <p:cBhvr>
                                        <p:cTn id="38" dur="1000"/>
                                        <p:tgtEl>
                                          <p:spTgt spid="5123">
                                            <p:txEl>
                                              <p:pRg st="3" end="3"/>
                                            </p:txEl>
                                          </p:spTgt>
                                        </p:tgtEl>
                                      </p:cBhvr>
                                    </p:animEffect>
                                    <p:anim calcmode="lin" valueType="num">
                                      <p:cBhvr>
                                        <p:cTn id="3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123">
                                            <p:txEl>
                                              <p:pRg st="4" end="4"/>
                                            </p:txEl>
                                          </p:spTgt>
                                        </p:tgtEl>
                                        <p:attrNameLst>
                                          <p:attrName>style.visibility</p:attrName>
                                        </p:attrNameLst>
                                      </p:cBhvr>
                                      <p:to>
                                        <p:strVal val="visible"/>
                                      </p:to>
                                    </p:set>
                                    <p:animEffect transition="in" filter="fade">
                                      <p:cBhvr>
                                        <p:cTn id="45" dur="1000"/>
                                        <p:tgtEl>
                                          <p:spTgt spid="5123">
                                            <p:txEl>
                                              <p:pRg st="4" end="4"/>
                                            </p:txEl>
                                          </p:spTgt>
                                        </p:tgtEl>
                                      </p:cBhvr>
                                    </p:animEffect>
                                    <p:anim calcmode="lin" valueType="num">
                                      <p:cBhvr>
                                        <p:cTn id="4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5123">
                                            <p:txEl>
                                              <p:pRg st="5" end="5"/>
                                            </p:txEl>
                                          </p:spTgt>
                                        </p:tgtEl>
                                        <p:attrNameLst>
                                          <p:attrName>style.visibility</p:attrName>
                                        </p:attrNameLst>
                                      </p:cBhvr>
                                      <p:to>
                                        <p:strVal val="visible"/>
                                      </p:to>
                                    </p:set>
                                    <p:animEffect transition="in" filter="fade">
                                      <p:cBhvr>
                                        <p:cTn id="52" dur="1000"/>
                                        <p:tgtEl>
                                          <p:spTgt spid="5123">
                                            <p:txEl>
                                              <p:pRg st="5" end="5"/>
                                            </p:txEl>
                                          </p:spTgt>
                                        </p:tgtEl>
                                      </p:cBhvr>
                                    </p:animEffect>
                                    <p:anim calcmode="lin" valueType="num">
                                      <p:cBhvr>
                                        <p:cTn id="5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5123">
                                            <p:txEl>
                                              <p:pRg st="6" end="6"/>
                                            </p:txEl>
                                          </p:spTgt>
                                        </p:tgtEl>
                                        <p:attrNameLst>
                                          <p:attrName>style.visibility</p:attrName>
                                        </p:attrNameLst>
                                      </p:cBhvr>
                                      <p:to>
                                        <p:strVal val="visible"/>
                                      </p:to>
                                    </p:set>
                                    <p:animEffect transition="in" filter="fade">
                                      <p:cBhvr>
                                        <p:cTn id="59" dur="1000"/>
                                        <p:tgtEl>
                                          <p:spTgt spid="5123">
                                            <p:txEl>
                                              <p:pRg st="6" end="6"/>
                                            </p:txEl>
                                          </p:spTgt>
                                        </p:tgtEl>
                                      </p:cBhvr>
                                    </p:animEffect>
                                    <p:anim calcmode="lin" valueType="num">
                                      <p:cBhvr>
                                        <p:cTn id="6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5123">
                                            <p:txEl>
                                              <p:pRg st="7" end="7"/>
                                            </p:txEl>
                                          </p:spTgt>
                                        </p:tgtEl>
                                        <p:attrNameLst>
                                          <p:attrName>style.visibility</p:attrName>
                                        </p:attrNameLst>
                                      </p:cBhvr>
                                      <p:to>
                                        <p:strVal val="visible"/>
                                      </p:to>
                                    </p:set>
                                    <p:animEffect transition="in" filter="fade">
                                      <p:cBhvr>
                                        <p:cTn id="66" dur="1000"/>
                                        <p:tgtEl>
                                          <p:spTgt spid="5123">
                                            <p:txEl>
                                              <p:pRg st="7" end="7"/>
                                            </p:txEl>
                                          </p:spTgt>
                                        </p:tgtEl>
                                      </p:cBhvr>
                                    </p:animEffect>
                                    <p:anim calcmode="lin" valueType="num">
                                      <p:cBhvr>
                                        <p:cTn id="6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GB" sz="4800" dirty="0">
                <a:latin typeface="Trajan Pro" panose="02020502050506020301"/>
              </a:rPr>
              <a:t>  </a:t>
            </a:r>
            <a:r>
              <a:rPr lang="en-GB" sz="4800" dirty="0">
                <a:latin typeface="Trajan Pro" panose="02020502050506020301"/>
                <a:ea typeface="Batang" pitchFamily="18" charset="-127"/>
              </a:rPr>
              <a:t>Survival of the Fittest</a:t>
            </a:r>
            <a:endParaRPr lang="en-US" sz="4800" dirty="0">
              <a:latin typeface="Trajan Pro" panose="02020502050506020301"/>
              <a:ea typeface="Batang" pitchFamily="18" charset="-127"/>
            </a:endParaRPr>
          </a:p>
        </p:txBody>
      </p:sp>
      <p:sp>
        <p:nvSpPr>
          <p:cNvPr id="7171" name="Rectangle 3"/>
          <p:cNvSpPr>
            <a:spLocks noGrp="1" noChangeArrowheads="1"/>
          </p:cNvSpPr>
          <p:nvPr>
            <p:ph type="body" idx="1"/>
          </p:nvPr>
        </p:nvSpPr>
        <p:spPr/>
        <p:txBody>
          <a:bodyPr/>
          <a:lstStyle/>
          <a:p>
            <a:pPr eaLnBrk="1" hangingPunct="1">
              <a:lnSpc>
                <a:spcPct val="90000"/>
              </a:lnSpc>
            </a:pPr>
            <a:r>
              <a:rPr lang="en-GB" sz="3200" dirty="0">
                <a:ea typeface="Batang" pitchFamily="18" charset="-127"/>
              </a:rPr>
              <a:t>Those animals that inherit beneficial characteristics are more likely to survive to adulthood. </a:t>
            </a:r>
          </a:p>
          <a:p>
            <a:pPr eaLnBrk="1" hangingPunct="1">
              <a:lnSpc>
                <a:spcPct val="90000"/>
              </a:lnSpc>
            </a:pPr>
            <a:r>
              <a:rPr lang="en-GB" sz="3200" dirty="0">
                <a:ea typeface="Batang" pitchFamily="18" charset="-127"/>
              </a:rPr>
              <a:t>They can then reproduce and pass on these characteristics to their young. </a:t>
            </a:r>
          </a:p>
          <a:p>
            <a:pPr eaLnBrk="1" hangingPunct="1">
              <a:lnSpc>
                <a:spcPct val="90000"/>
              </a:lnSpc>
            </a:pPr>
            <a:r>
              <a:rPr lang="en-GB" sz="3200" dirty="0">
                <a:ea typeface="Batang" pitchFamily="18" charset="-127"/>
              </a:rPr>
              <a:t>Over time this will increase the number of offspring with these beneficial variations</a:t>
            </a:r>
          </a:p>
          <a:p>
            <a:pPr eaLnBrk="1" hangingPunct="1">
              <a:lnSpc>
                <a:spcPct val="90000"/>
              </a:lnSpc>
            </a:pPr>
            <a:r>
              <a:rPr lang="en-GB" sz="3200" dirty="0">
                <a:ea typeface="Batang" pitchFamily="18" charset="-127"/>
              </a:rPr>
              <a:t>This is how new species can be formed from existing ones.</a:t>
            </a:r>
            <a:endParaRPr lang="en-US" sz="3200" dirty="0">
              <a:ea typeface="Batang" pitchFamily="18" charset="-127"/>
            </a:endParaRPr>
          </a:p>
        </p:txBody>
      </p:sp>
    </p:spTree>
    <p:extLst>
      <p:ext uri="{BB962C8B-B14F-4D97-AF65-F5344CB8AC3E}">
        <p14:creationId xmlns:p14="http://schemas.microsoft.com/office/powerpoint/2010/main" val="185739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09AEA323-2772-3049-B7BF-11F7FB1AF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FC6DD178-7F16-8A48-A31C-27680A32AC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178518 ANGSAU Powerpoint Template</Template>
  <TotalTime>38</TotalTime>
  <Words>554</Words>
  <Application>Microsoft Office PowerPoint</Application>
  <PresentationFormat>Widescreen</PresentationFormat>
  <Paragraphs>78</Paragraphs>
  <Slides>10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Batang</vt:lpstr>
      <vt:lpstr>Arial</vt:lpstr>
      <vt:lpstr>Calibri</vt:lpstr>
      <vt:lpstr>Trajan Pro</vt:lpstr>
      <vt:lpstr>Office Theme</vt:lpstr>
      <vt:lpstr>1_Office Theme</vt:lpstr>
      <vt:lpstr>Science on the Origins of the Universe &amp; Life</vt:lpstr>
      <vt:lpstr>PowerPoint Presentation</vt:lpstr>
      <vt:lpstr>PowerPoint Presentation</vt:lpstr>
      <vt:lpstr>PowerPoint Presentation</vt:lpstr>
      <vt:lpstr>Charles Darwin’s Theory of Evolution by Natural Selection </vt:lpstr>
      <vt:lpstr>PowerPoint Presentation</vt:lpstr>
      <vt:lpstr>PowerPoint Presentation</vt:lpstr>
      <vt:lpstr>Natural Selection</vt:lpstr>
      <vt:lpstr>  Survival of the Fittest</vt:lpstr>
      <vt:lpstr>The Big Bang Theory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Aila Dann</dc:creator>
  <cp:lastModifiedBy>Penelope Russell</cp:lastModifiedBy>
  <cp:revision>8</cp:revision>
  <dcterms:created xsi:type="dcterms:W3CDTF">2019-03-11T08:44:05Z</dcterms:created>
  <dcterms:modified xsi:type="dcterms:W3CDTF">2019-03-12T04:28:35Z</dcterms:modified>
</cp:coreProperties>
</file>