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1" r:id="rId2"/>
  </p:sldMasterIdLst>
  <p:notesMasterIdLst>
    <p:notesMasterId r:id="rId6"/>
  </p:notesMasterIdLst>
  <p:sldIdLst>
    <p:sldId id="258" r:id="rId3"/>
    <p:sldId id="268" r:id="rId4"/>
    <p:sldId id="27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DF2"/>
    <a:srgbClr val="EF4135"/>
    <a:srgbClr val="1C3F94"/>
    <a:srgbClr val="223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/>
    <p:restoredTop sz="94650"/>
  </p:normalViewPr>
  <p:slideViewPr>
    <p:cSldViewPr snapToGrid="0" snapToObjects="1">
      <p:cViewPr varScale="1">
        <p:scale>
          <a:sx n="114" d="100"/>
          <a:sy n="114" d="100"/>
        </p:scale>
        <p:origin x="4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0D5EC-E123-42EB-81EA-DC81B27F48F8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76670-253A-4D6A-974A-99012094B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36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8E8F0-4C1A-4436-9FAF-492946D643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624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8E8F0-4C1A-4436-9FAF-492946D6431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142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CB8E1-76E0-0745-8525-A8F9F5C29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77886" y="702486"/>
            <a:ext cx="7794171" cy="631792"/>
          </a:xfrm>
          <a:effectLst/>
        </p:spPr>
        <p:txBody>
          <a:bodyPr anchor="b">
            <a:normAutofit/>
          </a:bodyPr>
          <a:lstStyle>
            <a:lvl1pPr algn="l">
              <a:defRPr sz="3200">
                <a:solidFill>
                  <a:srgbClr val="FF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6F6330-BE0D-F846-AECF-868AD17B3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7886" y="171725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825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75BDD-E5D9-4441-B905-23646479E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9765"/>
            <a:ext cx="11150082" cy="94514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000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91BDF-217D-7347-85ED-8CE177494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9456" y="1958359"/>
            <a:ext cx="10507825" cy="39199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B4B53F6-B1F3-6E40-95FC-3E2189EBD63C}"/>
              </a:ext>
            </a:extLst>
          </p:cNvPr>
          <p:cNvCxnSpPr>
            <a:cxnSpLocks/>
          </p:cNvCxnSpPr>
          <p:nvPr userDrawn="1"/>
        </p:nvCxnSpPr>
        <p:spPr>
          <a:xfrm flipH="1">
            <a:off x="354563" y="1595535"/>
            <a:ext cx="11252719" cy="0"/>
          </a:xfrm>
          <a:prstGeom prst="line">
            <a:avLst/>
          </a:prstGeom>
          <a:ln w="34925">
            <a:solidFill>
              <a:srgbClr val="1C3F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0699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1F96227-EFAD-7C47-9B51-1E48B1C69311}"/>
              </a:ext>
            </a:extLst>
          </p:cNvPr>
          <p:cNvSpPr txBox="1"/>
          <p:nvPr userDrawn="1"/>
        </p:nvSpPr>
        <p:spPr>
          <a:xfrm>
            <a:off x="1082351" y="587828"/>
            <a:ext cx="106368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Text goes here</a:t>
            </a:r>
          </a:p>
        </p:txBody>
      </p:sp>
    </p:spTree>
    <p:extLst>
      <p:ext uri="{BB962C8B-B14F-4D97-AF65-F5344CB8AC3E}">
        <p14:creationId xmlns:p14="http://schemas.microsoft.com/office/powerpoint/2010/main" val="3838434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1F96227-EFAD-7C47-9B51-1E48B1C69311}"/>
              </a:ext>
            </a:extLst>
          </p:cNvPr>
          <p:cNvSpPr txBox="1"/>
          <p:nvPr userDrawn="1"/>
        </p:nvSpPr>
        <p:spPr>
          <a:xfrm>
            <a:off x="1082351" y="587828"/>
            <a:ext cx="106368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Text goes here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C714C91-2BA6-C04B-A6F9-3A0CDFF7A2D6}"/>
              </a:ext>
            </a:extLst>
          </p:cNvPr>
          <p:cNvGrpSpPr/>
          <p:nvPr userDrawn="1"/>
        </p:nvGrpSpPr>
        <p:grpSpPr>
          <a:xfrm>
            <a:off x="1110344" y="5425648"/>
            <a:ext cx="8600400" cy="720000"/>
            <a:chOff x="1265949" y="1329509"/>
            <a:chExt cx="8600400" cy="72000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03C78F9-C42E-F240-A1FB-B14C61D1193B}"/>
                </a:ext>
              </a:extLst>
            </p:cNvPr>
            <p:cNvSpPr txBox="1"/>
            <p:nvPr userDrawn="1"/>
          </p:nvSpPr>
          <p:spPr>
            <a:xfrm>
              <a:off x="1265949" y="1329509"/>
              <a:ext cx="720000" cy="720000"/>
            </a:xfrm>
            <a:prstGeom prst="rect">
              <a:avLst/>
            </a:prstGeom>
            <a:solidFill>
              <a:srgbClr val="EF4135"/>
            </a:solidFill>
            <a:ln w="38100">
              <a:solidFill>
                <a:srgbClr val="EF4135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3600" b="1" dirty="0">
                  <a:solidFill>
                    <a:schemeClr val="bg1"/>
                  </a:solidFill>
                </a:rPr>
                <a:t>?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1DEEDF8-AD74-5A44-AF14-0D4A607EF74E}"/>
                </a:ext>
              </a:extLst>
            </p:cNvPr>
            <p:cNvSpPr txBox="1"/>
            <p:nvPr userDrawn="1"/>
          </p:nvSpPr>
          <p:spPr>
            <a:xfrm>
              <a:off x="1985949" y="1329509"/>
              <a:ext cx="7880400" cy="720000"/>
            </a:xfrm>
            <a:prstGeom prst="rect">
              <a:avLst/>
            </a:prstGeom>
            <a:noFill/>
            <a:ln w="38100">
              <a:solidFill>
                <a:srgbClr val="EF4135"/>
              </a:solidFill>
            </a:ln>
          </p:spPr>
          <p:txBody>
            <a:bodyPr wrap="square" rtlCol="0" anchor="ctr">
              <a:spAutoFit/>
            </a:bodyPr>
            <a:lstStyle/>
            <a:p>
              <a:r>
                <a:rPr lang="en-AU" sz="1400" dirty="0"/>
                <a:t>What essential features of the world might </a:t>
              </a:r>
              <a:r>
                <a:rPr lang="en-AU" sz="1400" b="1" dirty="0"/>
                <a:t>science</a:t>
              </a:r>
              <a:r>
                <a:rPr lang="en-AU" sz="1400" dirty="0"/>
                <a:t> leave out when it tries to understand the Universe?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73004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8430E4-F7C6-BD44-A5FB-9E7B2A114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5553" y="519764"/>
            <a:ext cx="5145505" cy="208137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b="1" dirty="0">
                <a:effectLst/>
                <a:latin typeface="Trajan Pro" panose="02020502050506020301" pitchFamily="18" charset="77"/>
              </a:rPr>
              <a:t>Are Science and Religion Compatible?</a:t>
            </a:r>
            <a:endParaRPr lang="en-AU" dirty="0">
              <a:effectLst/>
              <a:latin typeface="Trajan Pro" panose="02020502050506020301" pitchFamily="18" charset="77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E459BA8-D9FF-6F4F-8DCF-C169BC0EC61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51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bg1"/>
          </a:solidFill>
          <a:latin typeface="Trajan Pro" panose="02020502050506020301" pitchFamily="18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627D110E-E98C-5948-9929-71F5D7FC40B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524930" y="5614135"/>
            <a:ext cx="1390262" cy="104675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928D909-F78A-544E-8A9E-17D2A645B0FF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277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bg1"/>
          </a:solidFill>
          <a:latin typeface="Trajan Pro" panose="02020502050506020301" pitchFamily="18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B7F325C-A649-3C48-98B2-0B9CE2FF7279}"/>
              </a:ext>
            </a:extLst>
          </p:cNvPr>
          <p:cNvCxnSpPr/>
          <p:nvPr/>
        </p:nvCxnSpPr>
        <p:spPr>
          <a:xfrm flipH="1">
            <a:off x="2202024" y="3424335"/>
            <a:ext cx="9989976" cy="0"/>
          </a:xfrm>
          <a:prstGeom prst="line">
            <a:avLst/>
          </a:prstGeom>
          <a:ln w="53975">
            <a:solidFill>
              <a:srgbClr val="1C3F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BC1EB2F9-7672-F347-9DBD-C0C6A9814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4146" y="721149"/>
            <a:ext cx="5694785" cy="2423268"/>
          </a:xfrm>
          <a:effectLst/>
        </p:spPr>
        <p:txBody>
          <a:bodyPr>
            <a:normAutofit/>
          </a:bodyPr>
          <a:lstStyle/>
          <a:p>
            <a:pPr algn="l"/>
            <a:r>
              <a:rPr lang="en-AU" sz="4800" dirty="0">
                <a:solidFill>
                  <a:srgbClr val="EF4135"/>
                </a:solidFill>
              </a:rPr>
              <a:t>Beliefs and Perspectives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FDC317-D686-0542-A15E-3D6D4B2156C4}"/>
              </a:ext>
            </a:extLst>
          </p:cNvPr>
          <p:cNvSpPr txBox="1"/>
          <p:nvPr/>
        </p:nvSpPr>
        <p:spPr>
          <a:xfrm>
            <a:off x="6354146" y="3788229"/>
            <a:ext cx="4021493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AU" sz="2800" b="1" dirty="0"/>
              <a:t>What do you see?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2153998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5A26FC0-DD42-4E8D-B81F-7279C2F2D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800" dirty="0"/>
              <a:t>Genres &amp; Purpose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81181-4603-43D9-B8D9-265291332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The Bible contains different literary or narrative genres as well as different text types that have different purposes. We need to consider the literary genre and purpose of Genesis. </a:t>
            </a:r>
          </a:p>
          <a:p>
            <a:r>
              <a:rPr lang="en-AU" dirty="0"/>
              <a:t>In contrast to scientific literature, ancient Near Eastern literature cosmologies describe the universe according to phenomenal language from a geocentric viewpoint, not with mathematical precision from a detached point of view from outside the cosmos (</a:t>
            </a:r>
            <a:r>
              <a:rPr lang="en-US" dirty="0"/>
              <a:t>Waltke and Yu 2007).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90832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C22DA-73EC-4699-A22E-5A290993F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dirty="0"/>
              <a:t>In literary and anthropological understanding, a myth is a story that communicates truth, often a truth about the way the world is or why societies and religions are structured how they are (Leeming, 1990).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b="1" dirty="0"/>
              <a:t>Contrast with</a:t>
            </a:r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r>
              <a:rPr lang="en-AU" dirty="0"/>
              <a:t>In common understanding a myth is a story that is not true—a fanciful tale that is entertaining in its quaintness—or a fact that people believe falsely.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72238DC-EB7D-4320-9F7B-1265493BD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800" dirty="0"/>
              <a:t>Myth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06754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4" id="{7637A20C-56B8-6E44-A428-5C0ADAC1DD58}" vid="{09AEA323-2772-3049-B7BF-11F7FB1AF4DF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4" id="{7637A20C-56B8-6E44-A428-5C0ADAC1DD58}" vid="{FC6DD178-7F16-8A48-A31C-27680A32AC1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178518 ANGSAU Powerpoint Template</Template>
  <TotalTime>5</TotalTime>
  <Words>160</Words>
  <Application>Microsoft Office PowerPoint</Application>
  <PresentationFormat>Widescreen</PresentationFormat>
  <Paragraphs>13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Trajan Pro</vt:lpstr>
      <vt:lpstr>Office Theme</vt:lpstr>
      <vt:lpstr>1_Office Theme</vt:lpstr>
      <vt:lpstr>Beliefs and Perspectives</vt:lpstr>
      <vt:lpstr>Genres &amp; Purpose</vt:lpstr>
      <vt:lpstr>Myth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Aila Dann</dc:creator>
  <cp:lastModifiedBy>Penelope Russell</cp:lastModifiedBy>
  <cp:revision>4</cp:revision>
  <dcterms:created xsi:type="dcterms:W3CDTF">2019-03-11T08:44:05Z</dcterms:created>
  <dcterms:modified xsi:type="dcterms:W3CDTF">2019-04-01T02:32:25Z</dcterms:modified>
</cp:coreProperties>
</file>