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1" r:id="rId2"/>
  </p:sldMasterIdLst>
  <p:sldIdLst>
    <p:sldId id="258" r:id="rId3"/>
    <p:sldId id="259" r:id="rId4"/>
    <p:sldId id="263" r:id="rId5"/>
    <p:sldId id="260" r:id="rId6"/>
    <p:sldId id="265" r:id="rId7"/>
    <p:sldId id="266" r:id="rId8"/>
    <p:sldId id="268" r:id="rId9"/>
    <p:sldId id="269" r:id="rId10"/>
    <p:sldId id="267" r:id="rId11"/>
    <p:sldId id="27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DF2"/>
    <a:srgbClr val="EF4135"/>
    <a:srgbClr val="1C3F94"/>
    <a:srgbClr val="2238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2"/>
    <p:restoredTop sz="94650"/>
  </p:normalViewPr>
  <p:slideViewPr>
    <p:cSldViewPr snapToGrid="0" snapToObjects="1">
      <p:cViewPr varScale="1">
        <p:scale>
          <a:sx n="114" d="100"/>
          <a:sy n="114" d="100"/>
        </p:scale>
        <p:origin x="43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CB8E1-76E0-0745-8525-A8F9F5C297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77886" y="702486"/>
            <a:ext cx="7794171" cy="631792"/>
          </a:xfrm>
          <a:effectLst/>
        </p:spPr>
        <p:txBody>
          <a:bodyPr anchor="b">
            <a:normAutofit/>
          </a:bodyPr>
          <a:lstStyle>
            <a:lvl1pPr algn="l">
              <a:defRPr sz="3200">
                <a:solidFill>
                  <a:srgbClr val="FF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6F6330-BE0D-F846-AECF-868AD17B30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7886" y="1717255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825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75BDD-E5D9-4441-B905-23646479E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19765"/>
            <a:ext cx="11150082" cy="945141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2000">
                <a:solidFill>
                  <a:srgbClr val="FF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091BDF-217D-7347-85ED-8CE177494F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9456" y="1958359"/>
            <a:ext cx="10507825" cy="391992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B4B53F6-B1F3-6E40-95FC-3E2189EBD63C}"/>
              </a:ext>
            </a:extLst>
          </p:cNvPr>
          <p:cNvCxnSpPr>
            <a:cxnSpLocks/>
          </p:cNvCxnSpPr>
          <p:nvPr userDrawn="1"/>
        </p:nvCxnSpPr>
        <p:spPr>
          <a:xfrm flipH="1">
            <a:off x="354563" y="1595535"/>
            <a:ext cx="11252719" cy="0"/>
          </a:xfrm>
          <a:prstGeom prst="line">
            <a:avLst/>
          </a:prstGeom>
          <a:ln w="34925">
            <a:solidFill>
              <a:srgbClr val="1C3F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0699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1F96227-EFAD-7C47-9B51-1E48B1C69311}"/>
              </a:ext>
            </a:extLst>
          </p:cNvPr>
          <p:cNvSpPr txBox="1"/>
          <p:nvPr userDrawn="1"/>
        </p:nvSpPr>
        <p:spPr>
          <a:xfrm>
            <a:off x="1082351" y="587828"/>
            <a:ext cx="106368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Text goes here</a:t>
            </a:r>
          </a:p>
        </p:txBody>
      </p:sp>
    </p:spTree>
    <p:extLst>
      <p:ext uri="{BB962C8B-B14F-4D97-AF65-F5344CB8AC3E}">
        <p14:creationId xmlns:p14="http://schemas.microsoft.com/office/powerpoint/2010/main" val="3838434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1F96227-EFAD-7C47-9B51-1E48B1C69311}"/>
              </a:ext>
            </a:extLst>
          </p:cNvPr>
          <p:cNvSpPr txBox="1"/>
          <p:nvPr userDrawn="1"/>
        </p:nvSpPr>
        <p:spPr>
          <a:xfrm>
            <a:off x="1082351" y="587828"/>
            <a:ext cx="106368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Text goes here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8C714C91-2BA6-C04B-A6F9-3A0CDFF7A2D6}"/>
              </a:ext>
            </a:extLst>
          </p:cNvPr>
          <p:cNvGrpSpPr/>
          <p:nvPr userDrawn="1"/>
        </p:nvGrpSpPr>
        <p:grpSpPr>
          <a:xfrm>
            <a:off x="1110344" y="5425648"/>
            <a:ext cx="8600400" cy="720000"/>
            <a:chOff x="1265949" y="1329509"/>
            <a:chExt cx="8600400" cy="720000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303C78F9-C42E-F240-A1FB-B14C61D1193B}"/>
                </a:ext>
              </a:extLst>
            </p:cNvPr>
            <p:cNvSpPr txBox="1"/>
            <p:nvPr userDrawn="1"/>
          </p:nvSpPr>
          <p:spPr>
            <a:xfrm>
              <a:off x="1265949" y="1329509"/>
              <a:ext cx="720000" cy="720000"/>
            </a:xfrm>
            <a:prstGeom prst="rect">
              <a:avLst/>
            </a:prstGeom>
            <a:solidFill>
              <a:srgbClr val="EF4135"/>
            </a:solidFill>
            <a:ln w="38100">
              <a:solidFill>
                <a:srgbClr val="EF4135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3600" b="1" dirty="0">
                  <a:solidFill>
                    <a:schemeClr val="bg1"/>
                  </a:solidFill>
                </a:rPr>
                <a:t>?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B1DEEDF8-AD74-5A44-AF14-0D4A607EF74E}"/>
                </a:ext>
              </a:extLst>
            </p:cNvPr>
            <p:cNvSpPr txBox="1"/>
            <p:nvPr userDrawn="1"/>
          </p:nvSpPr>
          <p:spPr>
            <a:xfrm>
              <a:off x="1985949" y="1329509"/>
              <a:ext cx="7880400" cy="720000"/>
            </a:xfrm>
            <a:prstGeom prst="rect">
              <a:avLst/>
            </a:prstGeom>
            <a:noFill/>
            <a:ln w="38100">
              <a:solidFill>
                <a:srgbClr val="EF4135"/>
              </a:solidFill>
            </a:ln>
          </p:spPr>
          <p:txBody>
            <a:bodyPr wrap="square" rtlCol="0" anchor="ctr">
              <a:spAutoFit/>
            </a:bodyPr>
            <a:lstStyle/>
            <a:p>
              <a:r>
                <a:rPr lang="en-AU" sz="1400" dirty="0"/>
                <a:t>What essential features of the world might </a:t>
              </a:r>
              <a:r>
                <a:rPr lang="en-AU" sz="1400" b="1" dirty="0"/>
                <a:t>science</a:t>
              </a:r>
              <a:r>
                <a:rPr lang="en-AU" sz="1400" dirty="0"/>
                <a:t> leave out when it tries to understand the Universe?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73004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8430E4-F7C6-BD44-A5FB-9E7B2A114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5553" y="519764"/>
            <a:ext cx="5145505" cy="208137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b="1" dirty="0">
                <a:effectLst/>
                <a:latin typeface="Trajan Pro" panose="02020502050506020301" pitchFamily="18" charset="77"/>
              </a:rPr>
              <a:t>Are Science and Religion Compatible?</a:t>
            </a:r>
            <a:endParaRPr lang="en-AU" dirty="0">
              <a:effectLst/>
              <a:latin typeface="Trajan Pro" panose="02020502050506020301" pitchFamily="18" charset="77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E459BA8-D9FF-6F4F-8DCF-C169BC0EC61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451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bg1"/>
          </a:solidFill>
          <a:latin typeface="Trajan Pro" panose="02020502050506020301" pitchFamily="18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627D110E-E98C-5948-9929-71F5D7FC40B7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524930" y="5614135"/>
            <a:ext cx="1390262" cy="104675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928D909-F78A-544E-8A9E-17D2A645B0FF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2277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bg1"/>
          </a:solidFill>
          <a:latin typeface="Trajan Pro" panose="02020502050506020301" pitchFamily="18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B7F325C-A649-3C48-98B2-0B9CE2FF7279}"/>
              </a:ext>
            </a:extLst>
          </p:cNvPr>
          <p:cNvCxnSpPr/>
          <p:nvPr/>
        </p:nvCxnSpPr>
        <p:spPr>
          <a:xfrm flipH="1">
            <a:off x="2202024" y="3424335"/>
            <a:ext cx="9989976" cy="0"/>
          </a:xfrm>
          <a:prstGeom prst="line">
            <a:avLst/>
          </a:prstGeom>
          <a:ln w="53975">
            <a:solidFill>
              <a:srgbClr val="1C3F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>
            <a:extLst>
              <a:ext uri="{FF2B5EF4-FFF2-40B4-BE49-F238E27FC236}">
                <a16:creationId xmlns:a16="http://schemas.microsoft.com/office/drawing/2014/main" id="{BC1EB2F9-7672-F347-9DBD-C0C6A9814D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54146" y="721149"/>
            <a:ext cx="5694785" cy="2423268"/>
          </a:xfrm>
          <a:effectLst/>
        </p:spPr>
        <p:txBody>
          <a:bodyPr>
            <a:normAutofit/>
          </a:bodyPr>
          <a:lstStyle/>
          <a:p>
            <a:pPr algn="l"/>
            <a:r>
              <a:rPr lang="en-AU" sz="4800" dirty="0">
                <a:solidFill>
                  <a:srgbClr val="EF4135"/>
                </a:solidFill>
              </a:rPr>
              <a:t>The Pursuit of Truth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5FDC317-D686-0542-A15E-3D6D4B2156C4}"/>
              </a:ext>
            </a:extLst>
          </p:cNvPr>
          <p:cNvSpPr txBox="1"/>
          <p:nvPr/>
        </p:nvSpPr>
        <p:spPr>
          <a:xfrm>
            <a:off x="6354146" y="3788229"/>
            <a:ext cx="4021493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AU" sz="2800" b="1" dirty="0"/>
              <a:t>The Parables of Jesus</a:t>
            </a: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21539986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A193E6-0502-41AA-8014-A39288C37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800" dirty="0"/>
              <a:t>What is a Parable?</a:t>
            </a:r>
            <a:endParaRPr lang="en-US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E33A50-4EEC-4ED3-BD77-433731A12C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/>
              <a:t>The story about the vineyard and the coin are parables. A parable is a short story used to teach an important truth message. 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/>
              <a:t>Why do you think Jesus used parables?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/>
              <a:t>Can made up stories communicate truth?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/>
              <a:t>Could the scientific method be applied to this parable to discover the ‘truth’ contained in it? Does this make the ‘truth’ communicated by the parable more or less true?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/>
              <a:t>Is it possible to ‘believe in’ the scientific method and the parables found in the Gospels? Why or why not?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471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8A4B1-735F-8B4D-8429-02AC0F272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800" dirty="0"/>
              <a:t>The Lost Coin</a:t>
            </a:r>
            <a:endParaRPr lang="en-US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C3C4AE-3BB5-5646-9E52-3D9D50275C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/>
              <a:t>Read Luke 15:8-10</a:t>
            </a:r>
          </a:p>
          <a:p>
            <a:pPr marL="0" indent="0">
              <a:buNone/>
            </a:pPr>
            <a:r>
              <a:rPr lang="en-AU" b="1" baseline="30000" dirty="0"/>
              <a:t>8 </a:t>
            </a:r>
            <a:r>
              <a:rPr lang="en-AU" dirty="0"/>
              <a:t>“Or suppose a woman has ten silver coins and loses one. Won’t she light a lamp and sweep the entire house and search carefully until she finds it? </a:t>
            </a:r>
            <a:r>
              <a:rPr lang="en-AU" b="1" baseline="30000" dirty="0"/>
              <a:t>9 </a:t>
            </a:r>
            <a:r>
              <a:rPr lang="en-AU" dirty="0"/>
              <a:t>And when she finds it, she will call in her friends and </a:t>
            </a:r>
            <a:r>
              <a:rPr lang="en-AU" dirty="0" err="1"/>
              <a:t>neighbors</a:t>
            </a:r>
            <a:r>
              <a:rPr lang="en-AU" dirty="0"/>
              <a:t> and say, ‘Rejoice with me because I have found my lost coin.’ </a:t>
            </a:r>
            <a:r>
              <a:rPr lang="en-AU" b="1" baseline="30000" dirty="0"/>
              <a:t>10 </a:t>
            </a:r>
            <a:r>
              <a:rPr lang="en-AU" dirty="0"/>
              <a:t>In the same way, there is joy in the presence of God’s angels when even one sinner repents.” (NLT)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924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CE5AC-3D6E-4356-8C32-5D003EBBA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800" dirty="0"/>
              <a:t>Truth</a:t>
            </a:r>
            <a:endParaRPr lang="en-US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192C06-F34C-427A-969D-816AE653C6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AU" dirty="0"/>
              <a:t>Do you think Luke believed this story was a real event? Why or why not?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/>
              <a:t>What do you think Luke’s purpose was in recording this story?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/>
              <a:t>What ‘truth’ is Jesus trying to communicate in this story?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464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upload.wikimedia.org/wikipedia/commons/thumb/e/ee/Parable_of_the_Lost_Coin.jpg/230px-Parable_of_the_Lost_Coin.jpg">
            <a:extLst>
              <a:ext uri="{FF2B5EF4-FFF2-40B4-BE49-F238E27FC236}">
                <a16:creationId xmlns:a16="http://schemas.microsoft.com/office/drawing/2014/main" id="{F9C2B6D0-91D6-42DE-A4A5-4E30320AC0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877" y="509326"/>
            <a:ext cx="2703265" cy="5336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art the lost coin">
            <a:extLst>
              <a:ext uri="{FF2B5EF4-FFF2-40B4-BE49-F238E27FC236}">
                <a16:creationId xmlns:a16="http://schemas.microsoft.com/office/drawing/2014/main" id="{5E85FE95-F6CA-4A13-9138-DFF16F2BF0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4795" y="509326"/>
            <a:ext cx="3159609" cy="5336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4FBD314-AE0F-442F-B7EF-FF586E550F8C}"/>
              </a:ext>
            </a:extLst>
          </p:cNvPr>
          <p:cNvSpPr txBox="1"/>
          <p:nvPr/>
        </p:nvSpPr>
        <p:spPr>
          <a:xfrm>
            <a:off x="8375945" y="420061"/>
            <a:ext cx="315960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AU" sz="2400" dirty="0"/>
              <a:t>Do the artworks accurately capture what the parable is trying to communicate?</a:t>
            </a:r>
          </a:p>
          <a:p>
            <a:pPr marL="342900" indent="-342900">
              <a:buAutoNum type="arabicPeriod"/>
            </a:pPr>
            <a:r>
              <a:rPr lang="en-AU" sz="2400" dirty="0"/>
              <a:t>Do the different features in each picture impact the truthfulness of the picture? Why or why not?</a:t>
            </a:r>
          </a:p>
          <a:p>
            <a:pPr marL="342900" indent="-342900">
              <a:buAutoNum type="arabicPeriod"/>
            </a:pPr>
            <a:r>
              <a:rPr lang="en-AU" sz="2400" dirty="0"/>
              <a:t>Would it be possible to paint a picture of the parable that was ‘untruthful’?</a:t>
            </a:r>
          </a:p>
        </p:txBody>
      </p:sp>
    </p:spTree>
    <p:extLst>
      <p:ext uri="{BB962C8B-B14F-4D97-AF65-F5344CB8AC3E}">
        <p14:creationId xmlns:p14="http://schemas.microsoft.com/office/powerpoint/2010/main" val="3330430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D43E5-9E31-4B68-86F3-733A4A35B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800" dirty="0"/>
              <a:t>The Parable of the Vineyard Workers</a:t>
            </a:r>
            <a:endParaRPr lang="en-US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8F2A73-2144-4928-B2A6-02AC92B869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/>
              <a:t>Matthew 20:1-16</a:t>
            </a:r>
          </a:p>
          <a:p>
            <a:pPr marL="0" indent="0">
              <a:buNone/>
            </a:pPr>
            <a:r>
              <a:rPr lang="en-AU" dirty="0"/>
              <a:t>“For the Kingdom of Heaven is like the landowner who went out early one morning to hire workers for his vineyard. </a:t>
            </a:r>
            <a:r>
              <a:rPr lang="en-AU" b="1" baseline="30000" dirty="0"/>
              <a:t>2 </a:t>
            </a:r>
            <a:r>
              <a:rPr lang="en-AU" dirty="0"/>
              <a:t>He agreed to pay the normal daily wage and sent them out to work.</a:t>
            </a:r>
          </a:p>
          <a:p>
            <a:pPr marL="0" indent="0">
              <a:buNone/>
            </a:pPr>
            <a:r>
              <a:rPr lang="en-AU" b="1" baseline="30000" dirty="0"/>
              <a:t>3 </a:t>
            </a:r>
            <a:r>
              <a:rPr lang="en-AU" dirty="0"/>
              <a:t>“At nine o’clock in the morning he was passing through the marketplace and saw some people standing around doing nothing. </a:t>
            </a:r>
            <a:r>
              <a:rPr lang="en-AU" b="1" baseline="30000" dirty="0"/>
              <a:t>4 </a:t>
            </a:r>
            <a:r>
              <a:rPr lang="en-AU" dirty="0"/>
              <a:t>So he hired them, telling them he would pay them whatever was right at the end of the day. </a:t>
            </a:r>
            <a:r>
              <a:rPr lang="en-AU" b="1" baseline="30000" dirty="0"/>
              <a:t>5 </a:t>
            </a:r>
            <a:r>
              <a:rPr lang="en-AU" dirty="0"/>
              <a:t>So they went to work in the vineyard. At noon and again at three o’clock he did the same thing.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528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BE354E-B34B-45C7-BD5A-63B7025E2F3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055163" y="1380134"/>
            <a:ext cx="10507662" cy="3919538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AU" b="1" baseline="30000" dirty="0"/>
              <a:t>6 </a:t>
            </a:r>
            <a:r>
              <a:rPr lang="en-AU" dirty="0"/>
              <a:t>“At five o’clock that afternoon he was in town again and saw some more people standing around. He asked them, ‘Why haven’t you been working today?’</a:t>
            </a:r>
          </a:p>
          <a:p>
            <a:pPr marL="0" indent="0">
              <a:buNone/>
            </a:pPr>
            <a:r>
              <a:rPr lang="en-AU" b="1" baseline="30000" dirty="0"/>
              <a:t>7 </a:t>
            </a:r>
            <a:r>
              <a:rPr lang="en-AU" dirty="0"/>
              <a:t>“They replied, ‘Because no one hired us.’</a:t>
            </a:r>
          </a:p>
          <a:p>
            <a:pPr marL="0" indent="0">
              <a:buNone/>
            </a:pPr>
            <a:r>
              <a:rPr lang="en-AU" dirty="0"/>
              <a:t>“The landowner told them, ‘Then go out and join the others in my vineyard.’</a:t>
            </a:r>
          </a:p>
          <a:p>
            <a:pPr marL="0" indent="0">
              <a:buNone/>
            </a:pPr>
            <a:r>
              <a:rPr lang="en-AU" b="1" baseline="30000" dirty="0"/>
              <a:t>8 </a:t>
            </a:r>
            <a:r>
              <a:rPr lang="en-AU" dirty="0"/>
              <a:t>“That evening he told the foreman to call the workers in and pay them, beginning with the last workers first. </a:t>
            </a:r>
            <a:r>
              <a:rPr lang="en-AU" b="1" baseline="30000" dirty="0"/>
              <a:t>9 </a:t>
            </a:r>
            <a:r>
              <a:rPr lang="en-AU" dirty="0"/>
              <a:t>When those hired at five o’clock were paid, each received a full day’s wage. </a:t>
            </a:r>
            <a:r>
              <a:rPr lang="en-AU" b="1" baseline="30000" dirty="0"/>
              <a:t>10 </a:t>
            </a:r>
            <a:r>
              <a:rPr lang="en-AU" dirty="0"/>
              <a:t>When those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798D231-1A96-4212-AEBA-3B3A69410403}"/>
              </a:ext>
            </a:extLst>
          </p:cNvPr>
          <p:cNvSpPr/>
          <p:nvPr/>
        </p:nvSpPr>
        <p:spPr>
          <a:xfrm>
            <a:off x="1149292" y="545284"/>
            <a:ext cx="1241570" cy="4446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52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D53505-5C4F-4CCA-B906-A66AC0492E6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946106" y="1102876"/>
            <a:ext cx="10507662" cy="3919537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AU" dirty="0"/>
              <a:t>hired first came to get their pay, they assumed they would receive more. But they, too, were paid a day’s wage. </a:t>
            </a:r>
            <a:r>
              <a:rPr lang="en-AU" b="1" baseline="30000" dirty="0"/>
              <a:t>11 </a:t>
            </a:r>
            <a:r>
              <a:rPr lang="en-AU" dirty="0"/>
              <a:t>When they received their pay, they protested to the owner, </a:t>
            </a:r>
            <a:r>
              <a:rPr lang="en-AU" b="1" baseline="30000" dirty="0"/>
              <a:t>12 </a:t>
            </a:r>
            <a:r>
              <a:rPr lang="en-AU" dirty="0"/>
              <a:t>‘Those people worked only one hour, and yet you’ve paid them just as much as you paid us who worked all day in the scorching heat.’</a:t>
            </a:r>
          </a:p>
          <a:p>
            <a:pPr marL="0" indent="0">
              <a:buNone/>
            </a:pPr>
            <a:r>
              <a:rPr lang="en-AU" b="1" baseline="30000" dirty="0"/>
              <a:t>13 </a:t>
            </a:r>
            <a:r>
              <a:rPr lang="en-AU" dirty="0"/>
              <a:t>“He answered one of them, ‘Friend, I haven’t been unfair! Didn’t you agree to work all day for the usual wage? </a:t>
            </a:r>
            <a:r>
              <a:rPr lang="en-AU" b="1" baseline="30000" dirty="0"/>
              <a:t>14 </a:t>
            </a:r>
            <a:r>
              <a:rPr lang="en-AU" dirty="0"/>
              <a:t>Take your money and go. I wanted to pay this last worker the same as you. </a:t>
            </a:r>
            <a:r>
              <a:rPr lang="en-AU" b="1" baseline="30000" dirty="0"/>
              <a:t>15 </a:t>
            </a:r>
            <a:r>
              <a:rPr lang="en-AU" dirty="0"/>
              <a:t>Is it against the law for me to do what I want with my money? Should you be jealous because I am kind to others?’</a:t>
            </a:r>
          </a:p>
          <a:p>
            <a:pPr marL="0" indent="0">
              <a:buNone/>
            </a:pPr>
            <a:r>
              <a:rPr lang="en-AU" b="1" baseline="30000" dirty="0"/>
              <a:t>16 </a:t>
            </a:r>
            <a:r>
              <a:rPr lang="en-AU" dirty="0"/>
              <a:t>“So those who are last now will be first then, and those who are first will be last.” (NLT)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9A40DD8-F711-459E-A965-5FD94DF6225A}"/>
              </a:ext>
            </a:extLst>
          </p:cNvPr>
          <p:cNvSpPr/>
          <p:nvPr/>
        </p:nvSpPr>
        <p:spPr>
          <a:xfrm>
            <a:off x="1149292" y="545284"/>
            <a:ext cx="1241570" cy="4446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871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CE5AC-3D6E-4356-8C32-5D003EBBA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800" dirty="0"/>
              <a:t>Truth</a:t>
            </a:r>
            <a:endParaRPr lang="en-US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192C06-F34C-427A-969D-816AE653C6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AU" dirty="0"/>
              <a:t>Do you think Matthew believed this story was a real event? Why or why not?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/>
              <a:t>What do you think Matthew’s purpose was in recording this story?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/>
              <a:t>What ‘truth’ is Jesus trying to communicate in this story?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8405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16B4D73-0DF0-4DE8-8D0E-7B98DF53A6DF}"/>
              </a:ext>
            </a:extLst>
          </p:cNvPr>
          <p:cNvSpPr/>
          <p:nvPr/>
        </p:nvSpPr>
        <p:spPr>
          <a:xfrm>
            <a:off x="574623" y="637563"/>
            <a:ext cx="556553" cy="26160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Image result for art parable of the vineyard workers">
            <a:extLst>
              <a:ext uri="{FF2B5EF4-FFF2-40B4-BE49-F238E27FC236}">
                <a16:creationId xmlns:a16="http://schemas.microsoft.com/office/drawing/2014/main" id="{47994364-E56A-4D9A-81CB-73E664E02D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901" y="92280"/>
            <a:ext cx="3691108" cy="2522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 result for art parable of the vineyard workers">
            <a:extLst>
              <a:ext uri="{FF2B5EF4-FFF2-40B4-BE49-F238E27FC236}">
                <a16:creationId xmlns:a16="http://schemas.microsoft.com/office/drawing/2014/main" id="{8700FD26-C535-4B58-9390-7578C242B5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900" y="4243141"/>
            <a:ext cx="3691107" cy="2326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Image result for art parable of the vineyard workers">
            <a:extLst>
              <a:ext uri="{FF2B5EF4-FFF2-40B4-BE49-F238E27FC236}">
                <a16:creationId xmlns:a16="http://schemas.microsoft.com/office/drawing/2014/main" id="{CD045E69-2D8D-47FB-A0E9-F1BF87008A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9524" y="2019528"/>
            <a:ext cx="3801349" cy="257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6EEE1AB-2DF3-45F3-812C-545ECC3B9A6C}"/>
              </a:ext>
            </a:extLst>
          </p:cNvPr>
          <p:cNvSpPr txBox="1"/>
          <p:nvPr/>
        </p:nvSpPr>
        <p:spPr>
          <a:xfrm>
            <a:off x="8822891" y="231875"/>
            <a:ext cx="315960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AU" sz="2400" dirty="0"/>
              <a:t>Do the artworks accurately capture what the parable is trying to communicate?</a:t>
            </a:r>
          </a:p>
          <a:p>
            <a:pPr marL="342900" indent="-342900">
              <a:buAutoNum type="arabicPeriod"/>
            </a:pPr>
            <a:r>
              <a:rPr lang="en-AU" sz="2400" dirty="0"/>
              <a:t>Do the different features in each picture impact the truthfulness of the picture? Why or why not?</a:t>
            </a:r>
          </a:p>
          <a:p>
            <a:pPr marL="342900" indent="-342900">
              <a:buAutoNum type="arabicPeriod"/>
            </a:pPr>
            <a:r>
              <a:rPr lang="en-AU" sz="2400" dirty="0"/>
              <a:t>Would it be possible to paint a picture of the parable that was ‘untruthful’?</a:t>
            </a:r>
          </a:p>
        </p:txBody>
      </p:sp>
    </p:spTree>
    <p:extLst>
      <p:ext uri="{BB962C8B-B14F-4D97-AF65-F5344CB8AC3E}">
        <p14:creationId xmlns:p14="http://schemas.microsoft.com/office/powerpoint/2010/main" val="3994098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4" id="{7637A20C-56B8-6E44-A428-5C0ADAC1DD58}" vid="{09AEA323-2772-3049-B7BF-11F7FB1AF4DF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4" id="{7637A20C-56B8-6E44-A428-5C0ADAC1DD58}" vid="{FC6DD178-7F16-8A48-A31C-27680A32AC1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178518 ANGSAU Powerpoint Template</Template>
  <TotalTime>84</TotalTime>
  <Words>359</Words>
  <Application>Microsoft Office PowerPoint</Application>
  <PresentationFormat>Widescreen</PresentationFormat>
  <Paragraphs>38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Trajan Pro</vt:lpstr>
      <vt:lpstr>Office Theme</vt:lpstr>
      <vt:lpstr>1_Office Theme</vt:lpstr>
      <vt:lpstr>The Pursuit of Truth</vt:lpstr>
      <vt:lpstr>The Lost Coin</vt:lpstr>
      <vt:lpstr>Truth</vt:lpstr>
      <vt:lpstr>PowerPoint Presentation</vt:lpstr>
      <vt:lpstr>The Parable of the Vineyard Workers</vt:lpstr>
      <vt:lpstr>PowerPoint Presentation</vt:lpstr>
      <vt:lpstr>PowerPoint Presentation</vt:lpstr>
      <vt:lpstr>Truth</vt:lpstr>
      <vt:lpstr>PowerPoint Presentation</vt:lpstr>
      <vt:lpstr>What is a Parable?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Aila Dann</dc:creator>
  <cp:lastModifiedBy>Penelope Russell</cp:lastModifiedBy>
  <cp:revision>11</cp:revision>
  <dcterms:created xsi:type="dcterms:W3CDTF">2019-03-11T08:44:05Z</dcterms:created>
  <dcterms:modified xsi:type="dcterms:W3CDTF">2019-03-12T02:59:58Z</dcterms:modified>
</cp:coreProperties>
</file>