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31"/>
  </p:notesMasterIdLst>
  <p:sldIdLst>
    <p:sldId id="258" r:id="rId3"/>
    <p:sldId id="284" r:id="rId4"/>
    <p:sldId id="281" r:id="rId5"/>
    <p:sldId id="256" r:id="rId6"/>
    <p:sldId id="275" r:id="rId7"/>
    <p:sldId id="285" r:id="rId8"/>
    <p:sldId id="286" r:id="rId9"/>
    <p:sldId id="265" r:id="rId10"/>
    <p:sldId id="287" r:id="rId11"/>
    <p:sldId id="288" r:id="rId12"/>
    <p:sldId id="276" r:id="rId13"/>
    <p:sldId id="283" r:id="rId14"/>
    <p:sldId id="279" r:id="rId15"/>
    <p:sldId id="282" r:id="rId16"/>
    <p:sldId id="270" r:id="rId17"/>
    <p:sldId id="296" r:id="rId18"/>
    <p:sldId id="272" r:id="rId19"/>
    <p:sldId id="297" r:id="rId20"/>
    <p:sldId id="298" r:id="rId21"/>
    <p:sldId id="292" r:id="rId22"/>
    <p:sldId id="293" r:id="rId23"/>
    <p:sldId id="294" r:id="rId24"/>
    <p:sldId id="299" r:id="rId25"/>
    <p:sldId id="291" r:id="rId26"/>
    <p:sldId id="300" r:id="rId27"/>
    <p:sldId id="301" r:id="rId28"/>
    <p:sldId id="273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333" autoAdjust="0"/>
  </p:normalViewPr>
  <p:slideViewPr>
    <p:cSldViewPr snapToGrid="0" snapToObjects="1">
      <p:cViewPr varScale="1">
        <p:scale>
          <a:sx n="77" d="100"/>
          <a:sy n="77" d="100"/>
        </p:scale>
        <p:origin x="18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8DD09-A1EF-4BE3-BEA4-8545EC884EE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1FA0-22B0-4C59-AA66-3E78030603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01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Labyrinths have been known to</a:t>
            </a:r>
            <a:r>
              <a:rPr lang="en-AU" baseline="0" dirty="0"/>
              <a:t> exist for over 4000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268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Numbers</a:t>
            </a:r>
            <a:r>
              <a:rPr lang="en-AU" baseline="0" dirty="0"/>
              <a:t> of</a:t>
            </a:r>
            <a:r>
              <a:rPr lang="en-AU" dirty="0"/>
              <a:t> medieval labyrinths still exist</a:t>
            </a:r>
          </a:p>
          <a:p>
            <a:r>
              <a:rPr lang="en-AU" dirty="0"/>
              <a:t>As</a:t>
            </a:r>
            <a:r>
              <a:rPr lang="en-AU" baseline="0" dirty="0"/>
              <a:t> in the case of Chartres, in France</a:t>
            </a:r>
          </a:p>
          <a:p>
            <a:r>
              <a:rPr lang="en-AU" baseline="0" dirty="0"/>
              <a:t>And more modern ones such as</a:t>
            </a:r>
          </a:p>
          <a:p>
            <a:r>
              <a:rPr lang="en-AU" baseline="0" dirty="0"/>
              <a:t>Grace Cathedral in San Francisco, or the palm size version and tracing pen, which you can take anywhere with you</a:t>
            </a:r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650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is also a Labyrinth at the Wollaston site where the ASC Head Office is located.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381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05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We’ve also seen the Labyrinth is a single path –</a:t>
            </a:r>
            <a:r>
              <a:rPr lang="en-AU" baseline="0" dirty="0"/>
              <a:t> unicursal</a:t>
            </a:r>
          </a:p>
          <a:p>
            <a:r>
              <a:rPr lang="en-AU" baseline="0" dirty="0"/>
              <a:t>YET</a:t>
            </a:r>
          </a:p>
          <a:p>
            <a:r>
              <a:rPr lang="en-AU" baseline="0" dirty="0"/>
              <a:t>In its Christian expression it contains a threefold path within itself – Trinitarian!</a:t>
            </a:r>
          </a:p>
          <a:p>
            <a:pPr marL="228600" indent="-228600">
              <a:buAutoNum type="arabicPeriod"/>
            </a:pPr>
            <a:r>
              <a:rPr lang="en-AU" baseline="0" dirty="0"/>
              <a:t>We enter. We release, quieten, or purge ourselves of as much as we can from the outside world - PURGATION</a:t>
            </a:r>
          </a:p>
          <a:p>
            <a:pPr marL="228600" indent="-228600">
              <a:buAutoNum type="arabicPeriod"/>
            </a:pPr>
            <a:r>
              <a:rPr lang="en-AU" baseline="0" dirty="0"/>
              <a:t>In following the long, winding, seemingly “illogical” path, we do reach the centre – a place for ILLUMINATION, for continued meditation</a:t>
            </a:r>
          </a:p>
          <a:p>
            <a:pPr marL="228600" indent="-228600">
              <a:buAutoNum type="arabicPeriod"/>
            </a:pPr>
            <a:r>
              <a:rPr lang="en-AU" baseline="0" dirty="0"/>
              <a:t>We move from the centre, back towards the outside, now reenergised to have new RELATIONSHIPS, with God, with ourselves, with one another, with the created world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47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42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377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7624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Tri-centred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114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grand version with a very obvious </a:t>
            </a:r>
            <a:r>
              <a:rPr lang="en-US" dirty="0" err="1"/>
              <a:t>centre</a:t>
            </a:r>
            <a:r>
              <a:rPr lang="en-US" dirty="0"/>
              <a:t> place for contemplation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462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have developed through both classical and medieval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414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 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343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luck tracing this one!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92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826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cloth based version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511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Labyrinths have also been found on small ancient coins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225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There are the remains of an early pre-Christian labyrinth on Mt Knossos in Crete,</a:t>
            </a:r>
          </a:p>
          <a:p>
            <a:r>
              <a:rPr lang="en-AU" baseline="0" dirty="0"/>
              <a:t>and which had its mythical Minotaur as guardian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623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Labyrinths are not a MAZE</a:t>
            </a:r>
          </a:p>
          <a:p>
            <a:r>
              <a:rPr lang="en-AU" dirty="0"/>
              <a:t>Mazes are “multicursal”.</a:t>
            </a:r>
          </a:p>
          <a:p>
            <a:r>
              <a:rPr lang="en-AU" dirty="0"/>
              <a:t>They engage our logic, our minds, to solve the riddles of wrong turns and dead 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59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Perhaps</a:t>
            </a:r>
            <a:r>
              <a:rPr lang="en-AU" baseline="0" dirty="0"/>
              <a:t> even where the walls of the maze move – as in Harry Potter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601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where the goal is ever elusive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987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Labyrinth however is “unicursal”</a:t>
            </a:r>
          </a:p>
          <a:p>
            <a:endParaRPr lang="en-AU" dirty="0"/>
          </a:p>
          <a:p>
            <a:r>
              <a:rPr lang="en-AU" dirty="0"/>
              <a:t>It</a:t>
            </a:r>
            <a:r>
              <a:rPr lang="en-AU" baseline="0" dirty="0"/>
              <a:t> is o</a:t>
            </a:r>
            <a:r>
              <a:rPr lang="en-AU" dirty="0"/>
              <a:t>ne well defined path</a:t>
            </a:r>
          </a:p>
          <a:p>
            <a:r>
              <a:rPr lang="en-AU" dirty="0"/>
              <a:t>which all can see from the outset</a:t>
            </a:r>
          </a:p>
          <a:p>
            <a:r>
              <a:rPr lang="en-AU" dirty="0"/>
              <a:t>The path however turns this way, then that way, it leads us …….</a:t>
            </a:r>
          </a:p>
          <a:p>
            <a:r>
              <a:rPr lang="en-AU" dirty="0"/>
              <a:t>from the entrance</a:t>
            </a:r>
            <a:r>
              <a:rPr lang="en-AU" baseline="0" dirty="0"/>
              <a:t> towards and into the centre …….</a:t>
            </a:r>
          </a:p>
          <a:p>
            <a:r>
              <a:rPr lang="en-AU" baseline="0" dirty="0"/>
              <a:t>and then back out again on the same path</a:t>
            </a:r>
          </a:p>
          <a:p>
            <a:endParaRPr lang="en-AU" baseline="0" dirty="0"/>
          </a:p>
          <a:p>
            <a:r>
              <a:rPr lang="en-AU" baseline="0" dirty="0"/>
              <a:t>We don’t have to engage our minds necessarily when we walk this, for</a:t>
            </a:r>
          </a:p>
          <a:p>
            <a:r>
              <a:rPr lang="en-AU" baseline="0" dirty="0"/>
              <a:t>our feet follow the path and we can just “be” – </a:t>
            </a:r>
          </a:p>
          <a:p>
            <a:r>
              <a:rPr lang="en-AU" baseline="0" dirty="0"/>
              <a:t>The Labyrinth is another way of mindfulness, or of meditation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99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</a:t>
            </a:r>
            <a:r>
              <a:rPr lang="en-AU" baseline="0" dirty="0"/>
              <a:t> earlier times of Christianity most people could not read</a:t>
            </a:r>
          </a:p>
          <a:p>
            <a:r>
              <a:rPr lang="en-AU" baseline="0" dirty="0"/>
              <a:t>They experienced their faith through their senses – sounds, sights, smells, touch, and taste</a:t>
            </a:r>
          </a:p>
          <a:p>
            <a:r>
              <a:rPr lang="en-AU" baseline="0" dirty="0"/>
              <a:t>Walking in the footsteps of Jesus through Jerusalem and its surrounds was the ultimate experience, but very few could actually do this</a:t>
            </a:r>
          </a:p>
          <a:p>
            <a:r>
              <a:rPr lang="en-AU" baseline="0" dirty="0"/>
              <a:t>Whatever the past or future held, one approach to following Christ can be found in the quote from St Augustine “solvitur ambulando”</a:t>
            </a:r>
          </a:p>
          <a:p>
            <a:r>
              <a:rPr lang="en-AU" baseline="0" dirty="0"/>
              <a:t>…..  which means, it is solved by walking.</a:t>
            </a:r>
          </a:p>
          <a:p>
            <a:endParaRPr lang="en-AU" baseline="0" dirty="0"/>
          </a:p>
          <a:p>
            <a:r>
              <a:rPr lang="en-AU" baseline="0" dirty="0"/>
              <a:t>But by medieval times as the Crusaders sought to recapture / protect Jerusalem, such journeys were too dangerous even for those who could afford them</a:t>
            </a:r>
          </a:p>
          <a:p>
            <a:r>
              <a:rPr lang="en-AU" baseline="0" dirty="0"/>
              <a:t>And so iconic but more local pilgrimages were designated</a:t>
            </a:r>
          </a:p>
          <a:p>
            <a:r>
              <a:rPr lang="en-AU" baseline="0" dirty="0"/>
              <a:t>Such as to Lourdes, or Chartres, or Canterbury, or on the Camino Way to Santiago de Compostela</a:t>
            </a:r>
          </a:p>
          <a:p>
            <a:r>
              <a:rPr lang="en-AU" baseline="0" dirty="0"/>
              <a:t>The end of such pilgrimages were in shrines or Cathedrals which often had a labyrinth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38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DD90-5EBE-44BD-B9A8-EE1395503D3C}" type="datetimeFigureOut">
              <a:rPr lang="en-AU" smtClean="0"/>
              <a:t>6/05/2020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8256-18BB-4471-927C-D4A89040F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5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DD90-5EBE-44BD-B9A8-EE1395503D3C}" type="datetimeFigureOut">
              <a:rPr lang="en-AU" smtClean="0"/>
              <a:t>6/05/2020</a:t>
            </a:fld>
            <a:endParaRPr lang="en-A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8256-18BB-4471-927C-D4A89040F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111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Labyrinths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446425" y="3788229"/>
            <a:ext cx="4021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AU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D8A16-5585-4E02-B845-776F5DC07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86" y="965471"/>
            <a:ext cx="1856833" cy="19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0" y="447173"/>
            <a:ext cx="8087635" cy="54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37" y="2143733"/>
            <a:ext cx="2561906" cy="2988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883781" cy="1400530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FF0000"/>
                </a:solidFill>
              </a:rPr>
              <a:t>WHERE IS THE WALK?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3" y="1943169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5670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06" y="576197"/>
            <a:ext cx="7364782" cy="49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9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1" y="739035"/>
            <a:ext cx="7327727" cy="48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89" y="261119"/>
            <a:ext cx="5040191" cy="377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069" y="2171357"/>
            <a:ext cx="8420561" cy="3329581"/>
          </a:xfrm>
        </p:spPr>
        <p:txBody>
          <a:bodyPr/>
          <a:lstStyle/>
          <a:p>
            <a:r>
              <a:rPr lang="en-AU" sz="4800" dirty="0">
                <a:solidFill>
                  <a:srgbClr val="FF0000"/>
                </a:solidFill>
              </a:rPr>
              <a:t>Inward – letting go</a:t>
            </a:r>
            <a:br>
              <a:rPr lang="en-AU" sz="4800" dirty="0">
                <a:solidFill>
                  <a:srgbClr val="FF0000"/>
                </a:solidFill>
              </a:rPr>
            </a:br>
            <a:r>
              <a:rPr lang="en-AU" sz="4800" dirty="0">
                <a:solidFill>
                  <a:srgbClr val="FF0000"/>
                </a:solidFill>
              </a:rPr>
              <a:t>Centre – resting place</a:t>
            </a:r>
            <a:br>
              <a:rPr lang="en-AU" sz="4800" dirty="0">
                <a:solidFill>
                  <a:srgbClr val="FF0000"/>
                </a:solidFill>
              </a:rPr>
            </a:br>
            <a:r>
              <a:rPr lang="en-AU" sz="4800" dirty="0">
                <a:solidFill>
                  <a:srgbClr val="FF0000"/>
                </a:solidFill>
              </a:rPr>
              <a:t>Outward - relationship</a:t>
            </a:r>
          </a:p>
        </p:txBody>
      </p:sp>
    </p:spTree>
    <p:extLst>
      <p:ext uri="{BB962C8B-B14F-4D97-AF65-F5344CB8AC3E}">
        <p14:creationId xmlns:p14="http://schemas.microsoft.com/office/powerpoint/2010/main" val="22426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558302"/>
            <a:ext cx="8422640" cy="5604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26" y="406400"/>
            <a:ext cx="9096474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0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D6AEB-3612-4737-94F0-116AD226D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92" y="0"/>
            <a:ext cx="7055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529517"/>
            <a:ext cx="7294880" cy="546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79" y="444101"/>
            <a:ext cx="7762241" cy="58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2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7" y="826718"/>
            <a:ext cx="5611660" cy="41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6CAB52-5235-48C5-BBA1-3D31BBE7B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01" y="0"/>
            <a:ext cx="717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MA_Tablette_1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026" y="224337"/>
            <a:ext cx="61722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004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7" y="312359"/>
            <a:ext cx="8970585" cy="58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6" y="295421"/>
            <a:ext cx="9140978" cy="6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8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562168"/>
            <a:ext cx="9753600" cy="59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2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D446F-DC0F-4106-9707-0161DAE1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4" y="0"/>
            <a:ext cx="11530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-10155"/>
            <a:ext cx="10320997" cy="68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24" y="989138"/>
            <a:ext cx="8194756" cy="44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-82463"/>
            <a:ext cx="6940464" cy="69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24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145795"/>
            <a:ext cx="9799833" cy="43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51E15-F8DB-4D5E-808D-5B4E63A4A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63" y="264225"/>
            <a:ext cx="9412066" cy="63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E5A35E-BF43-4A39-B8E0-80E5FF6F9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CD5CF0-6951-453F-B2AC-48A3F0F35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450px-Labirinto_do_Outeiro_do_Cri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8564" y="573323"/>
            <a:ext cx="5387353" cy="5383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343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1330594"/>
            <a:ext cx="7867269" cy="37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3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447220"/>
            <a:ext cx="4511099" cy="58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0" y="446834"/>
            <a:ext cx="9242425" cy="51585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298090" y="5668871"/>
            <a:ext cx="8824913" cy="1347788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WHAT IS A LABYRINTH?</a:t>
            </a:r>
          </a:p>
        </p:txBody>
      </p:sp>
    </p:spTree>
    <p:extLst>
      <p:ext uri="{BB962C8B-B14F-4D97-AF65-F5344CB8AC3E}">
        <p14:creationId xmlns:p14="http://schemas.microsoft.com/office/powerpoint/2010/main" val="359456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22943"/>
            <a:ext cx="7853680" cy="52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647062"/>
            <a:ext cx="6390742" cy="53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39" y="927165"/>
            <a:ext cx="8463280" cy="5631928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45130" y="298907"/>
            <a:ext cx="9404723" cy="7983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b="1" dirty="0">
                <a:solidFill>
                  <a:srgbClr val="FF0000"/>
                </a:solidFill>
                <a:latin typeface="Trajan Pro"/>
              </a:rPr>
              <a:t>WHAT IS A LABYRINTH?</a:t>
            </a:r>
          </a:p>
        </p:txBody>
      </p:sp>
    </p:spTree>
    <p:extLst>
      <p:ext uri="{BB962C8B-B14F-4D97-AF65-F5344CB8AC3E}">
        <p14:creationId xmlns:p14="http://schemas.microsoft.com/office/powerpoint/2010/main" val="85485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341B9700-8DCA-49DC-9010-B328F665D1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EC8D171C-1A40-4766-942F-B4F2B6C71D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Religious Studies Powerpoint Template_v2</Template>
  <TotalTime>9</TotalTime>
  <Words>591</Words>
  <Application>Microsoft Office PowerPoint</Application>
  <PresentationFormat>Widescreen</PresentationFormat>
  <Paragraphs>75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Trajan Pro</vt:lpstr>
      <vt:lpstr>Office Theme</vt:lpstr>
      <vt:lpstr>1_Office Theme</vt:lpstr>
      <vt:lpstr>Labyrinths</vt:lpstr>
      <vt:lpstr>PowerPoint Presentation</vt:lpstr>
      <vt:lpstr>PowerPoint Presentation</vt:lpstr>
      <vt:lpstr>PowerPoint Presentation</vt:lpstr>
      <vt:lpstr>PowerPoint Presentation</vt:lpstr>
      <vt:lpstr>WHAT IS A LABYRINTH?</vt:lpstr>
      <vt:lpstr>PowerPoint Presentation</vt:lpstr>
      <vt:lpstr>PowerPoint Presentation</vt:lpstr>
      <vt:lpstr>PowerPoint Presentation</vt:lpstr>
      <vt:lpstr>PowerPoint Presentation</vt:lpstr>
      <vt:lpstr>WHERE IS THE WALK?</vt:lpstr>
      <vt:lpstr>PowerPoint Presentation</vt:lpstr>
      <vt:lpstr>PowerPoint Presentation</vt:lpstr>
      <vt:lpstr>Inward – letting go Centre – resting place Outward -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Labyrinths</dc:title>
  <dc:creator>Penelope Russell</dc:creator>
  <cp:lastModifiedBy>Penelope Russell</cp:lastModifiedBy>
  <cp:revision>4</cp:revision>
  <dcterms:created xsi:type="dcterms:W3CDTF">2020-05-04T03:27:54Z</dcterms:created>
  <dcterms:modified xsi:type="dcterms:W3CDTF">2020-05-06T06:02:45Z</dcterms:modified>
</cp:coreProperties>
</file>