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1" r:id="rId5"/>
  </p:sldMasterIdLst>
  <p:sldIdLst>
    <p:sldId id="258" r:id="rId6"/>
    <p:sldId id="265" r:id="rId7"/>
    <p:sldId id="269" r:id="rId8"/>
    <p:sldId id="259" r:id="rId9"/>
    <p:sldId id="267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5"/>
    <a:srgbClr val="001DF2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FB56AD-57BE-4E2E-9AF8-C9E5C45FF394}" v="11" dt="2023-10-04T01:02:14.913"/>
    <p1510:client id="{E1E26952-0ACC-44E4-96BE-0DF08E485298}" v="3" dt="2023-03-22T03:25:52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7"/>
    <p:restoredTop sz="86422"/>
  </p:normalViewPr>
  <p:slideViewPr>
    <p:cSldViewPr snapToGrid="0" snapToObjects="1">
      <p:cViewPr varScale="1">
        <p:scale>
          <a:sx n="112" d="100"/>
          <a:sy n="112" d="100"/>
        </p:scale>
        <p:origin x="69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Parr" userId="4f46477c-3823-44e3-a023-ec7a0abfe074" providerId="ADAL" clId="{E1E26952-0ACC-44E4-96BE-0DF08E485298}"/>
    <pc:docChg chg="custSel addSld delSld modSld sldOrd">
      <pc:chgData name="Ian Parr" userId="4f46477c-3823-44e3-a023-ec7a0abfe074" providerId="ADAL" clId="{E1E26952-0ACC-44E4-96BE-0DF08E485298}" dt="2023-03-30T00:41:03.506" v="243" actId="12"/>
      <pc:docMkLst>
        <pc:docMk/>
      </pc:docMkLst>
      <pc:sldChg chg="modSp mod">
        <pc:chgData name="Ian Parr" userId="4f46477c-3823-44e3-a023-ec7a0abfe074" providerId="ADAL" clId="{E1E26952-0ACC-44E4-96BE-0DF08E485298}" dt="2023-03-16T00:05:02.805" v="1" actId="20577"/>
        <pc:sldMkLst>
          <pc:docMk/>
          <pc:sldMk cId="2153998600" sldId="258"/>
        </pc:sldMkLst>
        <pc:spChg chg="mod">
          <ac:chgData name="Ian Parr" userId="4f46477c-3823-44e3-a023-ec7a0abfe074" providerId="ADAL" clId="{E1E26952-0ACC-44E4-96BE-0DF08E485298}" dt="2023-03-16T00:05:02.805" v="1" actId="20577"/>
          <ac:spMkLst>
            <pc:docMk/>
            <pc:sldMk cId="2153998600" sldId="258"/>
            <ac:spMk id="8" creationId="{B5FDC317-D686-0542-A15E-3D6D4B2156C4}"/>
          </ac:spMkLst>
        </pc:spChg>
      </pc:sldChg>
      <pc:sldChg chg="modSp mod">
        <pc:chgData name="Ian Parr" userId="4f46477c-3823-44e3-a023-ec7a0abfe074" providerId="ADAL" clId="{E1E26952-0ACC-44E4-96BE-0DF08E485298}" dt="2023-03-16T01:10:07.491" v="12" actId="20577"/>
        <pc:sldMkLst>
          <pc:docMk/>
          <pc:sldMk cId="3705924410" sldId="259"/>
        </pc:sldMkLst>
        <pc:spChg chg="mod">
          <ac:chgData name="Ian Parr" userId="4f46477c-3823-44e3-a023-ec7a0abfe074" providerId="ADAL" clId="{E1E26952-0ACC-44E4-96BE-0DF08E485298}" dt="2023-03-16T01:10:07.491" v="12" actId="20577"/>
          <ac:spMkLst>
            <pc:docMk/>
            <pc:sldMk cId="3705924410" sldId="259"/>
            <ac:spMk id="3" creationId="{06C3C4AE-3BB5-5646-9E52-3D9D50275C20}"/>
          </ac:spMkLst>
        </pc:spChg>
      </pc:sldChg>
      <pc:sldChg chg="del">
        <pc:chgData name="Ian Parr" userId="4f46477c-3823-44e3-a023-ec7a0abfe074" providerId="ADAL" clId="{E1E26952-0ACC-44E4-96BE-0DF08E485298}" dt="2023-03-21T01:40:24.876" v="79" actId="2696"/>
        <pc:sldMkLst>
          <pc:docMk/>
          <pc:sldMk cId="2013231601" sldId="260"/>
        </pc:sldMkLst>
      </pc:sldChg>
      <pc:sldChg chg="del">
        <pc:chgData name="Ian Parr" userId="4f46477c-3823-44e3-a023-ec7a0abfe074" providerId="ADAL" clId="{E1E26952-0ACC-44E4-96BE-0DF08E485298}" dt="2023-03-21T01:40:27.649" v="80" actId="2696"/>
        <pc:sldMkLst>
          <pc:docMk/>
          <pc:sldMk cId="1681489543" sldId="261"/>
        </pc:sldMkLst>
      </pc:sldChg>
      <pc:sldChg chg="del">
        <pc:chgData name="Ian Parr" userId="4f46477c-3823-44e3-a023-ec7a0abfe074" providerId="ADAL" clId="{E1E26952-0ACC-44E4-96BE-0DF08E485298}" dt="2023-03-21T01:40:30.252" v="81" actId="2696"/>
        <pc:sldMkLst>
          <pc:docMk/>
          <pc:sldMk cId="447760478" sldId="262"/>
        </pc:sldMkLst>
      </pc:sldChg>
      <pc:sldChg chg="del">
        <pc:chgData name="Ian Parr" userId="4f46477c-3823-44e3-a023-ec7a0abfe074" providerId="ADAL" clId="{E1E26952-0ACC-44E4-96BE-0DF08E485298}" dt="2023-03-21T01:40:32.308" v="82" actId="2696"/>
        <pc:sldMkLst>
          <pc:docMk/>
          <pc:sldMk cId="2429678960" sldId="263"/>
        </pc:sldMkLst>
      </pc:sldChg>
      <pc:sldChg chg="del">
        <pc:chgData name="Ian Parr" userId="4f46477c-3823-44e3-a023-ec7a0abfe074" providerId="ADAL" clId="{E1E26952-0ACC-44E4-96BE-0DF08E485298}" dt="2023-03-21T01:40:35.627" v="83" actId="2696"/>
        <pc:sldMkLst>
          <pc:docMk/>
          <pc:sldMk cId="1904167386" sldId="264"/>
        </pc:sldMkLst>
      </pc:sldChg>
      <pc:sldChg chg="addSp modSp mod">
        <pc:chgData name="Ian Parr" userId="4f46477c-3823-44e3-a023-ec7a0abfe074" providerId="ADAL" clId="{E1E26952-0ACC-44E4-96BE-0DF08E485298}" dt="2023-03-22T03:22:27.173" v="120" actId="20577"/>
        <pc:sldMkLst>
          <pc:docMk/>
          <pc:sldMk cId="908109795" sldId="265"/>
        </pc:sldMkLst>
        <pc:spChg chg="mod">
          <ac:chgData name="Ian Parr" userId="4f46477c-3823-44e3-a023-ec7a0abfe074" providerId="ADAL" clId="{E1E26952-0ACC-44E4-96BE-0DF08E485298}" dt="2023-03-22T03:22:27.173" v="120" actId="20577"/>
          <ac:spMkLst>
            <pc:docMk/>
            <pc:sldMk cId="908109795" sldId="265"/>
            <ac:spMk id="3" creationId="{06C3C4AE-3BB5-5646-9E52-3D9D50275C20}"/>
          </ac:spMkLst>
        </pc:spChg>
        <pc:picChg chg="add mod">
          <ac:chgData name="Ian Parr" userId="4f46477c-3823-44e3-a023-ec7a0abfe074" providerId="ADAL" clId="{E1E26952-0ACC-44E4-96BE-0DF08E485298}" dt="2023-03-22T03:21:44.887" v="117" actId="14100"/>
          <ac:picMkLst>
            <pc:docMk/>
            <pc:sldMk cId="908109795" sldId="265"/>
            <ac:picMk id="4" creationId="{AFADC15E-0F5A-5750-15D5-22B0E2E4DE9B}"/>
          </ac:picMkLst>
        </pc:picChg>
      </pc:sldChg>
      <pc:sldChg chg="modSp mod">
        <pc:chgData name="Ian Parr" userId="4f46477c-3823-44e3-a023-ec7a0abfe074" providerId="ADAL" clId="{E1E26952-0ACC-44E4-96BE-0DF08E485298}" dt="2023-03-30T00:41:03.506" v="243" actId="12"/>
        <pc:sldMkLst>
          <pc:docMk/>
          <pc:sldMk cId="3014860339" sldId="266"/>
        </pc:sldMkLst>
        <pc:spChg chg="mod">
          <ac:chgData name="Ian Parr" userId="4f46477c-3823-44e3-a023-ec7a0abfe074" providerId="ADAL" clId="{E1E26952-0ACC-44E4-96BE-0DF08E485298}" dt="2023-03-21T01:38:58.718" v="78" actId="20577"/>
          <ac:spMkLst>
            <pc:docMk/>
            <pc:sldMk cId="3014860339" sldId="266"/>
            <ac:spMk id="2" creationId="{A8D8A4B1-735F-8B4D-8429-02AC0F272D43}"/>
          </ac:spMkLst>
        </pc:spChg>
        <pc:spChg chg="mod">
          <ac:chgData name="Ian Parr" userId="4f46477c-3823-44e3-a023-ec7a0abfe074" providerId="ADAL" clId="{E1E26952-0ACC-44E4-96BE-0DF08E485298}" dt="2023-03-30T00:41:03.506" v="243" actId="12"/>
          <ac:spMkLst>
            <pc:docMk/>
            <pc:sldMk cId="3014860339" sldId="266"/>
            <ac:spMk id="3" creationId="{06C3C4AE-3BB5-5646-9E52-3D9D50275C20}"/>
          </ac:spMkLst>
        </pc:spChg>
      </pc:sldChg>
      <pc:sldChg chg="modSp mod ord">
        <pc:chgData name="Ian Parr" userId="4f46477c-3823-44e3-a023-ec7a0abfe074" providerId="ADAL" clId="{E1E26952-0ACC-44E4-96BE-0DF08E485298}" dt="2023-03-30T00:40:20.291" v="242" actId="20577"/>
        <pc:sldMkLst>
          <pc:docMk/>
          <pc:sldMk cId="3574695121" sldId="267"/>
        </pc:sldMkLst>
        <pc:spChg chg="mod">
          <ac:chgData name="Ian Parr" userId="4f46477c-3823-44e3-a023-ec7a0abfe074" providerId="ADAL" clId="{E1E26952-0ACC-44E4-96BE-0DF08E485298}" dt="2023-03-30T00:40:20.291" v="242" actId="20577"/>
          <ac:spMkLst>
            <pc:docMk/>
            <pc:sldMk cId="3574695121" sldId="267"/>
            <ac:spMk id="2" creationId="{A8D8A4B1-735F-8B4D-8429-02AC0F272D43}"/>
          </ac:spMkLst>
        </pc:spChg>
        <pc:spChg chg="mod">
          <ac:chgData name="Ian Parr" userId="4f46477c-3823-44e3-a023-ec7a0abfe074" providerId="ADAL" clId="{E1E26952-0ACC-44E4-96BE-0DF08E485298}" dt="2023-03-30T00:40:13.531" v="227" actId="14100"/>
          <ac:spMkLst>
            <pc:docMk/>
            <pc:sldMk cId="3574695121" sldId="267"/>
            <ac:spMk id="3" creationId="{06C3C4AE-3BB5-5646-9E52-3D9D50275C20}"/>
          </ac:spMkLst>
        </pc:spChg>
      </pc:sldChg>
      <pc:sldChg chg="modSp mod">
        <pc:chgData name="Ian Parr" userId="4f46477c-3823-44e3-a023-ec7a0abfe074" providerId="ADAL" clId="{E1E26952-0ACC-44E4-96BE-0DF08E485298}" dt="2023-03-30T00:38:24.004" v="158" actId="5793"/>
        <pc:sldMkLst>
          <pc:docMk/>
          <pc:sldMk cId="3919126870" sldId="268"/>
        </pc:sldMkLst>
        <pc:spChg chg="mod">
          <ac:chgData name="Ian Parr" userId="4f46477c-3823-44e3-a023-ec7a0abfe074" providerId="ADAL" clId="{E1E26952-0ACC-44E4-96BE-0DF08E485298}" dt="2023-03-30T00:38:24.004" v="158" actId="5793"/>
          <ac:spMkLst>
            <pc:docMk/>
            <pc:sldMk cId="3919126870" sldId="268"/>
            <ac:spMk id="3" creationId="{06C3C4AE-3BB5-5646-9E52-3D9D50275C20}"/>
          </ac:spMkLst>
        </pc:spChg>
      </pc:sldChg>
      <pc:sldChg chg="addSp delSp modSp add mod">
        <pc:chgData name="Ian Parr" userId="4f46477c-3823-44e3-a023-ec7a0abfe074" providerId="ADAL" clId="{E1E26952-0ACC-44E4-96BE-0DF08E485298}" dt="2023-03-22T03:25:59.581" v="154" actId="1076"/>
        <pc:sldMkLst>
          <pc:docMk/>
          <pc:sldMk cId="3484517725" sldId="269"/>
        </pc:sldMkLst>
        <pc:spChg chg="mod">
          <ac:chgData name="Ian Parr" userId="4f46477c-3823-44e3-a023-ec7a0abfe074" providerId="ADAL" clId="{E1E26952-0ACC-44E4-96BE-0DF08E485298}" dt="2023-03-22T03:23:49.903" v="147" actId="20577"/>
          <ac:spMkLst>
            <pc:docMk/>
            <pc:sldMk cId="3484517725" sldId="269"/>
            <ac:spMk id="3" creationId="{06C3C4AE-3BB5-5646-9E52-3D9D50275C20}"/>
          </ac:spMkLst>
        </pc:spChg>
        <pc:picChg chg="add del mod">
          <ac:chgData name="Ian Parr" userId="4f46477c-3823-44e3-a023-ec7a0abfe074" providerId="ADAL" clId="{E1E26952-0ACC-44E4-96BE-0DF08E485298}" dt="2023-03-22T03:25:48.995" v="149" actId="478"/>
          <ac:picMkLst>
            <pc:docMk/>
            <pc:sldMk cId="3484517725" sldId="269"/>
            <ac:picMk id="4" creationId="{0D2BA8A6-A316-6B62-A16D-9F2D2A63D835}"/>
          </ac:picMkLst>
        </pc:picChg>
        <pc:picChg chg="add mod">
          <ac:chgData name="Ian Parr" userId="4f46477c-3823-44e3-a023-ec7a0abfe074" providerId="ADAL" clId="{E1E26952-0ACC-44E4-96BE-0DF08E485298}" dt="2023-03-22T03:25:59.581" v="154" actId="1076"/>
          <ac:picMkLst>
            <pc:docMk/>
            <pc:sldMk cId="3484517725" sldId="269"/>
            <ac:picMk id="5" creationId="{4E3EC039-BAF2-6E33-B143-9D57BE2CA269}"/>
          </ac:picMkLst>
        </pc:picChg>
      </pc:sldChg>
    </pc:docChg>
  </pc:docChgLst>
  <pc:docChgLst>
    <pc:chgData name="Ian Parr" userId="S::iparr@ascschools.edu.au::4f46477c-3823-44e3-a023-ec7a0abfe074" providerId="AD" clId="Web-{15FB56AD-57BE-4E2E-9AF8-C9E5C45FF394}"/>
    <pc:docChg chg="modSld">
      <pc:chgData name="Ian Parr" userId="S::iparr@ascschools.edu.au::4f46477c-3823-44e3-a023-ec7a0abfe074" providerId="AD" clId="Web-{15FB56AD-57BE-4E2E-9AF8-C9E5C45FF394}" dt="2023-10-04T01:02:14.913" v="5" actId="1076"/>
      <pc:docMkLst>
        <pc:docMk/>
      </pc:docMkLst>
      <pc:sldChg chg="addSp modSp">
        <pc:chgData name="Ian Parr" userId="S::iparr@ascschools.edu.au::4f46477c-3823-44e3-a023-ec7a0abfe074" providerId="AD" clId="Web-{15FB56AD-57BE-4E2E-9AF8-C9E5C45FF394}" dt="2023-10-04T01:02:14.913" v="5" actId="1076"/>
        <pc:sldMkLst>
          <pc:docMk/>
          <pc:sldMk cId="908109795" sldId="265"/>
        </pc:sldMkLst>
        <pc:spChg chg="add mod">
          <ac:chgData name="Ian Parr" userId="S::iparr@ascschools.edu.au::4f46477c-3823-44e3-a023-ec7a0abfe074" providerId="AD" clId="Web-{15FB56AD-57BE-4E2E-9AF8-C9E5C45FF394}" dt="2023-10-04T01:02:14.913" v="5" actId="1076"/>
          <ac:spMkLst>
            <pc:docMk/>
            <pc:sldMk cId="908109795" sldId="265"/>
            <ac:spMk id="5" creationId="{13B391FD-3D7D-0B64-D50A-5D7CCA9C49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&amp;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63E3B-CE50-104D-B46B-04957FF44B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4" y="480421"/>
            <a:ext cx="10607675" cy="4711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Mar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B33E06F-CFDD-784C-9515-BE1A09302ED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07404" y="480421"/>
            <a:ext cx="10607675" cy="371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5B6C3A2-69BD-8447-8EAB-5CC26713CB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404" y="4696763"/>
            <a:ext cx="987425" cy="979831"/>
          </a:xfrm>
          <a:prstGeom prst="rect">
            <a:avLst/>
          </a:prstGeom>
          <a:solidFill>
            <a:srgbClr val="EF4135"/>
          </a:solidFill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8F1C58-F215-024F-822C-DB591D3F5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5474" y="4697413"/>
            <a:ext cx="8623783" cy="979487"/>
          </a:xfrm>
          <a:prstGeom prst="rect">
            <a:avLst/>
          </a:prstGeom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90DF59-D760-5C43-8954-9C5F373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84C2E2D-5703-D347-90EA-88828D41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F90DCBC-9619-3E48-BC5C-5B1131CF6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B051D62-AB8A-5A46-B4DF-218D251F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7FD5186-493A-F742-AEE8-2F14FA3B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65878F-6316-5E42-A231-E2A9FEE2226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F29DB4-D2DD-BF4F-924F-4F1BAAC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875"/>
            <a:ext cx="10515600" cy="194036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519559-F12B-4349-98F9-3AD1A6A0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73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1F2AD6-F0EF-D844-9655-2DF17DE0EAEB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3671672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82AE-63F6-9548-8C28-B969E30C9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4400" y="515235"/>
            <a:ext cx="105009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3558E-D696-A346-A64C-C1995A127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5530850"/>
            <a:ext cx="9055100" cy="42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011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Biblical Women: God’s Heroines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DC317-D686-0542-A15E-3D6D4B2156C4}"/>
              </a:ext>
            </a:extLst>
          </p:cNvPr>
          <p:cNvSpPr txBox="1"/>
          <p:nvPr/>
        </p:nvSpPr>
        <p:spPr>
          <a:xfrm>
            <a:off x="6354146" y="3788229"/>
            <a:ext cx="4021493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2800" b="1" dirty="0"/>
              <a:t>A Study of Women in the Old and New Testaments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F4135"/>
                </a:solidFill>
              </a:rPr>
              <a:t>Reading the Bible –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716723" cy="3919927"/>
          </a:xfrm>
        </p:spPr>
        <p:txBody>
          <a:bodyPr/>
          <a:lstStyle/>
          <a:p>
            <a:r>
              <a:rPr lang="en-US" dirty="0"/>
              <a:t>How do we begin to interpret or understand ancient texts? </a:t>
            </a:r>
          </a:p>
          <a:p>
            <a:r>
              <a:rPr lang="en-US" dirty="0"/>
              <a:t>When reading the bible, we need to keep in mind that it is one </a:t>
            </a:r>
            <a:r>
              <a:rPr lang="en-US" b="1" dirty="0"/>
              <a:t>metanarrative</a:t>
            </a:r>
            <a:r>
              <a:rPr lang="en-US" dirty="0"/>
              <a:t> </a:t>
            </a:r>
          </a:p>
          <a:p>
            <a:r>
              <a:rPr lang="en-US" b="1" dirty="0"/>
              <a:t>Metanarrative</a:t>
            </a:r>
            <a:r>
              <a:rPr lang="en-US" dirty="0"/>
              <a:t> – ‘</a:t>
            </a:r>
            <a:r>
              <a:rPr lang="en-US" b="0" i="0" dirty="0">
                <a:effectLst/>
              </a:rPr>
              <a:t>an overarching storyline that flows throughout all the books of the </a:t>
            </a:r>
            <a:r>
              <a:rPr lang="en-US" i="0" dirty="0">
                <a:effectLst/>
              </a:rPr>
              <a:t>Bible</a:t>
            </a:r>
            <a:r>
              <a:rPr lang="en-US" b="0" i="0" dirty="0">
                <a:effectLst/>
              </a:rPr>
              <a:t>, tying them together into one grand story - like sequels in a trilogy, or separate acts in the greater play of the </a:t>
            </a:r>
            <a:r>
              <a:rPr lang="en-US" dirty="0"/>
              <a:t>B</a:t>
            </a:r>
            <a:r>
              <a:rPr lang="en-US" b="0" i="0" dirty="0">
                <a:effectLst/>
              </a:rPr>
              <a:t>ible’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ADC15E-0F5A-5750-15D5-22B0E2E4D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413" y="4708733"/>
            <a:ext cx="2724433" cy="18934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391FD-3D7D-0B64-D50A-5D7CCA9C4925}"/>
              </a:ext>
            </a:extLst>
          </p:cNvPr>
          <p:cNvSpPr txBox="1"/>
          <p:nvPr/>
        </p:nvSpPr>
        <p:spPr>
          <a:xfrm>
            <a:off x="5813460" y="6601146"/>
            <a:ext cx="642135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ea typeface="Calibri"/>
                <a:cs typeface="Calibri"/>
              </a:rPr>
              <a:t>Bible.com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0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F4135"/>
                </a:solidFill>
              </a:rPr>
              <a:t>Reading the Bible –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716723" cy="3919927"/>
          </a:xfrm>
        </p:spPr>
        <p:txBody>
          <a:bodyPr/>
          <a:lstStyle/>
          <a:p>
            <a:r>
              <a:rPr lang="en-US" dirty="0"/>
              <a:t>We need to be aware of biblical context – both historical and textual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Exegesis </a:t>
            </a:r>
            <a:r>
              <a:rPr lang="en-US" dirty="0"/>
              <a:t>= study of scripture to discover the original intended meaning</a:t>
            </a:r>
          </a:p>
          <a:p>
            <a:r>
              <a:rPr lang="en-US" b="1" dirty="0"/>
              <a:t>Hermeneutics</a:t>
            </a:r>
            <a:r>
              <a:rPr lang="en-US" dirty="0"/>
              <a:t> = interpretation and contemporary relevance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3EC039-BAF2-6E33-B143-9D57BE2CA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69" y="2555192"/>
            <a:ext cx="4056062" cy="228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1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F4135"/>
                </a:solidFill>
              </a:rPr>
              <a:t>Reading the Bible – Ways of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Literal – </a:t>
            </a:r>
            <a:r>
              <a:rPr lang="en-US" sz="2000" dirty="0"/>
              <a:t>adhering strictly to the primary or exact meaning of the words</a:t>
            </a:r>
          </a:p>
          <a:p>
            <a:pPr>
              <a:lnSpc>
                <a:spcPct val="150000"/>
              </a:lnSpc>
            </a:pPr>
            <a:r>
              <a:rPr lang="en-US" dirty="0"/>
              <a:t>Figurative – </a:t>
            </a:r>
            <a:r>
              <a:rPr lang="en-US" sz="2000" dirty="0"/>
              <a:t>metaphorical, poetic or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allegorical meaning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dirty="0"/>
              <a:t>The Scriptures – </a:t>
            </a:r>
            <a:r>
              <a:rPr lang="en-US" sz="2000" dirty="0"/>
              <a:t>consider the tradition, the culture, the times</a:t>
            </a:r>
          </a:p>
          <a:p>
            <a:pPr>
              <a:lnSpc>
                <a:spcPct val="150000"/>
              </a:lnSpc>
            </a:pPr>
            <a:r>
              <a:rPr lang="en-US" dirty="0"/>
              <a:t>Patriarchal Culture – </a:t>
            </a:r>
            <a:r>
              <a:rPr lang="en-US" sz="2000" dirty="0"/>
              <a:t>the</a:t>
            </a:r>
            <a:r>
              <a:rPr lang="en-US" dirty="0"/>
              <a:t> </a:t>
            </a:r>
            <a:r>
              <a:rPr lang="en-US" sz="2000" dirty="0"/>
              <a:t>Old Testament era had different gender assumptions</a:t>
            </a:r>
          </a:p>
          <a:p>
            <a:pPr>
              <a:lnSpc>
                <a:spcPct val="150000"/>
              </a:lnSpc>
            </a:pPr>
            <a:r>
              <a:rPr lang="en-US" dirty="0"/>
              <a:t>You only get a tiny glimpse of the women- </a:t>
            </a:r>
            <a:r>
              <a:rPr lang="en-US" sz="2000" dirty="0"/>
              <a:t>read between the cracks!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2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F4135"/>
                </a:solidFill>
              </a:rPr>
              <a:t>Women in the Bible – some key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328" y="1951185"/>
            <a:ext cx="10507825" cy="3996688"/>
          </a:xfrm>
        </p:spPr>
        <p:txBody>
          <a:bodyPr/>
          <a:lstStyle/>
          <a:p>
            <a:r>
              <a:rPr lang="en-US" sz="2400" dirty="0"/>
              <a:t>There are 93 women mentioned in the bible</a:t>
            </a:r>
          </a:p>
          <a:p>
            <a:r>
              <a:rPr lang="en-US" sz="2400" dirty="0"/>
              <a:t>Two books of the Old Testament, Ruth and Esther, are written by or about women</a:t>
            </a:r>
          </a:p>
          <a:p>
            <a:r>
              <a:rPr lang="en-US" sz="2400" dirty="0"/>
              <a:t>The name Mary is mentioned over 50 times in the bible</a:t>
            </a:r>
          </a:p>
          <a:p>
            <a:r>
              <a:rPr lang="en-US" sz="2400" dirty="0"/>
              <a:t>In that time, Jewish women were forbidden from being disciples. Yet Jesus engaged with many women – turning traditions on their head </a:t>
            </a:r>
          </a:p>
          <a:p>
            <a:r>
              <a:rPr lang="en-US" sz="2400" dirty="0"/>
              <a:t>Women were entrusted to be the first witnesses of Jesus’ resurrection – the very beginning of Christian ministry</a:t>
            </a:r>
          </a:p>
          <a:p>
            <a:r>
              <a:rPr lang="en-US" sz="2400" dirty="0"/>
              <a:t>Phoebe was entrusted to carry one of Paul’s letters (epistles) to Rome – “</a:t>
            </a:r>
            <a:r>
              <a:rPr lang="en-US" sz="2400" i="1" dirty="0"/>
              <a:t>Romans</a:t>
            </a:r>
            <a:r>
              <a:rPr lang="en-US" sz="2400" dirty="0"/>
              <a:t>”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4695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F4135"/>
                </a:solidFill>
              </a:rPr>
              <a:t>Women in the Bible - Questions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Why should we consider exploring the lives of women who lived so long ago?</a:t>
            </a:r>
          </a:p>
          <a:p>
            <a:r>
              <a:rPr lang="en-US" sz="2400" dirty="0"/>
              <a:t>What can we learn from these women?</a:t>
            </a:r>
          </a:p>
          <a:p>
            <a:r>
              <a:rPr lang="en-US" sz="2400" dirty="0"/>
              <a:t>Why do you think the stories of these women are in the bible?</a:t>
            </a:r>
          </a:p>
          <a:p>
            <a:r>
              <a:rPr lang="en-US" sz="2400" dirty="0"/>
              <a:t>What is one thing you find impressive about each woman?</a:t>
            </a:r>
          </a:p>
          <a:p>
            <a:r>
              <a:rPr lang="en-US" sz="2400" dirty="0"/>
              <a:t>What questions do you have for these women? If you met these women, what would you ask them?</a:t>
            </a:r>
          </a:p>
          <a:p>
            <a:r>
              <a:rPr lang="en-US" sz="2400" dirty="0"/>
              <a:t>Explore the concept of a ‘moral dilemma’. Did these women do the right thing?</a:t>
            </a:r>
          </a:p>
          <a:p>
            <a:r>
              <a:rPr lang="en-US" sz="2400" dirty="0"/>
              <a:t>Look at the similarities and differences of each woman?</a:t>
            </a:r>
          </a:p>
        </p:txBody>
      </p:sp>
    </p:spTree>
    <p:extLst>
      <p:ext uri="{BB962C8B-B14F-4D97-AF65-F5344CB8AC3E}">
        <p14:creationId xmlns:p14="http://schemas.microsoft.com/office/powerpoint/2010/main" val="301486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F4135"/>
                </a:solidFill>
              </a:rPr>
              <a:t>Women in the Bible – Most important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700" dirty="0"/>
              <a:t>Look for the most important messages in stories of women in the bible: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700" dirty="0"/>
              <a:t>The big messages about love, obedience, faith, integrity, courage, creativity</a:t>
            </a:r>
          </a:p>
          <a:p>
            <a:r>
              <a:rPr lang="en-GB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how each of these biblical women contribute to the mission of God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at connections, similarities and differences</a:t>
            </a:r>
          </a:p>
          <a:p>
            <a:pPr marL="0" indent="0">
              <a:buNone/>
            </a:pPr>
            <a:endParaRPr lang="en-US" sz="27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912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09AEA323-2772-3049-B7BF-11F7FB1AF4DF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FC6DD178-7F16-8A48-A31C-27680A32AC1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3C303AD7B58445AAFDADF59CB15EE2" ma:contentTypeVersion="15" ma:contentTypeDescription="Create a new document." ma:contentTypeScope="" ma:versionID="1d5b5e2390cf2eb2355cbcaf70fcee38">
  <xsd:schema xmlns:xsd="http://www.w3.org/2001/XMLSchema" xmlns:xs="http://www.w3.org/2001/XMLSchema" xmlns:p="http://schemas.microsoft.com/office/2006/metadata/properties" xmlns:ns2="6b2a4565-50e3-46f8-b557-533271a10689" xmlns:ns3="72253b91-6351-4ba7-b71d-107660adb705" targetNamespace="http://schemas.microsoft.com/office/2006/metadata/properties" ma:root="true" ma:fieldsID="d54b84110e83a6103249b98e4a798798" ns2:_="" ns3:_="">
    <xsd:import namespace="6b2a4565-50e3-46f8-b557-533271a10689"/>
    <xsd:import namespace="72253b91-6351-4ba7-b71d-107660adb7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a4565-50e3-46f8-b557-533271a106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14e79e38-04f1-48be-abb7-2f2068ab80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53b91-6351-4ba7-b71d-107660adb705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58ff43b0-362e-43bd-94a7-ad721e496def}" ma:internalName="TaxCatchAll" ma:showField="CatchAllData" ma:web="72253b91-6351-4ba7-b71d-107660adb7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b2a4565-50e3-46f8-b557-533271a10689">
      <Terms xmlns="http://schemas.microsoft.com/office/infopath/2007/PartnerControls"/>
    </lcf76f155ced4ddcb4097134ff3c332f>
    <TaxCatchAll xmlns="72253b91-6351-4ba7-b71d-107660adb705" xsi:nil="true"/>
    <MediaLengthInSeconds xmlns="6b2a4565-50e3-46f8-b557-533271a1068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913F8F-0484-49D3-A5D5-56F26018230B}"/>
</file>

<file path=customXml/itemProps2.xml><?xml version="1.0" encoding="utf-8"?>
<ds:datastoreItem xmlns:ds="http://schemas.openxmlformats.org/officeDocument/2006/customXml" ds:itemID="{084E7607-A14D-4ADE-94F6-022575BC8745}">
  <ds:schemaRefs>
    <ds:schemaRef ds:uri="http://schemas.microsoft.com/office/2006/metadata/properties"/>
    <ds:schemaRef ds:uri="http://schemas.microsoft.com/office/infopath/2007/PartnerControls"/>
    <ds:schemaRef ds:uri="6b2a4565-50e3-46f8-b557-533271a10689"/>
    <ds:schemaRef ds:uri="72253b91-6351-4ba7-b71d-107660adb705"/>
  </ds:schemaRefs>
</ds:datastoreItem>
</file>

<file path=customXml/itemProps3.xml><?xml version="1.0" encoding="utf-8"?>
<ds:datastoreItem xmlns:ds="http://schemas.openxmlformats.org/officeDocument/2006/customXml" ds:itemID="{9772C645-5267-4B70-878D-4E9DFF029F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456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Biblical Women: God’s Heroines</vt:lpstr>
      <vt:lpstr>Reading the Bible – Big Picture</vt:lpstr>
      <vt:lpstr>Reading the Bible – Big Picture</vt:lpstr>
      <vt:lpstr>Reading the Bible – Ways of Reading</vt:lpstr>
      <vt:lpstr>Women in the Bible – some key facts</vt:lpstr>
      <vt:lpstr>Women in the Bible - Questions to consider</vt:lpstr>
      <vt:lpstr>Women in the Bible – Most important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Ian Parr</cp:lastModifiedBy>
  <cp:revision>21</cp:revision>
  <dcterms:created xsi:type="dcterms:W3CDTF">2019-03-13T09:12:46Z</dcterms:created>
  <dcterms:modified xsi:type="dcterms:W3CDTF">2023-10-04T01:02:18Z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0x010100753C303AD7B58445AAFDADF59CB15EE2</vt:lpwstr>
  </property>
  <property fmtid="{D5CDD505-2E9C-101B-9397-08002B2CF9AE}" pid="3" name="Order">
    <vt:r8>1723200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